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slideLayouts/slideLayout18.xml" ContentType="application/vnd.openxmlformats-officedocument.presentationml.slideLayout+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notesSlides/notesSlide106.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 id="2147483756" r:id="rId3"/>
    <p:sldMasterId id="2147483762" r:id="rId4"/>
  </p:sldMasterIdLst>
  <p:notesMasterIdLst>
    <p:notesMasterId r:id="rId189"/>
  </p:notesMasterIdLst>
  <p:handoutMasterIdLst>
    <p:handoutMasterId r:id="rId190"/>
  </p:handoutMasterIdLst>
  <p:sldIdLst>
    <p:sldId id="621" r:id="rId5"/>
    <p:sldId id="529" r:id="rId6"/>
    <p:sldId id="737" r:id="rId7"/>
    <p:sldId id="738" r:id="rId8"/>
    <p:sldId id="532" r:id="rId9"/>
    <p:sldId id="533" r:id="rId10"/>
    <p:sldId id="534" r:id="rId11"/>
    <p:sldId id="770" r:id="rId12"/>
    <p:sldId id="535" r:id="rId13"/>
    <p:sldId id="771" r:id="rId14"/>
    <p:sldId id="536" r:id="rId15"/>
    <p:sldId id="624" r:id="rId16"/>
    <p:sldId id="759" r:id="rId17"/>
    <p:sldId id="772" r:id="rId18"/>
    <p:sldId id="773" r:id="rId19"/>
    <p:sldId id="774" r:id="rId20"/>
    <p:sldId id="541" r:id="rId21"/>
    <p:sldId id="775" r:id="rId22"/>
    <p:sldId id="543" r:id="rId23"/>
    <p:sldId id="776" r:id="rId24"/>
    <p:sldId id="545" r:id="rId25"/>
    <p:sldId id="739" r:id="rId26"/>
    <p:sldId id="626" r:id="rId27"/>
    <p:sldId id="552" r:id="rId28"/>
    <p:sldId id="643" r:id="rId29"/>
    <p:sldId id="740" r:id="rId30"/>
    <p:sldId id="646" r:id="rId31"/>
    <p:sldId id="647" r:id="rId32"/>
    <p:sldId id="741" r:id="rId33"/>
    <p:sldId id="734" r:id="rId34"/>
    <p:sldId id="651" r:id="rId35"/>
    <p:sldId id="641" r:id="rId36"/>
    <p:sldId id="726" r:id="rId37"/>
    <p:sldId id="640" r:id="rId38"/>
    <p:sldId id="752" r:id="rId39"/>
    <p:sldId id="748" r:id="rId40"/>
    <p:sldId id="750" r:id="rId41"/>
    <p:sldId id="777" r:id="rId42"/>
    <p:sldId id="727" r:id="rId43"/>
    <p:sldId id="728" r:id="rId44"/>
    <p:sldId id="765" r:id="rId45"/>
    <p:sldId id="732" r:id="rId46"/>
    <p:sldId id="779" r:id="rId47"/>
    <p:sldId id="783" r:id="rId48"/>
    <p:sldId id="778" r:id="rId49"/>
    <p:sldId id="733" r:id="rId50"/>
    <p:sldId id="780" r:id="rId51"/>
    <p:sldId id="758" r:id="rId52"/>
    <p:sldId id="692" r:id="rId53"/>
    <p:sldId id="658" r:id="rId54"/>
    <p:sldId id="659" r:id="rId55"/>
    <p:sldId id="660" r:id="rId56"/>
    <p:sldId id="747" r:id="rId57"/>
    <p:sldId id="781" r:id="rId58"/>
    <p:sldId id="742" r:id="rId59"/>
    <p:sldId id="556" r:id="rId60"/>
    <p:sldId id="757" r:id="rId61"/>
    <p:sldId id="784" r:id="rId62"/>
    <p:sldId id="785" r:id="rId63"/>
    <p:sldId id="558" r:id="rId64"/>
    <p:sldId id="561" r:id="rId65"/>
    <p:sldId id="652" r:id="rId66"/>
    <p:sldId id="653" r:id="rId67"/>
    <p:sldId id="564" r:id="rId68"/>
    <p:sldId id="565" r:id="rId69"/>
    <p:sldId id="743" r:id="rId70"/>
    <p:sldId id="693" r:id="rId71"/>
    <p:sldId id="695" r:id="rId72"/>
    <p:sldId id="696" r:id="rId73"/>
    <p:sldId id="697" r:id="rId74"/>
    <p:sldId id="698" r:id="rId75"/>
    <p:sldId id="744" r:id="rId76"/>
    <p:sldId id="701" r:id="rId77"/>
    <p:sldId id="699" r:id="rId78"/>
    <p:sldId id="703" r:id="rId79"/>
    <p:sldId id="704" r:id="rId80"/>
    <p:sldId id="725" r:id="rId81"/>
    <p:sldId id="706" r:id="rId82"/>
    <p:sldId id="705" r:id="rId83"/>
    <p:sldId id="718" r:id="rId84"/>
    <p:sldId id="719" r:id="rId85"/>
    <p:sldId id="707" r:id="rId86"/>
    <p:sldId id="745" r:id="rId87"/>
    <p:sldId id="723" r:id="rId88"/>
    <p:sldId id="724" r:id="rId89"/>
    <p:sldId id="708" r:id="rId90"/>
    <p:sldId id="577" r:id="rId91"/>
    <p:sldId id="578" r:id="rId92"/>
    <p:sldId id="579" r:id="rId93"/>
    <p:sldId id="580" r:id="rId94"/>
    <p:sldId id="581" r:id="rId95"/>
    <p:sldId id="582" r:id="rId96"/>
    <p:sldId id="583" r:id="rId97"/>
    <p:sldId id="584" r:id="rId98"/>
    <p:sldId id="585" r:id="rId99"/>
    <p:sldId id="586" r:id="rId100"/>
    <p:sldId id="587" r:id="rId101"/>
    <p:sldId id="588" r:id="rId102"/>
    <p:sldId id="702" r:id="rId103"/>
    <p:sldId id="721" r:id="rId104"/>
    <p:sldId id="720" r:id="rId105"/>
    <p:sldId id="590" r:id="rId106"/>
    <p:sldId id="714" r:id="rId107"/>
    <p:sldId id="722" r:id="rId108"/>
    <p:sldId id="786" r:id="rId109"/>
    <p:sldId id="787" r:id="rId110"/>
    <p:sldId id="788" r:id="rId111"/>
    <p:sldId id="789" r:id="rId112"/>
    <p:sldId id="790" r:id="rId113"/>
    <p:sldId id="791" r:id="rId114"/>
    <p:sldId id="792" r:id="rId115"/>
    <p:sldId id="793" r:id="rId116"/>
    <p:sldId id="794" r:id="rId117"/>
    <p:sldId id="795" r:id="rId118"/>
    <p:sldId id="796" r:id="rId119"/>
    <p:sldId id="797" r:id="rId120"/>
    <p:sldId id="798" r:id="rId121"/>
    <p:sldId id="799" r:id="rId122"/>
    <p:sldId id="800" r:id="rId123"/>
    <p:sldId id="801" r:id="rId124"/>
    <p:sldId id="802" r:id="rId125"/>
    <p:sldId id="803" r:id="rId126"/>
    <p:sldId id="804" r:id="rId127"/>
    <p:sldId id="805" r:id="rId128"/>
    <p:sldId id="806" r:id="rId129"/>
    <p:sldId id="807" r:id="rId130"/>
    <p:sldId id="808" r:id="rId131"/>
    <p:sldId id="809" r:id="rId132"/>
    <p:sldId id="810" r:id="rId133"/>
    <p:sldId id="811" r:id="rId134"/>
    <p:sldId id="812" r:id="rId135"/>
    <p:sldId id="813" r:id="rId136"/>
    <p:sldId id="814" r:id="rId137"/>
    <p:sldId id="815" r:id="rId138"/>
    <p:sldId id="816" r:id="rId139"/>
    <p:sldId id="817" r:id="rId140"/>
    <p:sldId id="818" r:id="rId141"/>
    <p:sldId id="819" r:id="rId142"/>
    <p:sldId id="820" r:id="rId143"/>
    <p:sldId id="821" r:id="rId144"/>
    <p:sldId id="822" r:id="rId145"/>
    <p:sldId id="823" r:id="rId146"/>
    <p:sldId id="824" r:id="rId147"/>
    <p:sldId id="825" r:id="rId148"/>
    <p:sldId id="826" r:id="rId149"/>
    <p:sldId id="827" r:id="rId150"/>
    <p:sldId id="828" r:id="rId151"/>
    <p:sldId id="829" r:id="rId152"/>
    <p:sldId id="830" r:id="rId153"/>
    <p:sldId id="831" r:id="rId154"/>
    <p:sldId id="832" r:id="rId155"/>
    <p:sldId id="833" r:id="rId156"/>
    <p:sldId id="834" r:id="rId157"/>
    <p:sldId id="835" r:id="rId158"/>
    <p:sldId id="836" r:id="rId159"/>
    <p:sldId id="837" r:id="rId160"/>
    <p:sldId id="838" r:id="rId161"/>
    <p:sldId id="839" r:id="rId162"/>
    <p:sldId id="840" r:id="rId163"/>
    <p:sldId id="841" r:id="rId164"/>
    <p:sldId id="842" r:id="rId165"/>
    <p:sldId id="843" r:id="rId166"/>
    <p:sldId id="844" r:id="rId167"/>
    <p:sldId id="845" r:id="rId168"/>
    <p:sldId id="846" r:id="rId169"/>
    <p:sldId id="847" r:id="rId170"/>
    <p:sldId id="848" r:id="rId171"/>
    <p:sldId id="849" r:id="rId172"/>
    <p:sldId id="850" r:id="rId173"/>
    <p:sldId id="851" r:id="rId174"/>
    <p:sldId id="852" r:id="rId175"/>
    <p:sldId id="853" r:id="rId176"/>
    <p:sldId id="854" r:id="rId177"/>
    <p:sldId id="855" r:id="rId178"/>
    <p:sldId id="856" r:id="rId179"/>
    <p:sldId id="857" r:id="rId180"/>
    <p:sldId id="858" r:id="rId181"/>
    <p:sldId id="859" r:id="rId182"/>
    <p:sldId id="860" r:id="rId183"/>
    <p:sldId id="861" r:id="rId184"/>
    <p:sldId id="862" r:id="rId185"/>
    <p:sldId id="863" r:id="rId186"/>
    <p:sldId id="864" r:id="rId187"/>
    <p:sldId id="507" r:id="rId188"/>
  </p:sldIdLst>
  <p:sldSz cx="9906000" cy="6858000" type="A4"/>
  <p:notesSz cx="7099300" cy="10234613"/>
  <p:defaultTextStyle>
    <a:defPPr>
      <a:defRPr lang="es-ES"/>
    </a:defPPr>
    <a:lvl1pPr algn="l" rtl="0" eaLnBrk="0" fontAlgn="base" hangingPunct="0">
      <a:spcBef>
        <a:spcPct val="0"/>
      </a:spcBef>
      <a:spcAft>
        <a:spcPct val="0"/>
      </a:spcAft>
      <a:defRPr kern="1200">
        <a:solidFill>
          <a:schemeClr val="tx1"/>
        </a:solidFill>
        <a:latin typeface="Calibri" pitchFamily="34" charset="0"/>
        <a:ea typeface="+mn-ea"/>
        <a:cs typeface="Arial" charset="0"/>
      </a:defRPr>
    </a:lvl1pPr>
    <a:lvl2pPr marL="457200" algn="l" rtl="0" eaLnBrk="0" fontAlgn="base" hangingPunct="0">
      <a:spcBef>
        <a:spcPct val="0"/>
      </a:spcBef>
      <a:spcAft>
        <a:spcPct val="0"/>
      </a:spcAft>
      <a:defRPr kern="1200">
        <a:solidFill>
          <a:schemeClr val="tx1"/>
        </a:solidFill>
        <a:latin typeface="Calibri" pitchFamily="34" charset="0"/>
        <a:ea typeface="+mn-ea"/>
        <a:cs typeface="Arial" charset="0"/>
      </a:defRPr>
    </a:lvl2pPr>
    <a:lvl3pPr marL="914400" algn="l" rtl="0" eaLnBrk="0" fontAlgn="base" hangingPunct="0">
      <a:spcBef>
        <a:spcPct val="0"/>
      </a:spcBef>
      <a:spcAft>
        <a:spcPct val="0"/>
      </a:spcAft>
      <a:defRPr kern="1200">
        <a:solidFill>
          <a:schemeClr val="tx1"/>
        </a:solidFill>
        <a:latin typeface="Calibri" pitchFamily="34" charset="0"/>
        <a:ea typeface="+mn-ea"/>
        <a:cs typeface="Arial" charset="0"/>
      </a:defRPr>
    </a:lvl3pPr>
    <a:lvl4pPr marL="1371600" algn="l" rtl="0" eaLnBrk="0" fontAlgn="base" hangingPunct="0">
      <a:spcBef>
        <a:spcPct val="0"/>
      </a:spcBef>
      <a:spcAft>
        <a:spcPct val="0"/>
      </a:spcAft>
      <a:defRPr kern="1200">
        <a:solidFill>
          <a:schemeClr val="tx1"/>
        </a:solidFill>
        <a:latin typeface="Calibri" pitchFamily="34" charset="0"/>
        <a:ea typeface="+mn-ea"/>
        <a:cs typeface="Arial" charset="0"/>
      </a:defRPr>
    </a:lvl4pPr>
    <a:lvl5pPr marL="1828800" algn="l" rtl="0" eaLnBrk="0" fontAlgn="base" hangingPunct="0">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 xmlns:p15="http://schemas.microsoft.com/office/powerpoint/2012/main">
        <p15:guide id="1" orient="horz" pos="2160">
          <p15:clr>
            <a:srgbClr val="A4A3A4"/>
          </p15:clr>
        </p15:guide>
        <p15:guide id="2" pos="3120">
          <p15:clr>
            <a:srgbClr val="A4A3A4"/>
          </p15:clr>
        </p15:guide>
      </p15:sldGuideLst>
    </p:ext>
    <p:ext uri="{2D200454-40CA-4A62-9FC3-DE9A4176ACB9}">
      <p15:notesGuideLst xmlns=""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B8F5F"/>
    <a:srgbClr val="FDC0A5"/>
    <a:srgbClr val="D3842D"/>
    <a:srgbClr val="FE6458"/>
    <a:srgbClr val="FFFF99"/>
    <a:srgbClr val="F4FBC7"/>
    <a:srgbClr val="99348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59" autoAdjust="0"/>
    <p:restoredTop sz="87993" autoAdjust="0"/>
  </p:normalViewPr>
  <p:slideViewPr>
    <p:cSldViewPr>
      <p:cViewPr>
        <p:scale>
          <a:sx n="60" d="100"/>
          <a:sy n="60" d="100"/>
        </p:scale>
        <p:origin x="-1470" y="-84"/>
      </p:cViewPr>
      <p:guideLst>
        <p:guide orient="horz" pos="2160"/>
        <p:guide pos="3120"/>
      </p:guideLst>
    </p:cSldViewPr>
  </p:slideViewPr>
  <p:outlineViewPr>
    <p:cViewPr>
      <p:scale>
        <a:sx n="33" d="100"/>
        <a:sy n="33" d="100"/>
      </p:scale>
      <p:origin x="0" y="0"/>
    </p:cViewPr>
  </p:outlineViewPr>
  <p:notesTextViewPr>
    <p:cViewPr>
      <p:scale>
        <a:sx n="33" d="100"/>
        <a:sy n="33" d="100"/>
      </p:scale>
      <p:origin x="0" y="0"/>
    </p:cViewPr>
  </p:notesTextViewPr>
  <p:notesViewPr>
    <p:cSldViewPr>
      <p:cViewPr varScale="1">
        <p:scale>
          <a:sx n="54" d="100"/>
          <a:sy n="54" d="100"/>
        </p:scale>
        <p:origin x="-2832" y="-90"/>
      </p:cViewPr>
      <p:guideLst>
        <p:guide orient="horz" pos="3224"/>
        <p:guide pos="2236"/>
      </p:guideLst>
    </p:cSldViewPr>
  </p:notes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slide" Target="slides/slide171.xml"/><Relationship Id="rId170" Type="http://schemas.openxmlformats.org/officeDocument/2006/relationships/slide" Target="slides/slide166.xml"/><Relationship Id="rId191"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72" Type="http://schemas.openxmlformats.org/officeDocument/2006/relationships/slide" Target="slides/slide168.xml"/><Relationship Id="rId193"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0" Type="http://schemas.openxmlformats.org/officeDocument/2006/relationships/handoutMaster" Target="handoutMasters/handout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76575" cy="511175"/>
          </a:xfrm>
          <a:prstGeom prst="rect">
            <a:avLst/>
          </a:prstGeom>
        </p:spPr>
        <p:txBody>
          <a:bodyPr vert="horz" lIns="99048" tIns="49524" rIns="99048" bIns="49524" rtlCol="0"/>
          <a:lstStyle>
            <a:lvl1pPr algn="l" eaLnBrk="1" fontAlgn="auto" hangingPunct="1">
              <a:spcBef>
                <a:spcPts val="0"/>
              </a:spcBef>
              <a:spcAft>
                <a:spcPts val="0"/>
              </a:spcAft>
              <a:defRPr sz="1300">
                <a:latin typeface="+mn-lt"/>
                <a:cs typeface="+mn-cs"/>
              </a:defRPr>
            </a:lvl1pPr>
          </a:lstStyle>
          <a:p>
            <a:pPr>
              <a:defRPr/>
            </a:pPr>
            <a:endParaRPr lang="ca-ES"/>
          </a:p>
        </p:txBody>
      </p:sp>
      <p:sp>
        <p:nvSpPr>
          <p:cNvPr id="3" name="2 Marcador de fecha"/>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eaLnBrk="1" fontAlgn="auto" hangingPunct="1">
              <a:spcBef>
                <a:spcPts val="0"/>
              </a:spcBef>
              <a:spcAft>
                <a:spcPts val="0"/>
              </a:spcAft>
              <a:defRPr sz="1300">
                <a:latin typeface="+mn-lt"/>
                <a:cs typeface="+mn-cs"/>
              </a:defRPr>
            </a:lvl1pPr>
          </a:lstStyle>
          <a:p>
            <a:pPr>
              <a:defRPr/>
            </a:pPr>
            <a:fld id="{F8A3D773-F24C-425D-A385-66779FD66C82}" type="datetimeFigureOut">
              <a:rPr lang="ca-ES"/>
              <a:pPr>
                <a:defRPr/>
              </a:pPr>
              <a:t>19/2/2020</a:t>
            </a:fld>
            <a:endParaRPr lang="ca-ES"/>
          </a:p>
        </p:txBody>
      </p:sp>
      <p:sp>
        <p:nvSpPr>
          <p:cNvPr id="4" name="3 Marcador de pie de página"/>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eaLnBrk="1" fontAlgn="auto" hangingPunct="1">
              <a:spcBef>
                <a:spcPts val="0"/>
              </a:spcBef>
              <a:spcAft>
                <a:spcPts val="0"/>
              </a:spcAft>
              <a:defRPr sz="1300">
                <a:latin typeface="+mn-lt"/>
                <a:cs typeface="+mn-cs"/>
              </a:defRPr>
            </a:lvl1pPr>
          </a:lstStyle>
          <a:p>
            <a:pPr>
              <a:defRPr/>
            </a:pPr>
            <a:endParaRPr lang="ca-ES"/>
          </a:p>
        </p:txBody>
      </p:sp>
      <p:sp>
        <p:nvSpPr>
          <p:cNvPr id="5" name="4 Marcador de número de diapositiva"/>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eaLnBrk="1" hangingPunct="1">
              <a:defRPr sz="1300"/>
            </a:lvl1pPr>
          </a:lstStyle>
          <a:p>
            <a:fld id="{A2CC2137-F34C-46F8-88C9-42CDB7FF272C}" type="slidenum">
              <a:rPr lang="ca-ES" altLang="ca-ES"/>
              <a:pPr/>
              <a:t>‹Nº›</a:t>
            </a:fld>
            <a:endParaRPr lang="ca-ES" altLang="ca-ES"/>
          </a:p>
        </p:txBody>
      </p:sp>
    </p:spTree>
    <p:extLst>
      <p:ext uri="{BB962C8B-B14F-4D97-AF65-F5344CB8AC3E}">
        <p14:creationId xmlns="" xmlns:p14="http://schemas.microsoft.com/office/powerpoint/2010/main" val="15335465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76575" cy="511175"/>
          </a:xfrm>
          <a:prstGeom prst="rect">
            <a:avLst/>
          </a:prstGeom>
        </p:spPr>
        <p:txBody>
          <a:bodyPr vert="horz" lIns="99048" tIns="49524" rIns="99048" bIns="49524" rtlCol="0"/>
          <a:lstStyle>
            <a:lvl1pPr algn="l" eaLnBrk="1" fontAlgn="auto" hangingPunct="1">
              <a:spcBef>
                <a:spcPts val="0"/>
              </a:spcBef>
              <a:spcAft>
                <a:spcPts val="0"/>
              </a:spcAft>
              <a:defRPr sz="1300">
                <a:latin typeface="+mn-lt"/>
                <a:cs typeface="+mn-cs"/>
              </a:defRPr>
            </a:lvl1pPr>
          </a:lstStyle>
          <a:p>
            <a:pPr>
              <a:defRPr/>
            </a:pPr>
            <a:endParaRPr lang="es-ES"/>
          </a:p>
        </p:txBody>
      </p:sp>
      <p:sp>
        <p:nvSpPr>
          <p:cNvPr id="3" name="2 Marcador de fecha"/>
          <p:cNvSpPr>
            <a:spLocks noGrp="1"/>
          </p:cNvSpPr>
          <p:nvPr>
            <p:ph type="dt" idx="1"/>
          </p:nvPr>
        </p:nvSpPr>
        <p:spPr>
          <a:xfrm>
            <a:off x="4021138" y="0"/>
            <a:ext cx="3076575" cy="511175"/>
          </a:xfrm>
          <a:prstGeom prst="rect">
            <a:avLst/>
          </a:prstGeom>
        </p:spPr>
        <p:txBody>
          <a:bodyPr vert="horz" lIns="99048" tIns="49524" rIns="99048" bIns="49524" rtlCol="0"/>
          <a:lstStyle>
            <a:lvl1pPr algn="r" eaLnBrk="1" fontAlgn="auto" hangingPunct="1">
              <a:spcBef>
                <a:spcPts val="0"/>
              </a:spcBef>
              <a:spcAft>
                <a:spcPts val="0"/>
              </a:spcAft>
              <a:defRPr sz="1300">
                <a:latin typeface="+mn-lt"/>
                <a:cs typeface="+mn-cs"/>
              </a:defRPr>
            </a:lvl1pPr>
          </a:lstStyle>
          <a:p>
            <a:pPr>
              <a:defRPr/>
            </a:pPr>
            <a:fld id="{0C1F2B76-0773-464C-B39B-9CFBFAE160BC}" type="datetimeFigureOut">
              <a:rPr lang="es-ES"/>
              <a:pPr>
                <a:defRPr/>
              </a:pPr>
              <a:t>19/02/2020</a:t>
            </a:fld>
            <a:endParaRPr lang="es-ES"/>
          </a:p>
        </p:txBody>
      </p:sp>
      <p:sp>
        <p:nvSpPr>
          <p:cNvPr id="4" name="3 Marcador de imagen de diapositiva"/>
          <p:cNvSpPr>
            <a:spLocks noGrp="1" noRot="1" noChangeAspect="1"/>
          </p:cNvSpPr>
          <p:nvPr>
            <p:ph type="sldImg" idx="2"/>
          </p:nvPr>
        </p:nvSpPr>
        <p:spPr>
          <a:xfrm>
            <a:off x="779463" y="768350"/>
            <a:ext cx="5540375" cy="3836988"/>
          </a:xfrm>
          <a:prstGeom prst="rect">
            <a:avLst/>
          </a:prstGeom>
          <a:noFill/>
          <a:ln w="12700">
            <a:solidFill>
              <a:prstClr val="black"/>
            </a:solidFill>
          </a:ln>
        </p:spPr>
        <p:txBody>
          <a:bodyPr vert="horz" lIns="99048" tIns="49524" rIns="99048" bIns="49524" rtlCol="0" anchor="ctr"/>
          <a:lstStyle/>
          <a:p>
            <a:pPr lvl="0"/>
            <a:endParaRPr lang="es-ES" noProof="0"/>
          </a:p>
        </p:txBody>
      </p:sp>
      <p:sp>
        <p:nvSpPr>
          <p:cNvPr id="5" name="4 Marcador de notas"/>
          <p:cNvSpPr>
            <a:spLocks noGrp="1"/>
          </p:cNvSpPr>
          <p:nvPr>
            <p:ph type="body" sz="quarter" idx="3"/>
          </p:nvPr>
        </p:nvSpPr>
        <p:spPr>
          <a:xfrm>
            <a:off x="709613" y="4860925"/>
            <a:ext cx="5680075" cy="4605338"/>
          </a:xfrm>
          <a:prstGeom prst="rect">
            <a:avLst/>
          </a:prstGeom>
        </p:spPr>
        <p:txBody>
          <a:bodyPr vert="horz" lIns="99048" tIns="49524" rIns="99048" bIns="49524" rtlCol="0">
            <a:normAutofit/>
          </a:bodyPr>
          <a:lstStyle/>
          <a:p>
            <a:pPr lvl="0"/>
            <a:r>
              <a:rPr lang="es-ES" noProof="0" smtClean="0"/>
              <a:t>Haga clic para modificar el estilo de texto del patrón</a:t>
            </a:r>
          </a:p>
          <a:p>
            <a:pPr lvl="1"/>
            <a:r>
              <a:rPr lang="es-ES" noProof="0" smtClean="0"/>
              <a:t>Segundo nivel</a:t>
            </a:r>
          </a:p>
          <a:p>
            <a:pPr lvl="2"/>
            <a:r>
              <a:rPr lang="es-ES" noProof="0" smtClean="0"/>
              <a:t>Tercer nivel</a:t>
            </a:r>
          </a:p>
          <a:p>
            <a:pPr lvl="3"/>
            <a:r>
              <a:rPr lang="es-ES" noProof="0" smtClean="0"/>
              <a:t>Cuarto nivel</a:t>
            </a:r>
          </a:p>
          <a:p>
            <a:pPr lvl="4"/>
            <a:r>
              <a:rPr lang="es-ES" noProof="0" smtClean="0"/>
              <a:t>Quinto nivel</a:t>
            </a:r>
            <a:endParaRPr lang="es-ES" noProof="0"/>
          </a:p>
        </p:txBody>
      </p:sp>
      <p:sp>
        <p:nvSpPr>
          <p:cNvPr id="6" name="5 Marcador de pie de página"/>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eaLnBrk="1" fontAlgn="auto" hangingPunct="1">
              <a:spcBef>
                <a:spcPts val="0"/>
              </a:spcBef>
              <a:spcAft>
                <a:spcPts val="0"/>
              </a:spcAft>
              <a:defRPr sz="1300">
                <a:latin typeface="+mn-lt"/>
                <a:cs typeface="+mn-cs"/>
              </a:defRPr>
            </a:lvl1pPr>
          </a:lstStyle>
          <a:p>
            <a:pPr>
              <a:defRPr/>
            </a:pPr>
            <a:endParaRPr lang="es-ES"/>
          </a:p>
        </p:txBody>
      </p:sp>
      <p:sp>
        <p:nvSpPr>
          <p:cNvPr id="7" name="6 Marcador de número de diapositiva"/>
          <p:cNvSpPr>
            <a:spLocks noGrp="1"/>
          </p:cNvSpPr>
          <p:nvPr>
            <p:ph type="sldNum" sz="quarter" idx="5"/>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eaLnBrk="1" hangingPunct="1">
              <a:defRPr sz="1300"/>
            </a:lvl1pPr>
          </a:lstStyle>
          <a:p>
            <a:fld id="{FAEF6AE0-C150-468E-BC77-304A56B6EDD9}" type="slidenum">
              <a:rPr lang="es-ES" altLang="ca-ES"/>
              <a:pPr/>
              <a:t>‹Nº›</a:t>
            </a:fld>
            <a:endParaRPr lang="es-ES" altLang="ca-ES"/>
          </a:p>
        </p:txBody>
      </p:sp>
    </p:spTree>
    <p:extLst>
      <p:ext uri="{BB962C8B-B14F-4D97-AF65-F5344CB8AC3E}">
        <p14:creationId xmlns="" xmlns:p14="http://schemas.microsoft.com/office/powerpoint/2010/main" val="15294582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Rectangle 6"/>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C4421413-B3F0-41FB-BB9E-92ADAB4BB5A0}" type="slidenum">
              <a:rPr lang="en-US" altLang="en-US">
                <a:solidFill>
                  <a:srgbClr val="000000"/>
                </a:solidFill>
                <a:latin typeface="Times New Roman" panose="02020603050405020304" pitchFamily="18" charset="0"/>
                <a:cs typeface="DejaVu Sans" panose="020B0603030804020204" pitchFamily="34" charset="0"/>
              </a:rPr>
              <a:pPr/>
              <a:t>1</a:t>
            </a:fld>
            <a:endParaRPr lang="en-US" altLang="en-US">
              <a:solidFill>
                <a:srgbClr val="000000"/>
              </a:solidFill>
              <a:latin typeface="Times New Roman" panose="02020603050405020304" pitchFamily="18" charset="0"/>
              <a:cs typeface="DejaVu Sans" panose="020B0603030804020204" pitchFamily="34" charset="0"/>
            </a:endParaRPr>
          </a:p>
        </p:txBody>
      </p:sp>
      <p:sp>
        <p:nvSpPr>
          <p:cNvPr id="99331" name="Rectangle 1"/>
          <p:cNvSpPr>
            <a:spLocks noGrp="1" noRot="1" noChangeAspect="1" noChangeArrowheads="1" noTextEdit="1"/>
          </p:cNvSpPr>
          <p:nvPr>
            <p:ph type="sldImg"/>
          </p:nvPr>
        </p:nvSpPr>
        <p:spPr>
          <a:xfrm>
            <a:off x="884238" y="812800"/>
            <a:ext cx="5789612" cy="4008438"/>
          </a:xfrm>
          <a:solidFill>
            <a:srgbClr val="FFFFFF"/>
          </a:solidFill>
          <a:ln>
            <a:solidFill>
              <a:srgbClr val="000000"/>
            </a:solidFill>
            <a:miter lim="800000"/>
            <a:headEnd/>
            <a:tailEnd/>
          </a:ln>
        </p:spPr>
      </p:sp>
      <p:sp>
        <p:nvSpPr>
          <p:cNvPr id="99332" name="Rectangle 2"/>
          <p:cNvSpPr>
            <a:spLocks noGrp="1" noChangeArrowheads="1"/>
          </p:cNvSpPr>
          <p:nvPr>
            <p:ph type="body" idx="1"/>
          </p:nvPr>
        </p:nvSpPr>
        <p:spPr>
          <a:xfrm>
            <a:off x="755650" y="5078413"/>
            <a:ext cx="6048375" cy="481171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 xmlns:p14="http://schemas.microsoft.com/office/powerpoint/2010/main" val="3273643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1 Marcador de imagen de diapositiva"/>
          <p:cNvSpPr>
            <a:spLocks noGrp="1" noRot="1" noChangeAspect="1" noTextEdit="1"/>
          </p:cNvSpPr>
          <p:nvPr>
            <p:ph type="sldImg"/>
          </p:nvPr>
        </p:nvSpPr>
        <p:spPr>
          <a:xfrm>
            <a:off x="885825" y="812800"/>
            <a:ext cx="5784850" cy="4006850"/>
          </a:xfrm>
        </p:spPr>
      </p:sp>
      <p:sp>
        <p:nvSpPr>
          <p:cNvPr id="3" name="2 Marcador de notas"/>
          <p:cNvSpPr>
            <a:spLocks noGrp="1"/>
          </p:cNvSpPr>
          <p:nvPr>
            <p:ph type="body" idx="1"/>
          </p:nvPr>
        </p:nvSpPr>
        <p:spPr/>
        <p:txBody>
          <a:bodyPr>
            <a:normAutofit/>
          </a:bodyPr>
          <a:lstStyle/>
          <a:p>
            <a:pPr>
              <a:defRPr/>
            </a:pPr>
            <a:endParaRPr lang="en-US" dirty="0"/>
          </a:p>
        </p:txBody>
      </p:sp>
      <p:sp>
        <p:nvSpPr>
          <p:cNvPr id="108548" name="3 Marcador de número de diapositiva"/>
          <p:cNvSpPr>
            <a:spLocks noGrp="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8940266F-981F-4528-A36A-C27DDA8BEE1A}" type="slidenum">
              <a:rPr lang="en-US" altLang="en-US">
                <a:solidFill>
                  <a:srgbClr val="000000"/>
                </a:solidFill>
                <a:latin typeface="Times New Roman" panose="02020603050405020304" pitchFamily="18" charset="0"/>
                <a:cs typeface="DejaVu Sans" panose="020B0603030804020204" pitchFamily="34" charset="0"/>
              </a:rPr>
              <a:pPr/>
              <a:t>19</a:t>
            </a:fld>
            <a:endParaRPr lang="en-US" altLang="en-US">
              <a:solidFill>
                <a:srgbClr val="000000"/>
              </a:solidFill>
              <a:latin typeface="Times New Roman" panose="02020603050405020304" pitchFamily="18" charset="0"/>
              <a:cs typeface="DejaVu Sans" panose="020B0603030804020204" pitchFamily="34" charset="0"/>
            </a:endParaRPr>
          </a:p>
        </p:txBody>
      </p:sp>
    </p:spTree>
    <p:extLst>
      <p:ext uri="{BB962C8B-B14F-4D97-AF65-F5344CB8AC3E}">
        <p14:creationId xmlns="" xmlns:p14="http://schemas.microsoft.com/office/powerpoint/2010/main" val="260452479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177</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16467598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178</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36677634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179</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37036492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180</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7643557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181</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23285500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182</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637080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183</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3745305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1 Marcador de imagen de diapositiva"/>
          <p:cNvSpPr>
            <a:spLocks noGrp="1" noRot="1" noChangeAspect="1" noTextEdit="1"/>
          </p:cNvSpPr>
          <p:nvPr>
            <p:ph type="sldImg"/>
          </p:nvPr>
        </p:nvSpPr>
        <p:spPr>
          <a:xfrm>
            <a:off x="885825" y="812800"/>
            <a:ext cx="5784850" cy="4006850"/>
          </a:xfrm>
        </p:spPr>
      </p:sp>
      <p:sp>
        <p:nvSpPr>
          <p:cNvPr id="3" name="2 Marcador de notas"/>
          <p:cNvSpPr>
            <a:spLocks noGrp="1"/>
          </p:cNvSpPr>
          <p:nvPr>
            <p:ph type="body" idx="1"/>
          </p:nvPr>
        </p:nvSpPr>
        <p:spPr/>
        <p:txBody>
          <a:bodyPr>
            <a:normAutofit/>
          </a:bodyPr>
          <a:lstStyle/>
          <a:p>
            <a:pPr>
              <a:defRPr/>
            </a:pPr>
            <a:endParaRPr lang="en-US" dirty="0"/>
          </a:p>
        </p:txBody>
      </p:sp>
      <p:sp>
        <p:nvSpPr>
          <p:cNvPr id="108548" name="3 Marcador de número de diapositiva"/>
          <p:cNvSpPr>
            <a:spLocks noGrp="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8940266F-981F-4528-A36A-C27DDA8BEE1A}" type="slidenum">
              <a:rPr lang="en-US" altLang="en-US">
                <a:solidFill>
                  <a:srgbClr val="000000"/>
                </a:solidFill>
                <a:latin typeface="Times New Roman" panose="02020603050405020304" pitchFamily="18" charset="0"/>
                <a:cs typeface="DejaVu Sans" panose="020B0603030804020204" pitchFamily="34" charset="0"/>
              </a:rPr>
              <a:pPr/>
              <a:t>20</a:t>
            </a:fld>
            <a:endParaRPr lang="en-US" altLang="en-US">
              <a:solidFill>
                <a:srgbClr val="000000"/>
              </a:solidFill>
              <a:latin typeface="Times New Roman" panose="02020603050405020304" pitchFamily="18" charset="0"/>
              <a:cs typeface="DejaVu Sans" panose="020B0603030804020204" pitchFamily="34" charset="0"/>
            </a:endParaRPr>
          </a:p>
        </p:txBody>
      </p:sp>
    </p:spTree>
    <p:extLst>
      <p:ext uri="{BB962C8B-B14F-4D97-AF65-F5344CB8AC3E}">
        <p14:creationId xmlns="" xmlns:p14="http://schemas.microsoft.com/office/powerpoint/2010/main" val="2604524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6"/>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3128EBA4-45DD-4E9C-BB47-3872601BCEA6}" type="slidenum">
              <a:rPr lang="en-US" altLang="en-US">
                <a:solidFill>
                  <a:srgbClr val="000000"/>
                </a:solidFill>
                <a:latin typeface="Times New Roman" panose="02020603050405020304" pitchFamily="18" charset="0"/>
                <a:cs typeface="DejaVu Sans" panose="020B0603030804020204" pitchFamily="34" charset="0"/>
              </a:rPr>
              <a:pPr/>
              <a:t>22</a:t>
            </a:fld>
            <a:endParaRPr lang="en-US" altLang="en-US">
              <a:solidFill>
                <a:srgbClr val="000000"/>
              </a:solidFill>
              <a:latin typeface="Times New Roman" panose="02020603050405020304" pitchFamily="18" charset="0"/>
              <a:cs typeface="DejaVu Sans" panose="020B0603030804020204" pitchFamily="34" charset="0"/>
            </a:endParaRPr>
          </a:p>
        </p:txBody>
      </p:sp>
      <p:sp>
        <p:nvSpPr>
          <p:cNvPr id="120835" name="Text Box 1"/>
          <p:cNvSpPr txBox="1">
            <a:spLocks noChangeArrowheads="1"/>
          </p:cNvSpPr>
          <p:nvPr/>
        </p:nvSpPr>
        <p:spPr bwMode="auto">
          <a:xfrm>
            <a:off x="4021138" y="9721850"/>
            <a:ext cx="3076575"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9000" tIns="49680" rIns="99000" bIns="49680" anchor="b"/>
          <a:lstStyle>
            <a:lvl1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1pPr>
            <a:lvl2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2pPr>
            <a:lvl3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3pPr>
            <a:lvl4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4pPr>
            <a:lvl5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9pPr>
          </a:lstStyle>
          <a:p>
            <a:pPr algn="r" eaLnBrk="1" hangingPunct="1">
              <a:buClr>
                <a:srgbClr val="000000"/>
              </a:buClr>
              <a:buSzPct val="100000"/>
              <a:buFont typeface="Times New Roman" panose="02020603050405020304" pitchFamily="18" charset="0"/>
              <a:buNone/>
            </a:pPr>
            <a:fld id="{8DD1C0ED-46C7-4E3C-9616-B520E833E91A}" type="slidenum">
              <a:rPr lang="en-US" altLang="en-US" sz="1300">
                <a:solidFill>
                  <a:srgbClr val="000000"/>
                </a:solidFill>
                <a:latin typeface="Times New Roman" panose="02020603050405020304" pitchFamily="18" charset="0"/>
                <a:ea typeface="ＭＳ Ｐゴシック" panose="020B0600070205080204" pitchFamily="34" charset="-128"/>
              </a:rPr>
              <a:pPr algn="r" eaLnBrk="1" hangingPunct="1">
                <a:buClr>
                  <a:srgbClr val="000000"/>
                </a:buClr>
                <a:buSzPct val="100000"/>
                <a:buFont typeface="Times New Roman" panose="02020603050405020304" pitchFamily="18" charset="0"/>
                <a:buNone/>
              </a:pPr>
              <a:t>22</a:t>
            </a:fld>
            <a:endParaRPr lang="en-US" altLang="en-US" sz="1300">
              <a:solidFill>
                <a:srgbClr val="000000"/>
              </a:solidFill>
              <a:latin typeface="Times New Roman" panose="02020603050405020304" pitchFamily="18" charset="0"/>
              <a:ea typeface="ＭＳ Ｐゴシック" panose="020B0600070205080204" pitchFamily="34" charset="-128"/>
            </a:endParaRPr>
          </a:p>
        </p:txBody>
      </p:sp>
      <p:sp>
        <p:nvSpPr>
          <p:cNvPr id="120836" name="Rectangle 2"/>
          <p:cNvSpPr>
            <a:spLocks noGrp="1" noRot="1" noChangeAspect="1" noChangeArrowheads="1" noTextEdit="1"/>
          </p:cNvSpPr>
          <p:nvPr>
            <p:ph type="sldImg"/>
          </p:nvPr>
        </p:nvSpPr>
        <p:spPr>
          <a:xfrm>
            <a:off x="779463" y="777875"/>
            <a:ext cx="5540375" cy="3836988"/>
          </a:xfrm>
          <a:solidFill>
            <a:srgbClr val="FFFFFF"/>
          </a:solidFill>
          <a:ln>
            <a:solidFill>
              <a:srgbClr val="000000"/>
            </a:solidFill>
            <a:miter lim="800000"/>
            <a:headEnd/>
            <a:tailEnd/>
          </a:ln>
        </p:spPr>
      </p:sp>
      <p:sp>
        <p:nvSpPr>
          <p:cNvPr id="120837" name="Rectangle 3"/>
          <p:cNvSpPr>
            <a:spLocks noChangeArrowheads="1"/>
          </p:cNvSpPr>
          <p:nvPr/>
        </p:nvSpPr>
        <p:spPr bwMode="auto">
          <a:xfrm>
            <a:off x="709613" y="4860925"/>
            <a:ext cx="5680075" cy="460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Tree>
    <p:extLst>
      <p:ext uri="{BB962C8B-B14F-4D97-AF65-F5344CB8AC3E}">
        <p14:creationId xmlns="" xmlns:p14="http://schemas.microsoft.com/office/powerpoint/2010/main" val="1497771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FAEF6AE0-C150-468E-BC77-304A56B6EDD9}" type="slidenum">
              <a:rPr lang="es-ES" altLang="ca-ES" smtClean="0"/>
              <a:pPr/>
              <a:t>23</a:t>
            </a:fld>
            <a:endParaRPr lang="es-ES" altLang="ca-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1 Marcador de imagen de diapositiva"/>
          <p:cNvSpPr>
            <a:spLocks noGrp="1" noRot="1" noChangeAspect="1" noTextEdit="1"/>
          </p:cNvSpPr>
          <p:nvPr>
            <p:ph type="sldImg"/>
          </p:nvPr>
        </p:nvSpPr>
        <p:spPr>
          <a:xfrm>
            <a:off x="885825" y="812800"/>
            <a:ext cx="5784850" cy="4006850"/>
          </a:xfrm>
        </p:spPr>
      </p:sp>
      <p:sp>
        <p:nvSpPr>
          <p:cNvPr id="114691"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ca-ES" altLang="en-US" smtClean="0">
              <a:latin typeface="Times New Roman" panose="02020603050405020304" pitchFamily="18" charset="0"/>
            </a:endParaRPr>
          </a:p>
        </p:txBody>
      </p:sp>
      <p:sp>
        <p:nvSpPr>
          <p:cNvPr id="114692" name="3 Marcador de número de diapositiva"/>
          <p:cNvSpPr>
            <a:spLocks noGrp="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09ACFC2A-61CE-4235-9A8E-60D5A642A81C}" type="slidenum">
              <a:rPr lang="en-US" altLang="en-US">
                <a:solidFill>
                  <a:srgbClr val="000000"/>
                </a:solidFill>
                <a:latin typeface="Times New Roman" panose="02020603050405020304" pitchFamily="18" charset="0"/>
                <a:cs typeface="DejaVu Sans" panose="020B0603030804020204" pitchFamily="34" charset="0"/>
              </a:rPr>
              <a:pPr/>
              <a:t>24</a:t>
            </a:fld>
            <a:endParaRPr lang="en-US" altLang="en-US">
              <a:solidFill>
                <a:srgbClr val="000000"/>
              </a:solidFill>
              <a:latin typeface="Times New Roman" panose="02020603050405020304" pitchFamily="18" charset="0"/>
              <a:cs typeface="DejaVu Sans" panose="020B0603030804020204" pitchFamily="34" charset="0"/>
            </a:endParaRPr>
          </a:p>
        </p:txBody>
      </p:sp>
    </p:spTree>
    <p:extLst>
      <p:ext uri="{BB962C8B-B14F-4D97-AF65-F5344CB8AC3E}">
        <p14:creationId xmlns="" xmlns:p14="http://schemas.microsoft.com/office/powerpoint/2010/main" val="2673989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6"/>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3128EBA4-45DD-4E9C-BB47-3872601BCEA6}" type="slidenum">
              <a:rPr lang="en-US" altLang="en-US">
                <a:solidFill>
                  <a:srgbClr val="000000"/>
                </a:solidFill>
                <a:latin typeface="Times New Roman" panose="02020603050405020304" pitchFamily="18" charset="0"/>
                <a:cs typeface="DejaVu Sans" panose="020B0603030804020204" pitchFamily="34" charset="0"/>
              </a:rPr>
              <a:pPr/>
              <a:t>26</a:t>
            </a:fld>
            <a:endParaRPr lang="en-US" altLang="en-US">
              <a:solidFill>
                <a:srgbClr val="000000"/>
              </a:solidFill>
              <a:latin typeface="Times New Roman" panose="02020603050405020304" pitchFamily="18" charset="0"/>
              <a:cs typeface="DejaVu Sans" panose="020B0603030804020204" pitchFamily="34" charset="0"/>
            </a:endParaRPr>
          </a:p>
        </p:txBody>
      </p:sp>
      <p:sp>
        <p:nvSpPr>
          <p:cNvPr id="120835" name="Text Box 1"/>
          <p:cNvSpPr txBox="1">
            <a:spLocks noChangeArrowheads="1"/>
          </p:cNvSpPr>
          <p:nvPr/>
        </p:nvSpPr>
        <p:spPr bwMode="auto">
          <a:xfrm>
            <a:off x="4021138" y="9721850"/>
            <a:ext cx="3076575"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9000" tIns="49680" rIns="99000" bIns="49680" anchor="b"/>
          <a:lstStyle>
            <a:lvl1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1pPr>
            <a:lvl2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2pPr>
            <a:lvl3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3pPr>
            <a:lvl4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4pPr>
            <a:lvl5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9pPr>
          </a:lstStyle>
          <a:p>
            <a:pPr algn="r" eaLnBrk="1" hangingPunct="1">
              <a:buClr>
                <a:srgbClr val="000000"/>
              </a:buClr>
              <a:buSzPct val="100000"/>
              <a:buFont typeface="Times New Roman" panose="02020603050405020304" pitchFamily="18" charset="0"/>
              <a:buNone/>
            </a:pPr>
            <a:fld id="{8DD1C0ED-46C7-4E3C-9616-B520E833E91A}" type="slidenum">
              <a:rPr lang="en-US" altLang="en-US" sz="1300">
                <a:solidFill>
                  <a:srgbClr val="000000"/>
                </a:solidFill>
                <a:latin typeface="Times New Roman" panose="02020603050405020304" pitchFamily="18" charset="0"/>
                <a:ea typeface="ＭＳ Ｐゴシック" panose="020B0600070205080204" pitchFamily="34" charset="-128"/>
              </a:rPr>
              <a:pPr algn="r" eaLnBrk="1" hangingPunct="1">
                <a:buClr>
                  <a:srgbClr val="000000"/>
                </a:buClr>
                <a:buSzPct val="100000"/>
                <a:buFont typeface="Times New Roman" panose="02020603050405020304" pitchFamily="18" charset="0"/>
                <a:buNone/>
              </a:pPr>
              <a:t>26</a:t>
            </a:fld>
            <a:endParaRPr lang="en-US" altLang="en-US" sz="1300">
              <a:solidFill>
                <a:srgbClr val="000000"/>
              </a:solidFill>
              <a:latin typeface="Times New Roman" panose="02020603050405020304" pitchFamily="18" charset="0"/>
              <a:ea typeface="ＭＳ Ｐゴシック" panose="020B0600070205080204" pitchFamily="34" charset="-128"/>
            </a:endParaRPr>
          </a:p>
        </p:txBody>
      </p:sp>
      <p:sp>
        <p:nvSpPr>
          <p:cNvPr id="120836" name="Rectangle 2"/>
          <p:cNvSpPr>
            <a:spLocks noGrp="1" noRot="1" noChangeAspect="1" noChangeArrowheads="1" noTextEdit="1"/>
          </p:cNvSpPr>
          <p:nvPr>
            <p:ph type="sldImg"/>
          </p:nvPr>
        </p:nvSpPr>
        <p:spPr>
          <a:xfrm>
            <a:off x="779463" y="777875"/>
            <a:ext cx="5540375" cy="3836988"/>
          </a:xfrm>
          <a:solidFill>
            <a:srgbClr val="FFFFFF"/>
          </a:solidFill>
          <a:ln>
            <a:solidFill>
              <a:srgbClr val="000000"/>
            </a:solidFill>
            <a:miter lim="800000"/>
            <a:headEnd/>
            <a:tailEnd/>
          </a:ln>
        </p:spPr>
      </p:sp>
      <p:sp>
        <p:nvSpPr>
          <p:cNvPr id="120837" name="Rectangle 3"/>
          <p:cNvSpPr>
            <a:spLocks noChangeArrowheads="1"/>
          </p:cNvSpPr>
          <p:nvPr/>
        </p:nvSpPr>
        <p:spPr bwMode="auto">
          <a:xfrm>
            <a:off x="709613" y="4860925"/>
            <a:ext cx="5680075" cy="460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Tree>
    <p:extLst>
      <p:ext uri="{BB962C8B-B14F-4D97-AF65-F5344CB8AC3E}">
        <p14:creationId xmlns="" xmlns:p14="http://schemas.microsoft.com/office/powerpoint/2010/main" val="1497771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1 Marcador de imagen de diapositiva"/>
          <p:cNvSpPr>
            <a:spLocks noGrp="1" noRot="1" noChangeAspect="1" noTextEdit="1"/>
          </p:cNvSpPr>
          <p:nvPr>
            <p:ph type="sldImg"/>
          </p:nvPr>
        </p:nvSpPr>
        <p:spPr>
          <a:xfrm>
            <a:off x="885825" y="812800"/>
            <a:ext cx="5784850" cy="4006850"/>
          </a:xfrm>
        </p:spPr>
      </p:sp>
      <p:sp>
        <p:nvSpPr>
          <p:cNvPr id="111619"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ca-ES" altLang="en-US" smtClean="0">
              <a:latin typeface="Times New Roman" panose="02020603050405020304" pitchFamily="18" charset="0"/>
            </a:endParaRPr>
          </a:p>
        </p:txBody>
      </p:sp>
      <p:sp>
        <p:nvSpPr>
          <p:cNvPr id="111620" name="3 Marcador de número de diapositiva"/>
          <p:cNvSpPr>
            <a:spLocks noGrp="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3FAFAF8F-C28F-4892-ABBF-5E78FE5ED0F8}" type="slidenum">
              <a:rPr lang="en-US" altLang="en-US">
                <a:solidFill>
                  <a:srgbClr val="000000"/>
                </a:solidFill>
                <a:latin typeface="Times New Roman" panose="02020603050405020304" pitchFamily="18" charset="0"/>
                <a:cs typeface="DejaVu Sans" panose="020B0603030804020204" pitchFamily="34" charset="0"/>
              </a:rPr>
              <a:pPr/>
              <a:t>28</a:t>
            </a:fld>
            <a:endParaRPr lang="en-US" altLang="en-US">
              <a:solidFill>
                <a:srgbClr val="000000"/>
              </a:solidFill>
              <a:latin typeface="Times New Roman" panose="02020603050405020304" pitchFamily="18" charset="0"/>
              <a:cs typeface="DejaVu Sans" panose="020B0603030804020204" pitchFamily="34" charset="0"/>
            </a:endParaRPr>
          </a:p>
        </p:txBody>
      </p:sp>
    </p:spTree>
    <p:extLst>
      <p:ext uri="{BB962C8B-B14F-4D97-AF65-F5344CB8AC3E}">
        <p14:creationId xmlns="" xmlns:p14="http://schemas.microsoft.com/office/powerpoint/2010/main" val="626181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6"/>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3128EBA4-45DD-4E9C-BB47-3872601BCEA6}" type="slidenum">
              <a:rPr lang="en-US" altLang="en-US">
                <a:solidFill>
                  <a:srgbClr val="000000"/>
                </a:solidFill>
                <a:latin typeface="Times New Roman" panose="02020603050405020304" pitchFamily="18" charset="0"/>
                <a:cs typeface="DejaVu Sans" panose="020B0603030804020204" pitchFamily="34" charset="0"/>
              </a:rPr>
              <a:pPr/>
              <a:t>29</a:t>
            </a:fld>
            <a:endParaRPr lang="en-US" altLang="en-US">
              <a:solidFill>
                <a:srgbClr val="000000"/>
              </a:solidFill>
              <a:latin typeface="Times New Roman" panose="02020603050405020304" pitchFamily="18" charset="0"/>
              <a:cs typeface="DejaVu Sans" panose="020B0603030804020204" pitchFamily="34" charset="0"/>
            </a:endParaRPr>
          </a:p>
        </p:txBody>
      </p:sp>
      <p:sp>
        <p:nvSpPr>
          <p:cNvPr id="120835" name="Text Box 1"/>
          <p:cNvSpPr txBox="1">
            <a:spLocks noChangeArrowheads="1"/>
          </p:cNvSpPr>
          <p:nvPr/>
        </p:nvSpPr>
        <p:spPr bwMode="auto">
          <a:xfrm>
            <a:off x="4021138" y="9721850"/>
            <a:ext cx="3076575"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9000" tIns="49680" rIns="99000" bIns="49680" anchor="b"/>
          <a:lstStyle>
            <a:lvl1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1pPr>
            <a:lvl2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2pPr>
            <a:lvl3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3pPr>
            <a:lvl4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4pPr>
            <a:lvl5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9pPr>
          </a:lstStyle>
          <a:p>
            <a:pPr algn="r" eaLnBrk="1" hangingPunct="1">
              <a:buClr>
                <a:srgbClr val="000000"/>
              </a:buClr>
              <a:buSzPct val="100000"/>
              <a:buFont typeface="Times New Roman" panose="02020603050405020304" pitchFamily="18" charset="0"/>
              <a:buNone/>
            </a:pPr>
            <a:fld id="{8DD1C0ED-46C7-4E3C-9616-B520E833E91A}" type="slidenum">
              <a:rPr lang="en-US" altLang="en-US" sz="1300">
                <a:solidFill>
                  <a:srgbClr val="000000"/>
                </a:solidFill>
                <a:latin typeface="Times New Roman" panose="02020603050405020304" pitchFamily="18" charset="0"/>
                <a:ea typeface="ＭＳ Ｐゴシック" panose="020B0600070205080204" pitchFamily="34" charset="-128"/>
              </a:rPr>
              <a:pPr algn="r" eaLnBrk="1" hangingPunct="1">
                <a:buClr>
                  <a:srgbClr val="000000"/>
                </a:buClr>
                <a:buSzPct val="100000"/>
                <a:buFont typeface="Times New Roman" panose="02020603050405020304" pitchFamily="18" charset="0"/>
                <a:buNone/>
              </a:pPr>
              <a:t>29</a:t>
            </a:fld>
            <a:endParaRPr lang="en-US" altLang="en-US" sz="1300">
              <a:solidFill>
                <a:srgbClr val="000000"/>
              </a:solidFill>
              <a:latin typeface="Times New Roman" panose="02020603050405020304" pitchFamily="18" charset="0"/>
              <a:ea typeface="ＭＳ Ｐゴシック" panose="020B0600070205080204" pitchFamily="34" charset="-128"/>
            </a:endParaRPr>
          </a:p>
        </p:txBody>
      </p:sp>
      <p:sp>
        <p:nvSpPr>
          <p:cNvPr id="120836" name="Rectangle 2"/>
          <p:cNvSpPr>
            <a:spLocks noGrp="1" noRot="1" noChangeAspect="1" noChangeArrowheads="1" noTextEdit="1"/>
          </p:cNvSpPr>
          <p:nvPr>
            <p:ph type="sldImg"/>
          </p:nvPr>
        </p:nvSpPr>
        <p:spPr>
          <a:xfrm>
            <a:off x="779463" y="777875"/>
            <a:ext cx="5540375" cy="3836988"/>
          </a:xfrm>
          <a:solidFill>
            <a:srgbClr val="FFFFFF"/>
          </a:solidFill>
          <a:ln>
            <a:solidFill>
              <a:srgbClr val="000000"/>
            </a:solidFill>
            <a:miter lim="800000"/>
            <a:headEnd/>
            <a:tailEnd/>
          </a:ln>
        </p:spPr>
      </p:sp>
      <p:sp>
        <p:nvSpPr>
          <p:cNvPr id="120837" name="Rectangle 3"/>
          <p:cNvSpPr>
            <a:spLocks noChangeArrowheads="1"/>
          </p:cNvSpPr>
          <p:nvPr/>
        </p:nvSpPr>
        <p:spPr bwMode="auto">
          <a:xfrm>
            <a:off x="709613" y="4860925"/>
            <a:ext cx="5680075" cy="460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Tree>
    <p:extLst>
      <p:ext uri="{BB962C8B-B14F-4D97-AF65-F5344CB8AC3E}">
        <p14:creationId xmlns="" xmlns:p14="http://schemas.microsoft.com/office/powerpoint/2010/main" val="1497771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6"/>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3128EBA4-45DD-4E9C-BB47-3872601BCEA6}" type="slidenum">
              <a:rPr lang="en-US" altLang="en-US">
                <a:solidFill>
                  <a:srgbClr val="000000"/>
                </a:solidFill>
                <a:latin typeface="Times New Roman" panose="02020603050405020304" pitchFamily="18" charset="0"/>
                <a:cs typeface="DejaVu Sans" panose="020B0603030804020204" pitchFamily="34" charset="0"/>
              </a:rPr>
              <a:pPr/>
              <a:t>55</a:t>
            </a:fld>
            <a:endParaRPr lang="en-US" altLang="en-US">
              <a:solidFill>
                <a:srgbClr val="000000"/>
              </a:solidFill>
              <a:latin typeface="Times New Roman" panose="02020603050405020304" pitchFamily="18" charset="0"/>
              <a:cs typeface="DejaVu Sans" panose="020B0603030804020204" pitchFamily="34" charset="0"/>
            </a:endParaRPr>
          </a:p>
        </p:txBody>
      </p:sp>
      <p:sp>
        <p:nvSpPr>
          <p:cNvPr id="120835" name="Text Box 1"/>
          <p:cNvSpPr txBox="1">
            <a:spLocks noChangeArrowheads="1"/>
          </p:cNvSpPr>
          <p:nvPr/>
        </p:nvSpPr>
        <p:spPr bwMode="auto">
          <a:xfrm>
            <a:off x="4021138" y="9721850"/>
            <a:ext cx="3076575"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9000" tIns="49680" rIns="99000" bIns="49680" anchor="b"/>
          <a:lstStyle>
            <a:lvl1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1pPr>
            <a:lvl2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2pPr>
            <a:lvl3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3pPr>
            <a:lvl4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4pPr>
            <a:lvl5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9pPr>
          </a:lstStyle>
          <a:p>
            <a:pPr algn="r" eaLnBrk="1" hangingPunct="1">
              <a:buClr>
                <a:srgbClr val="000000"/>
              </a:buClr>
              <a:buSzPct val="100000"/>
              <a:buFont typeface="Times New Roman" panose="02020603050405020304" pitchFamily="18" charset="0"/>
              <a:buNone/>
            </a:pPr>
            <a:fld id="{8DD1C0ED-46C7-4E3C-9616-B520E833E91A}" type="slidenum">
              <a:rPr lang="en-US" altLang="en-US" sz="1300">
                <a:solidFill>
                  <a:srgbClr val="000000"/>
                </a:solidFill>
                <a:latin typeface="Times New Roman" panose="02020603050405020304" pitchFamily="18" charset="0"/>
                <a:ea typeface="ＭＳ Ｐゴシック" panose="020B0600070205080204" pitchFamily="34" charset="-128"/>
              </a:rPr>
              <a:pPr algn="r" eaLnBrk="1" hangingPunct="1">
                <a:buClr>
                  <a:srgbClr val="000000"/>
                </a:buClr>
                <a:buSzPct val="100000"/>
                <a:buFont typeface="Times New Roman" panose="02020603050405020304" pitchFamily="18" charset="0"/>
                <a:buNone/>
              </a:pPr>
              <a:t>55</a:t>
            </a:fld>
            <a:endParaRPr lang="en-US" altLang="en-US" sz="1300">
              <a:solidFill>
                <a:srgbClr val="000000"/>
              </a:solidFill>
              <a:latin typeface="Times New Roman" panose="02020603050405020304" pitchFamily="18" charset="0"/>
              <a:ea typeface="ＭＳ Ｐゴシック" panose="020B0600070205080204" pitchFamily="34" charset="-128"/>
            </a:endParaRPr>
          </a:p>
        </p:txBody>
      </p:sp>
      <p:sp>
        <p:nvSpPr>
          <p:cNvPr id="120836" name="Rectangle 2"/>
          <p:cNvSpPr>
            <a:spLocks noGrp="1" noRot="1" noChangeAspect="1" noChangeArrowheads="1" noTextEdit="1"/>
          </p:cNvSpPr>
          <p:nvPr>
            <p:ph type="sldImg"/>
          </p:nvPr>
        </p:nvSpPr>
        <p:spPr>
          <a:xfrm>
            <a:off x="779463" y="777875"/>
            <a:ext cx="5540375" cy="3836988"/>
          </a:xfrm>
          <a:solidFill>
            <a:srgbClr val="FFFFFF"/>
          </a:solidFill>
          <a:ln>
            <a:solidFill>
              <a:srgbClr val="000000"/>
            </a:solidFill>
            <a:miter lim="800000"/>
            <a:headEnd/>
            <a:tailEnd/>
          </a:ln>
        </p:spPr>
      </p:sp>
      <p:sp>
        <p:nvSpPr>
          <p:cNvPr id="120837" name="Rectangle 3"/>
          <p:cNvSpPr>
            <a:spLocks noChangeArrowheads="1"/>
          </p:cNvSpPr>
          <p:nvPr/>
        </p:nvSpPr>
        <p:spPr bwMode="auto">
          <a:xfrm>
            <a:off x="709613" y="4860925"/>
            <a:ext cx="5680075" cy="460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Tree>
    <p:extLst>
      <p:ext uri="{BB962C8B-B14F-4D97-AF65-F5344CB8AC3E}">
        <p14:creationId xmlns="" xmlns:p14="http://schemas.microsoft.com/office/powerpoint/2010/main" val="1497771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1 Marcador de imagen de diapositiva"/>
          <p:cNvSpPr>
            <a:spLocks noGrp="1" noRot="1" noChangeAspect="1" noTextEdit="1"/>
          </p:cNvSpPr>
          <p:nvPr>
            <p:ph type="sldImg"/>
          </p:nvPr>
        </p:nvSpPr>
        <p:spPr>
          <a:xfrm>
            <a:off x="885825" y="812800"/>
            <a:ext cx="5784850" cy="4006850"/>
          </a:xfrm>
        </p:spPr>
      </p:sp>
      <p:sp>
        <p:nvSpPr>
          <p:cNvPr id="117763"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117764" name="3 Marcador de número de diapositiva"/>
          <p:cNvSpPr>
            <a:spLocks noGrp="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70CEB237-FFCC-4641-B7BB-9649664383A9}" type="slidenum">
              <a:rPr lang="en-US" altLang="en-US">
                <a:solidFill>
                  <a:srgbClr val="000000"/>
                </a:solidFill>
                <a:latin typeface="Times New Roman" panose="02020603050405020304" pitchFamily="18" charset="0"/>
                <a:cs typeface="DejaVu Sans" panose="020B0603030804020204" pitchFamily="34" charset="0"/>
              </a:rPr>
              <a:pPr/>
              <a:t>60</a:t>
            </a:fld>
            <a:endParaRPr lang="en-US" altLang="en-US">
              <a:solidFill>
                <a:srgbClr val="000000"/>
              </a:solidFill>
              <a:latin typeface="Times New Roman" panose="02020603050405020304" pitchFamily="18" charset="0"/>
              <a:cs typeface="DejaVu Sans" panose="020B0603030804020204" pitchFamily="34" charset="0"/>
            </a:endParaRPr>
          </a:p>
        </p:txBody>
      </p:sp>
    </p:spTree>
    <p:extLst>
      <p:ext uri="{BB962C8B-B14F-4D97-AF65-F5344CB8AC3E}">
        <p14:creationId xmlns="" xmlns:p14="http://schemas.microsoft.com/office/powerpoint/2010/main" val="1790731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6"/>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9A0DB6B6-2EB1-4E33-B9C3-F888B8B3DF9C}" type="slidenum">
              <a:rPr lang="en-US" altLang="en-US">
                <a:solidFill>
                  <a:srgbClr val="000000"/>
                </a:solidFill>
                <a:latin typeface="Times New Roman" panose="02020603050405020304" pitchFamily="18" charset="0"/>
                <a:cs typeface="DejaVu Sans" panose="020B0603030804020204" pitchFamily="34" charset="0"/>
              </a:rPr>
              <a:pPr/>
              <a:t>2</a:t>
            </a:fld>
            <a:endParaRPr lang="en-US" altLang="en-US">
              <a:solidFill>
                <a:srgbClr val="000000"/>
              </a:solidFill>
              <a:latin typeface="Times New Roman" panose="02020603050405020304" pitchFamily="18" charset="0"/>
              <a:cs typeface="DejaVu Sans" panose="020B0603030804020204" pitchFamily="34" charset="0"/>
            </a:endParaRPr>
          </a:p>
        </p:txBody>
      </p:sp>
      <p:sp>
        <p:nvSpPr>
          <p:cNvPr id="100355" name="Text Box 1"/>
          <p:cNvSpPr txBox="1">
            <a:spLocks noChangeArrowheads="1"/>
          </p:cNvSpPr>
          <p:nvPr/>
        </p:nvSpPr>
        <p:spPr bwMode="auto">
          <a:xfrm>
            <a:off x="4021138" y="9721850"/>
            <a:ext cx="3076575"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9000" tIns="49680" rIns="99000" bIns="49680" anchor="b"/>
          <a:lstStyle>
            <a:lvl1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1pPr>
            <a:lvl2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2pPr>
            <a:lvl3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3pPr>
            <a:lvl4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4pPr>
            <a:lvl5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9pPr>
          </a:lstStyle>
          <a:p>
            <a:pPr algn="r" eaLnBrk="1" hangingPunct="1">
              <a:buClr>
                <a:srgbClr val="000000"/>
              </a:buClr>
              <a:buSzPct val="100000"/>
              <a:buFont typeface="Times New Roman" panose="02020603050405020304" pitchFamily="18" charset="0"/>
              <a:buNone/>
            </a:pPr>
            <a:fld id="{1A25CFC4-FFC6-4B14-9F4E-8DE81633C7BA}" type="slidenum">
              <a:rPr lang="en-US" altLang="en-US" sz="1300">
                <a:solidFill>
                  <a:srgbClr val="000000"/>
                </a:solidFill>
                <a:latin typeface="Times New Roman" panose="02020603050405020304" pitchFamily="18" charset="0"/>
                <a:ea typeface="ＭＳ Ｐゴシック" panose="020B0600070205080204" pitchFamily="34" charset="-128"/>
              </a:rPr>
              <a:pPr algn="r" eaLnBrk="1" hangingPunct="1">
                <a:buClr>
                  <a:srgbClr val="000000"/>
                </a:buClr>
                <a:buSzPct val="100000"/>
                <a:buFont typeface="Times New Roman" panose="02020603050405020304" pitchFamily="18" charset="0"/>
                <a:buNone/>
              </a:pPr>
              <a:t>2</a:t>
            </a:fld>
            <a:endParaRPr lang="en-US" altLang="en-US" sz="1300">
              <a:solidFill>
                <a:srgbClr val="000000"/>
              </a:solidFill>
              <a:latin typeface="Times New Roman" panose="02020603050405020304" pitchFamily="18" charset="0"/>
              <a:ea typeface="ＭＳ Ｐゴシック" panose="020B0600070205080204" pitchFamily="34" charset="-128"/>
            </a:endParaRPr>
          </a:p>
        </p:txBody>
      </p:sp>
      <p:sp>
        <p:nvSpPr>
          <p:cNvPr id="100356" name="Rectangle 2"/>
          <p:cNvSpPr>
            <a:spLocks noGrp="1" noRot="1" noChangeAspect="1" noChangeArrowheads="1" noTextEdit="1"/>
          </p:cNvSpPr>
          <p:nvPr>
            <p:ph type="sldImg"/>
          </p:nvPr>
        </p:nvSpPr>
        <p:spPr>
          <a:xfrm>
            <a:off x="779463" y="777875"/>
            <a:ext cx="5540375" cy="3836988"/>
          </a:xfrm>
          <a:solidFill>
            <a:srgbClr val="FFFFFF"/>
          </a:solidFill>
          <a:ln>
            <a:solidFill>
              <a:srgbClr val="000000"/>
            </a:solidFill>
            <a:miter lim="800000"/>
            <a:headEnd/>
            <a:tailEnd/>
          </a:ln>
        </p:spPr>
      </p:sp>
      <p:sp>
        <p:nvSpPr>
          <p:cNvPr id="100357" name="Rectangle 3"/>
          <p:cNvSpPr>
            <a:spLocks noChangeArrowheads="1"/>
          </p:cNvSpPr>
          <p:nvPr/>
        </p:nvSpPr>
        <p:spPr bwMode="auto">
          <a:xfrm>
            <a:off x="709613" y="4860925"/>
            <a:ext cx="5680075" cy="460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Tree>
    <p:extLst>
      <p:ext uri="{BB962C8B-B14F-4D97-AF65-F5344CB8AC3E}">
        <p14:creationId xmlns="" xmlns:p14="http://schemas.microsoft.com/office/powerpoint/2010/main" val="1104728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10" name="Rectangle 6"/>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5B1317C0-9343-46D3-BF08-C76DE067E4FB}" type="slidenum">
              <a:rPr lang="en-US" altLang="en-US">
                <a:solidFill>
                  <a:srgbClr val="000000"/>
                </a:solidFill>
                <a:latin typeface="Times New Roman" panose="02020603050405020304" pitchFamily="18" charset="0"/>
                <a:cs typeface="DejaVu Sans" panose="020B0603030804020204" pitchFamily="34" charset="0"/>
              </a:rPr>
              <a:pPr/>
              <a:t>61</a:t>
            </a:fld>
            <a:endParaRPr lang="en-US" altLang="en-US">
              <a:solidFill>
                <a:srgbClr val="000000"/>
              </a:solidFill>
              <a:latin typeface="Times New Roman" panose="02020603050405020304" pitchFamily="18" charset="0"/>
              <a:cs typeface="DejaVu Sans" panose="020B0603030804020204" pitchFamily="34" charset="0"/>
            </a:endParaRPr>
          </a:p>
        </p:txBody>
      </p:sp>
      <p:sp>
        <p:nvSpPr>
          <p:cNvPr id="119811" name="Text Box 1"/>
          <p:cNvSpPr txBox="1">
            <a:spLocks noChangeArrowheads="1"/>
          </p:cNvSpPr>
          <p:nvPr/>
        </p:nvSpPr>
        <p:spPr bwMode="auto">
          <a:xfrm>
            <a:off x="4021138" y="9721850"/>
            <a:ext cx="3076575"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9000" tIns="49680" rIns="99000" bIns="49680" anchor="b"/>
          <a:lstStyle>
            <a:lvl1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1pPr>
            <a:lvl2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2pPr>
            <a:lvl3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3pPr>
            <a:lvl4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4pPr>
            <a:lvl5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9pPr>
          </a:lstStyle>
          <a:p>
            <a:pPr algn="r" eaLnBrk="1" hangingPunct="1">
              <a:buClr>
                <a:srgbClr val="000000"/>
              </a:buClr>
              <a:buSzPct val="100000"/>
              <a:buFont typeface="Times New Roman" panose="02020603050405020304" pitchFamily="18" charset="0"/>
              <a:buNone/>
            </a:pPr>
            <a:fld id="{4B21D434-9621-4E6C-ABB6-869B4017DEAE}" type="slidenum">
              <a:rPr lang="en-US" altLang="en-US" sz="1300">
                <a:solidFill>
                  <a:srgbClr val="000000"/>
                </a:solidFill>
                <a:latin typeface="Times New Roman" panose="02020603050405020304" pitchFamily="18" charset="0"/>
                <a:ea typeface="ＭＳ Ｐゴシック" panose="020B0600070205080204" pitchFamily="34" charset="-128"/>
              </a:rPr>
              <a:pPr algn="r" eaLnBrk="1" hangingPunct="1">
                <a:buClr>
                  <a:srgbClr val="000000"/>
                </a:buClr>
                <a:buSzPct val="100000"/>
                <a:buFont typeface="Times New Roman" panose="02020603050405020304" pitchFamily="18" charset="0"/>
                <a:buNone/>
              </a:pPr>
              <a:t>61</a:t>
            </a:fld>
            <a:endParaRPr lang="en-US" altLang="en-US" sz="1300">
              <a:solidFill>
                <a:srgbClr val="000000"/>
              </a:solidFill>
              <a:latin typeface="Times New Roman" panose="02020603050405020304" pitchFamily="18" charset="0"/>
              <a:ea typeface="ＭＳ Ｐゴシック" panose="020B0600070205080204" pitchFamily="34" charset="-128"/>
            </a:endParaRPr>
          </a:p>
        </p:txBody>
      </p:sp>
      <p:sp>
        <p:nvSpPr>
          <p:cNvPr id="119812" name="Rectangle 2"/>
          <p:cNvSpPr>
            <a:spLocks noGrp="1" noRot="1" noChangeAspect="1" noChangeArrowheads="1" noTextEdit="1"/>
          </p:cNvSpPr>
          <p:nvPr>
            <p:ph type="sldImg"/>
          </p:nvPr>
        </p:nvSpPr>
        <p:spPr>
          <a:xfrm>
            <a:off x="779463" y="777875"/>
            <a:ext cx="5540375" cy="3836988"/>
          </a:xfrm>
          <a:solidFill>
            <a:srgbClr val="FFFFFF"/>
          </a:solidFill>
          <a:ln>
            <a:solidFill>
              <a:srgbClr val="000000"/>
            </a:solidFill>
            <a:miter lim="800000"/>
            <a:headEnd/>
            <a:tailEnd/>
          </a:ln>
        </p:spPr>
      </p:sp>
      <p:sp>
        <p:nvSpPr>
          <p:cNvPr id="119813" name="Rectangle 3"/>
          <p:cNvSpPr>
            <a:spLocks noChangeArrowheads="1"/>
          </p:cNvSpPr>
          <p:nvPr/>
        </p:nvSpPr>
        <p:spPr bwMode="auto">
          <a:xfrm>
            <a:off x="709613" y="4860925"/>
            <a:ext cx="5680075" cy="460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19814" name="5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ca-ES" altLang="en-US" smtClean="0">
              <a:latin typeface="Times New Roman" panose="02020603050405020304" pitchFamily="18" charset="0"/>
            </a:endParaRPr>
          </a:p>
        </p:txBody>
      </p:sp>
    </p:spTree>
    <p:extLst>
      <p:ext uri="{BB962C8B-B14F-4D97-AF65-F5344CB8AC3E}">
        <p14:creationId xmlns="" xmlns:p14="http://schemas.microsoft.com/office/powerpoint/2010/main" val="3896046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1 Marcador de imagen de diapositiva"/>
          <p:cNvSpPr>
            <a:spLocks noGrp="1" noRot="1" noChangeAspect="1" noTextEdit="1"/>
          </p:cNvSpPr>
          <p:nvPr>
            <p:ph type="sldImg"/>
          </p:nvPr>
        </p:nvSpPr>
        <p:spPr>
          <a:xfrm>
            <a:off x="885825" y="812800"/>
            <a:ext cx="5784850" cy="4006850"/>
          </a:xfrm>
        </p:spPr>
      </p:sp>
      <p:sp>
        <p:nvSpPr>
          <p:cNvPr id="118787"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n-US" smtClean="0">
              <a:latin typeface="Times New Roman" panose="02020603050405020304" pitchFamily="18" charset="0"/>
            </a:endParaRPr>
          </a:p>
        </p:txBody>
      </p:sp>
      <p:sp>
        <p:nvSpPr>
          <p:cNvPr id="118788" name="3 Marcador de número de diapositiva"/>
          <p:cNvSpPr>
            <a:spLocks noGrp="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4FD332E7-9980-4143-8931-12DA65F1E4C1}" type="slidenum">
              <a:rPr lang="en-US" altLang="en-US">
                <a:solidFill>
                  <a:srgbClr val="000000"/>
                </a:solidFill>
                <a:latin typeface="Times New Roman" panose="02020603050405020304" pitchFamily="18" charset="0"/>
                <a:cs typeface="DejaVu Sans" panose="020B0603030804020204" pitchFamily="34" charset="0"/>
              </a:rPr>
              <a:pPr/>
              <a:t>62</a:t>
            </a:fld>
            <a:endParaRPr lang="en-US" altLang="en-US">
              <a:solidFill>
                <a:srgbClr val="000000"/>
              </a:solidFill>
              <a:latin typeface="Times New Roman" panose="02020603050405020304" pitchFamily="18" charset="0"/>
              <a:cs typeface="DejaVu Sans" panose="020B0603030804020204" pitchFamily="34" charset="0"/>
            </a:endParaRPr>
          </a:p>
        </p:txBody>
      </p:sp>
    </p:spTree>
    <p:extLst>
      <p:ext uri="{BB962C8B-B14F-4D97-AF65-F5344CB8AC3E}">
        <p14:creationId xmlns="" xmlns:p14="http://schemas.microsoft.com/office/powerpoint/2010/main" val="1436212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6"/>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3128EBA4-45DD-4E9C-BB47-3872601BCEA6}" type="slidenum">
              <a:rPr lang="en-US" altLang="en-US">
                <a:solidFill>
                  <a:srgbClr val="000000"/>
                </a:solidFill>
                <a:latin typeface="Times New Roman" panose="02020603050405020304" pitchFamily="18" charset="0"/>
                <a:cs typeface="DejaVu Sans" panose="020B0603030804020204" pitchFamily="34" charset="0"/>
              </a:rPr>
              <a:pPr/>
              <a:t>66</a:t>
            </a:fld>
            <a:endParaRPr lang="en-US" altLang="en-US">
              <a:solidFill>
                <a:srgbClr val="000000"/>
              </a:solidFill>
              <a:latin typeface="Times New Roman" panose="02020603050405020304" pitchFamily="18" charset="0"/>
              <a:cs typeface="DejaVu Sans" panose="020B0603030804020204" pitchFamily="34" charset="0"/>
            </a:endParaRPr>
          </a:p>
        </p:txBody>
      </p:sp>
      <p:sp>
        <p:nvSpPr>
          <p:cNvPr id="120835" name="Text Box 1"/>
          <p:cNvSpPr txBox="1">
            <a:spLocks noChangeArrowheads="1"/>
          </p:cNvSpPr>
          <p:nvPr/>
        </p:nvSpPr>
        <p:spPr bwMode="auto">
          <a:xfrm>
            <a:off x="4021138" y="9721850"/>
            <a:ext cx="3076575"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9000" tIns="49680" rIns="99000" bIns="49680" anchor="b"/>
          <a:lstStyle>
            <a:lvl1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1pPr>
            <a:lvl2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2pPr>
            <a:lvl3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3pPr>
            <a:lvl4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4pPr>
            <a:lvl5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9pPr>
          </a:lstStyle>
          <a:p>
            <a:pPr algn="r" eaLnBrk="1" hangingPunct="1">
              <a:buClr>
                <a:srgbClr val="000000"/>
              </a:buClr>
              <a:buSzPct val="100000"/>
              <a:buFont typeface="Times New Roman" panose="02020603050405020304" pitchFamily="18" charset="0"/>
              <a:buNone/>
            </a:pPr>
            <a:fld id="{8DD1C0ED-46C7-4E3C-9616-B520E833E91A}" type="slidenum">
              <a:rPr lang="en-US" altLang="en-US" sz="1300">
                <a:solidFill>
                  <a:srgbClr val="000000"/>
                </a:solidFill>
                <a:latin typeface="Times New Roman" panose="02020603050405020304" pitchFamily="18" charset="0"/>
                <a:ea typeface="ＭＳ Ｐゴシック" panose="020B0600070205080204" pitchFamily="34" charset="-128"/>
              </a:rPr>
              <a:pPr algn="r" eaLnBrk="1" hangingPunct="1">
                <a:buClr>
                  <a:srgbClr val="000000"/>
                </a:buClr>
                <a:buSzPct val="100000"/>
                <a:buFont typeface="Times New Roman" panose="02020603050405020304" pitchFamily="18" charset="0"/>
                <a:buNone/>
              </a:pPr>
              <a:t>66</a:t>
            </a:fld>
            <a:endParaRPr lang="en-US" altLang="en-US" sz="1300">
              <a:solidFill>
                <a:srgbClr val="000000"/>
              </a:solidFill>
              <a:latin typeface="Times New Roman" panose="02020603050405020304" pitchFamily="18" charset="0"/>
              <a:ea typeface="ＭＳ Ｐゴシック" panose="020B0600070205080204" pitchFamily="34" charset="-128"/>
            </a:endParaRPr>
          </a:p>
        </p:txBody>
      </p:sp>
      <p:sp>
        <p:nvSpPr>
          <p:cNvPr id="120836" name="Rectangle 2"/>
          <p:cNvSpPr>
            <a:spLocks noGrp="1" noRot="1" noChangeAspect="1" noChangeArrowheads="1" noTextEdit="1"/>
          </p:cNvSpPr>
          <p:nvPr>
            <p:ph type="sldImg"/>
          </p:nvPr>
        </p:nvSpPr>
        <p:spPr>
          <a:xfrm>
            <a:off x="779463" y="777875"/>
            <a:ext cx="5540375" cy="3836988"/>
          </a:xfrm>
          <a:solidFill>
            <a:srgbClr val="FFFFFF"/>
          </a:solidFill>
          <a:ln>
            <a:solidFill>
              <a:srgbClr val="000000"/>
            </a:solidFill>
            <a:miter lim="800000"/>
            <a:headEnd/>
            <a:tailEnd/>
          </a:ln>
        </p:spPr>
      </p:sp>
      <p:sp>
        <p:nvSpPr>
          <p:cNvPr id="120837" name="Rectangle 3"/>
          <p:cNvSpPr>
            <a:spLocks noChangeArrowheads="1"/>
          </p:cNvSpPr>
          <p:nvPr/>
        </p:nvSpPr>
        <p:spPr bwMode="auto">
          <a:xfrm>
            <a:off x="709613" y="4860925"/>
            <a:ext cx="5680075" cy="460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Tree>
    <p:extLst>
      <p:ext uri="{BB962C8B-B14F-4D97-AF65-F5344CB8AC3E}">
        <p14:creationId xmlns="" xmlns:p14="http://schemas.microsoft.com/office/powerpoint/2010/main" val="1497771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6"/>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3128EBA4-45DD-4E9C-BB47-3872601BCEA6}" type="slidenum">
              <a:rPr lang="en-US" altLang="en-US">
                <a:solidFill>
                  <a:srgbClr val="000000"/>
                </a:solidFill>
                <a:latin typeface="Times New Roman" panose="02020603050405020304" pitchFamily="18" charset="0"/>
                <a:cs typeface="DejaVu Sans" panose="020B0603030804020204" pitchFamily="34" charset="0"/>
              </a:rPr>
              <a:pPr/>
              <a:t>72</a:t>
            </a:fld>
            <a:endParaRPr lang="en-US" altLang="en-US">
              <a:solidFill>
                <a:srgbClr val="000000"/>
              </a:solidFill>
              <a:latin typeface="Times New Roman" panose="02020603050405020304" pitchFamily="18" charset="0"/>
              <a:cs typeface="DejaVu Sans" panose="020B0603030804020204" pitchFamily="34" charset="0"/>
            </a:endParaRPr>
          </a:p>
        </p:txBody>
      </p:sp>
      <p:sp>
        <p:nvSpPr>
          <p:cNvPr id="120835" name="Text Box 1"/>
          <p:cNvSpPr txBox="1">
            <a:spLocks noChangeArrowheads="1"/>
          </p:cNvSpPr>
          <p:nvPr/>
        </p:nvSpPr>
        <p:spPr bwMode="auto">
          <a:xfrm>
            <a:off x="4021138" y="9721850"/>
            <a:ext cx="3076575"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9000" tIns="49680" rIns="99000" bIns="49680" anchor="b"/>
          <a:lstStyle>
            <a:lvl1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1pPr>
            <a:lvl2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2pPr>
            <a:lvl3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3pPr>
            <a:lvl4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4pPr>
            <a:lvl5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9pPr>
          </a:lstStyle>
          <a:p>
            <a:pPr algn="r" eaLnBrk="1" hangingPunct="1">
              <a:buClr>
                <a:srgbClr val="000000"/>
              </a:buClr>
              <a:buSzPct val="100000"/>
              <a:buFont typeface="Times New Roman" panose="02020603050405020304" pitchFamily="18" charset="0"/>
              <a:buNone/>
            </a:pPr>
            <a:fld id="{8DD1C0ED-46C7-4E3C-9616-B520E833E91A}" type="slidenum">
              <a:rPr lang="en-US" altLang="en-US" sz="1300">
                <a:solidFill>
                  <a:srgbClr val="000000"/>
                </a:solidFill>
                <a:latin typeface="Times New Roman" panose="02020603050405020304" pitchFamily="18" charset="0"/>
                <a:ea typeface="ＭＳ Ｐゴシック" panose="020B0600070205080204" pitchFamily="34" charset="-128"/>
              </a:rPr>
              <a:pPr algn="r" eaLnBrk="1" hangingPunct="1">
                <a:buClr>
                  <a:srgbClr val="000000"/>
                </a:buClr>
                <a:buSzPct val="100000"/>
                <a:buFont typeface="Times New Roman" panose="02020603050405020304" pitchFamily="18" charset="0"/>
                <a:buNone/>
              </a:pPr>
              <a:t>72</a:t>
            </a:fld>
            <a:endParaRPr lang="en-US" altLang="en-US" sz="1300">
              <a:solidFill>
                <a:srgbClr val="000000"/>
              </a:solidFill>
              <a:latin typeface="Times New Roman" panose="02020603050405020304" pitchFamily="18" charset="0"/>
              <a:ea typeface="ＭＳ Ｐゴシック" panose="020B0600070205080204" pitchFamily="34" charset="-128"/>
            </a:endParaRPr>
          </a:p>
        </p:txBody>
      </p:sp>
      <p:sp>
        <p:nvSpPr>
          <p:cNvPr id="120836" name="Rectangle 2"/>
          <p:cNvSpPr>
            <a:spLocks noGrp="1" noRot="1" noChangeAspect="1" noChangeArrowheads="1" noTextEdit="1"/>
          </p:cNvSpPr>
          <p:nvPr>
            <p:ph type="sldImg"/>
          </p:nvPr>
        </p:nvSpPr>
        <p:spPr>
          <a:xfrm>
            <a:off x="779463" y="777875"/>
            <a:ext cx="5540375" cy="3836988"/>
          </a:xfrm>
          <a:solidFill>
            <a:srgbClr val="FFFFFF"/>
          </a:solidFill>
          <a:ln>
            <a:solidFill>
              <a:srgbClr val="000000"/>
            </a:solidFill>
            <a:miter lim="800000"/>
            <a:headEnd/>
            <a:tailEnd/>
          </a:ln>
        </p:spPr>
      </p:sp>
      <p:sp>
        <p:nvSpPr>
          <p:cNvPr id="120837" name="Rectangle 3"/>
          <p:cNvSpPr>
            <a:spLocks noChangeArrowheads="1"/>
          </p:cNvSpPr>
          <p:nvPr/>
        </p:nvSpPr>
        <p:spPr bwMode="auto">
          <a:xfrm>
            <a:off x="709613" y="4860925"/>
            <a:ext cx="5680075" cy="460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Tree>
    <p:extLst>
      <p:ext uri="{BB962C8B-B14F-4D97-AF65-F5344CB8AC3E}">
        <p14:creationId xmlns="" xmlns:p14="http://schemas.microsoft.com/office/powerpoint/2010/main" val="1497771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6"/>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CAAB5EFE-7CAC-4154-88BE-944B4E7C09BD}" type="slidenum">
              <a:rPr lang="en-US" altLang="en-US">
                <a:solidFill>
                  <a:srgbClr val="000000"/>
                </a:solidFill>
                <a:latin typeface="Times New Roman" panose="02020603050405020304" pitchFamily="18" charset="0"/>
                <a:cs typeface="DejaVu Sans" panose="020B0603030804020204" pitchFamily="34" charset="0"/>
              </a:rPr>
              <a:pPr/>
              <a:t>74</a:t>
            </a:fld>
            <a:endParaRPr lang="en-US" altLang="en-US">
              <a:solidFill>
                <a:srgbClr val="000000"/>
              </a:solidFill>
              <a:latin typeface="Times New Roman" panose="02020603050405020304" pitchFamily="18" charset="0"/>
              <a:cs typeface="DejaVu Sans" panose="020B0603030804020204" pitchFamily="34" charset="0"/>
            </a:endParaRPr>
          </a:p>
        </p:txBody>
      </p:sp>
      <p:sp>
        <p:nvSpPr>
          <p:cNvPr id="124931" name="Text Box 1"/>
          <p:cNvSpPr txBox="1">
            <a:spLocks noChangeArrowheads="1"/>
          </p:cNvSpPr>
          <p:nvPr/>
        </p:nvSpPr>
        <p:spPr bwMode="auto">
          <a:xfrm>
            <a:off x="4021138" y="9721850"/>
            <a:ext cx="3076575"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9000" tIns="49680" rIns="99000" bIns="49680" anchor="b"/>
          <a:lstStyle>
            <a:lvl1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1pPr>
            <a:lvl2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2pPr>
            <a:lvl3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3pPr>
            <a:lvl4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4pPr>
            <a:lvl5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9pPr>
          </a:lstStyle>
          <a:p>
            <a:pPr algn="r" eaLnBrk="1" hangingPunct="1">
              <a:buClr>
                <a:srgbClr val="000000"/>
              </a:buClr>
              <a:buSzPct val="100000"/>
              <a:buFont typeface="Times New Roman" panose="02020603050405020304" pitchFamily="18" charset="0"/>
              <a:buNone/>
            </a:pPr>
            <a:fld id="{53653D0D-0C29-469E-8C72-8FA3854DA4E5}" type="slidenum">
              <a:rPr lang="en-US" altLang="en-US" sz="1300">
                <a:solidFill>
                  <a:srgbClr val="000000"/>
                </a:solidFill>
                <a:latin typeface="Times New Roman" panose="02020603050405020304" pitchFamily="18" charset="0"/>
                <a:ea typeface="ＭＳ Ｐゴシック" panose="020B0600070205080204" pitchFamily="34" charset="-128"/>
              </a:rPr>
              <a:pPr algn="r" eaLnBrk="1" hangingPunct="1">
                <a:buClr>
                  <a:srgbClr val="000000"/>
                </a:buClr>
                <a:buSzPct val="100000"/>
                <a:buFont typeface="Times New Roman" panose="02020603050405020304" pitchFamily="18" charset="0"/>
                <a:buNone/>
              </a:pPr>
              <a:t>74</a:t>
            </a:fld>
            <a:endParaRPr lang="en-US" altLang="en-US" sz="1300">
              <a:solidFill>
                <a:srgbClr val="000000"/>
              </a:solidFill>
              <a:latin typeface="Times New Roman" panose="02020603050405020304" pitchFamily="18" charset="0"/>
              <a:ea typeface="ＭＳ Ｐゴシック" panose="020B0600070205080204" pitchFamily="34" charset="-128"/>
            </a:endParaRPr>
          </a:p>
        </p:txBody>
      </p:sp>
      <p:sp>
        <p:nvSpPr>
          <p:cNvPr id="124932" name="Rectangle 2"/>
          <p:cNvSpPr>
            <a:spLocks noGrp="1" noRot="1" noChangeAspect="1" noChangeArrowheads="1" noTextEdit="1"/>
          </p:cNvSpPr>
          <p:nvPr>
            <p:ph type="sldImg"/>
          </p:nvPr>
        </p:nvSpPr>
        <p:spPr>
          <a:xfrm>
            <a:off x="779463" y="777875"/>
            <a:ext cx="5540375" cy="3836988"/>
          </a:xfrm>
          <a:solidFill>
            <a:srgbClr val="FFFFFF"/>
          </a:solidFill>
          <a:ln>
            <a:solidFill>
              <a:srgbClr val="000000"/>
            </a:solidFill>
            <a:miter lim="800000"/>
            <a:headEnd/>
            <a:tailEnd/>
          </a:ln>
        </p:spPr>
      </p:sp>
      <p:sp>
        <p:nvSpPr>
          <p:cNvPr id="124933" name="Rectangle 3"/>
          <p:cNvSpPr>
            <a:spLocks noChangeArrowheads="1"/>
          </p:cNvSpPr>
          <p:nvPr/>
        </p:nvSpPr>
        <p:spPr bwMode="auto">
          <a:xfrm>
            <a:off x="709613" y="4860925"/>
            <a:ext cx="5680075" cy="460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Tree>
    <p:extLst>
      <p:ext uri="{BB962C8B-B14F-4D97-AF65-F5344CB8AC3E}">
        <p14:creationId xmlns="" xmlns:p14="http://schemas.microsoft.com/office/powerpoint/2010/main" val="1747143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6"/>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8DDED1DC-DB1C-47AB-8AA2-1069C007DD29}" type="slidenum">
              <a:rPr lang="en-US" altLang="en-US">
                <a:solidFill>
                  <a:srgbClr val="000000"/>
                </a:solidFill>
                <a:latin typeface="Times New Roman" panose="02020603050405020304" pitchFamily="18" charset="0"/>
                <a:cs typeface="DejaVu Sans" panose="020B0603030804020204" pitchFamily="34" charset="0"/>
              </a:rPr>
              <a:pPr/>
              <a:t>78</a:t>
            </a:fld>
            <a:endParaRPr lang="en-US" altLang="en-US">
              <a:solidFill>
                <a:srgbClr val="000000"/>
              </a:solidFill>
              <a:latin typeface="Times New Roman" panose="02020603050405020304" pitchFamily="18" charset="0"/>
              <a:cs typeface="DejaVu Sans" panose="020B0603030804020204" pitchFamily="34" charset="0"/>
            </a:endParaRPr>
          </a:p>
        </p:txBody>
      </p:sp>
      <p:sp>
        <p:nvSpPr>
          <p:cNvPr id="130051" name="Text Box 1"/>
          <p:cNvSpPr txBox="1">
            <a:spLocks noChangeArrowheads="1"/>
          </p:cNvSpPr>
          <p:nvPr/>
        </p:nvSpPr>
        <p:spPr bwMode="auto">
          <a:xfrm>
            <a:off x="4021138" y="9721850"/>
            <a:ext cx="3076575"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9000" tIns="49680" rIns="99000" bIns="49680" anchor="b"/>
          <a:lstStyle>
            <a:lvl1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1pPr>
            <a:lvl2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2pPr>
            <a:lvl3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3pPr>
            <a:lvl4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4pPr>
            <a:lvl5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9pPr>
          </a:lstStyle>
          <a:p>
            <a:pPr algn="r" eaLnBrk="1" hangingPunct="1">
              <a:buClr>
                <a:srgbClr val="000000"/>
              </a:buClr>
              <a:buSzPct val="100000"/>
              <a:buFont typeface="Times New Roman" panose="02020603050405020304" pitchFamily="18" charset="0"/>
              <a:buNone/>
            </a:pPr>
            <a:fld id="{AC940679-1D7C-458E-9D48-F0F170721874}" type="slidenum">
              <a:rPr lang="en-US" altLang="en-US" sz="1300">
                <a:solidFill>
                  <a:srgbClr val="000000"/>
                </a:solidFill>
                <a:latin typeface="Times New Roman" panose="02020603050405020304" pitchFamily="18" charset="0"/>
                <a:ea typeface="ＭＳ Ｐゴシック" panose="020B0600070205080204" pitchFamily="34" charset="-128"/>
              </a:rPr>
              <a:pPr algn="r" eaLnBrk="1" hangingPunct="1">
                <a:buClr>
                  <a:srgbClr val="000000"/>
                </a:buClr>
                <a:buSzPct val="100000"/>
                <a:buFont typeface="Times New Roman" panose="02020603050405020304" pitchFamily="18" charset="0"/>
                <a:buNone/>
              </a:pPr>
              <a:t>78</a:t>
            </a:fld>
            <a:endParaRPr lang="en-US" altLang="en-US" sz="1300">
              <a:solidFill>
                <a:srgbClr val="000000"/>
              </a:solidFill>
              <a:latin typeface="Times New Roman" panose="02020603050405020304" pitchFamily="18" charset="0"/>
              <a:ea typeface="ＭＳ Ｐゴシック" panose="020B0600070205080204" pitchFamily="34" charset="-128"/>
            </a:endParaRPr>
          </a:p>
        </p:txBody>
      </p:sp>
      <p:sp>
        <p:nvSpPr>
          <p:cNvPr id="130052" name="Rectangle 2"/>
          <p:cNvSpPr>
            <a:spLocks noGrp="1" noRot="1" noChangeAspect="1" noChangeArrowheads="1" noTextEdit="1"/>
          </p:cNvSpPr>
          <p:nvPr>
            <p:ph type="sldImg"/>
          </p:nvPr>
        </p:nvSpPr>
        <p:spPr>
          <a:xfrm>
            <a:off x="779463" y="777875"/>
            <a:ext cx="5540375" cy="3836988"/>
          </a:xfrm>
          <a:solidFill>
            <a:srgbClr val="FFFFFF"/>
          </a:solidFill>
          <a:ln>
            <a:solidFill>
              <a:srgbClr val="000000"/>
            </a:solidFill>
            <a:miter lim="800000"/>
            <a:headEnd/>
            <a:tailEnd/>
          </a:ln>
        </p:spPr>
      </p:sp>
      <p:sp>
        <p:nvSpPr>
          <p:cNvPr id="130053" name="Rectangle 3"/>
          <p:cNvSpPr>
            <a:spLocks noChangeArrowheads="1"/>
          </p:cNvSpPr>
          <p:nvPr/>
        </p:nvSpPr>
        <p:spPr bwMode="auto">
          <a:xfrm>
            <a:off x="709613" y="4860925"/>
            <a:ext cx="5680075" cy="460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Tree>
    <p:extLst>
      <p:ext uri="{BB962C8B-B14F-4D97-AF65-F5344CB8AC3E}">
        <p14:creationId xmlns="" xmlns:p14="http://schemas.microsoft.com/office/powerpoint/2010/main" val="1278222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6"/>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6206C530-D3F7-41A2-B924-3653F72B0657}" type="slidenum">
              <a:rPr lang="en-US" altLang="en-US">
                <a:solidFill>
                  <a:srgbClr val="000000"/>
                </a:solidFill>
                <a:latin typeface="Times New Roman" panose="02020603050405020304" pitchFamily="18" charset="0"/>
                <a:cs typeface="DejaVu Sans" panose="020B0603030804020204" pitchFamily="34" charset="0"/>
              </a:rPr>
              <a:pPr/>
              <a:t>79</a:t>
            </a:fld>
            <a:endParaRPr lang="en-US" altLang="en-US">
              <a:solidFill>
                <a:srgbClr val="000000"/>
              </a:solidFill>
              <a:latin typeface="Times New Roman" panose="02020603050405020304" pitchFamily="18" charset="0"/>
              <a:cs typeface="DejaVu Sans" panose="020B0603030804020204" pitchFamily="34" charset="0"/>
            </a:endParaRPr>
          </a:p>
        </p:txBody>
      </p:sp>
      <p:sp>
        <p:nvSpPr>
          <p:cNvPr id="129027" name="Text Box 1"/>
          <p:cNvSpPr txBox="1">
            <a:spLocks noChangeArrowheads="1"/>
          </p:cNvSpPr>
          <p:nvPr/>
        </p:nvSpPr>
        <p:spPr bwMode="auto">
          <a:xfrm>
            <a:off x="4021138" y="9721850"/>
            <a:ext cx="3076575"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9000" tIns="49680" rIns="99000" bIns="49680" anchor="b"/>
          <a:lstStyle>
            <a:lvl1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1pPr>
            <a:lvl2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2pPr>
            <a:lvl3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3pPr>
            <a:lvl4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4pPr>
            <a:lvl5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9pPr>
          </a:lstStyle>
          <a:p>
            <a:pPr algn="r" eaLnBrk="1" hangingPunct="1">
              <a:buClr>
                <a:srgbClr val="000000"/>
              </a:buClr>
              <a:buSzPct val="100000"/>
              <a:buFont typeface="Times New Roman" panose="02020603050405020304" pitchFamily="18" charset="0"/>
              <a:buNone/>
            </a:pPr>
            <a:fld id="{0AE1475F-348C-4053-A620-A3EB2F2F0005}" type="slidenum">
              <a:rPr lang="en-US" altLang="en-US" sz="1300">
                <a:solidFill>
                  <a:srgbClr val="000000"/>
                </a:solidFill>
                <a:latin typeface="Times New Roman" panose="02020603050405020304" pitchFamily="18" charset="0"/>
                <a:ea typeface="ＭＳ Ｐゴシック" panose="020B0600070205080204" pitchFamily="34" charset="-128"/>
              </a:rPr>
              <a:pPr algn="r" eaLnBrk="1" hangingPunct="1">
                <a:buClr>
                  <a:srgbClr val="000000"/>
                </a:buClr>
                <a:buSzPct val="100000"/>
                <a:buFont typeface="Times New Roman" panose="02020603050405020304" pitchFamily="18" charset="0"/>
                <a:buNone/>
              </a:pPr>
              <a:t>79</a:t>
            </a:fld>
            <a:endParaRPr lang="en-US" altLang="en-US" sz="1300">
              <a:solidFill>
                <a:srgbClr val="000000"/>
              </a:solidFill>
              <a:latin typeface="Times New Roman" panose="02020603050405020304" pitchFamily="18" charset="0"/>
              <a:ea typeface="ＭＳ Ｐゴシック" panose="020B0600070205080204" pitchFamily="34" charset="-128"/>
            </a:endParaRPr>
          </a:p>
        </p:txBody>
      </p:sp>
      <p:sp>
        <p:nvSpPr>
          <p:cNvPr id="129028" name="Rectangle 2"/>
          <p:cNvSpPr>
            <a:spLocks noGrp="1" noRot="1" noChangeAspect="1" noChangeArrowheads="1" noTextEdit="1"/>
          </p:cNvSpPr>
          <p:nvPr>
            <p:ph type="sldImg"/>
          </p:nvPr>
        </p:nvSpPr>
        <p:spPr>
          <a:xfrm>
            <a:off x="779463" y="777875"/>
            <a:ext cx="5540375" cy="3836988"/>
          </a:xfrm>
          <a:solidFill>
            <a:srgbClr val="FFFFFF"/>
          </a:solidFill>
          <a:ln>
            <a:solidFill>
              <a:srgbClr val="000000"/>
            </a:solidFill>
            <a:miter lim="800000"/>
            <a:headEnd/>
            <a:tailEnd/>
          </a:ln>
        </p:spPr>
      </p:sp>
      <p:sp>
        <p:nvSpPr>
          <p:cNvPr id="129029" name="Rectangle 3"/>
          <p:cNvSpPr>
            <a:spLocks noChangeArrowheads="1"/>
          </p:cNvSpPr>
          <p:nvPr/>
        </p:nvSpPr>
        <p:spPr bwMode="auto">
          <a:xfrm>
            <a:off x="709613" y="4860925"/>
            <a:ext cx="5680075" cy="460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Tree>
    <p:extLst>
      <p:ext uri="{BB962C8B-B14F-4D97-AF65-F5344CB8AC3E}">
        <p14:creationId xmlns="" xmlns:p14="http://schemas.microsoft.com/office/powerpoint/2010/main" val="871105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6"/>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2F817308-0BA9-4D84-BF82-6D2F7CEA1717}" type="slidenum">
              <a:rPr lang="en-US" altLang="en-US">
                <a:solidFill>
                  <a:srgbClr val="000000"/>
                </a:solidFill>
                <a:latin typeface="Times New Roman" panose="02020603050405020304" pitchFamily="18" charset="0"/>
                <a:cs typeface="DejaVu Sans" panose="020B0603030804020204" pitchFamily="34" charset="0"/>
              </a:rPr>
              <a:pPr/>
              <a:t>82</a:t>
            </a:fld>
            <a:endParaRPr lang="en-US" altLang="en-US">
              <a:solidFill>
                <a:srgbClr val="000000"/>
              </a:solidFill>
              <a:latin typeface="Times New Roman" panose="02020603050405020304" pitchFamily="18" charset="0"/>
              <a:cs typeface="DejaVu Sans" panose="020B0603030804020204" pitchFamily="34" charset="0"/>
            </a:endParaRPr>
          </a:p>
        </p:txBody>
      </p:sp>
      <p:sp>
        <p:nvSpPr>
          <p:cNvPr id="131075" name="Text Box 1"/>
          <p:cNvSpPr txBox="1">
            <a:spLocks noChangeArrowheads="1"/>
          </p:cNvSpPr>
          <p:nvPr/>
        </p:nvSpPr>
        <p:spPr bwMode="auto">
          <a:xfrm>
            <a:off x="4021138" y="9721850"/>
            <a:ext cx="3076575"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9000" tIns="49680" rIns="99000" bIns="49680" anchor="b"/>
          <a:lstStyle>
            <a:lvl1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1pPr>
            <a:lvl2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2pPr>
            <a:lvl3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3pPr>
            <a:lvl4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4pPr>
            <a:lvl5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9pPr>
          </a:lstStyle>
          <a:p>
            <a:pPr algn="r" eaLnBrk="1" hangingPunct="1">
              <a:buClr>
                <a:srgbClr val="000000"/>
              </a:buClr>
              <a:buSzPct val="100000"/>
              <a:buFont typeface="Times New Roman" panose="02020603050405020304" pitchFamily="18" charset="0"/>
              <a:buNone/>
            </a:pPr>
            <a:fld id="{715F2AA8-DFAC-4D84-9C6C-5744AA6E1F69}" type="slidenum">
              <a:rPr lang="en-US" altLang="en-US" sz="1300">
                <a:solidFill>
                  <a:srgbClr val="000000"/>
                </a:solidFill>
                <a:latin typeface="Times New Roman" panose="02020603050405020304" pitchFamily="18" charset="0"/>
                <a:ea typeface="ＭＳ Ｐゴシック" panose="020B0600070205080204" pitchFamily="34" charset="-128"/>
              </a:rPr>
              <a:pPr algn="r" eaLnBrk="1" hangingPunct="1">
                <a:buClr>
                  <a:srgbClr val="000000"/>
                </a:buClr>
                <a:buSzPct val="100000"/>
                <a:buFont typeface="Times New Roman" panose="02020603050405020304" pitchFamily="18" charset="0"/>
                <a:buNone/>
              </a:pPr>
              <a:t>82</a:t>
            </a:fld>
            <a:endParaRPr lang="en-US" altLang="en-US" sz="1300">
              <a:solidFill>
                <a:srgbClr val="000000"/>
              </a:solidFill>
              <a:latin typeface="Times New Roman" panose="02020603050405020304" pitchFamily="18" charset="0"/>
              <a:ea typeface="ＭＳ Ｐゴシック" panose="020B0600070205080204" pitchFamily="34" charset="-128"/>
            </a:endParaRPr>
          </a:p>
        </p:txBody>
      </p:sp>
      <p:sp>
        <p:nvSpPr>
          <p:cNvPr id="131076" name="Rectangle 2"/>
          <p:cNvSpPr>
            <a:spLocks noGrp="1" noRot="1" noChangeAspect="1" noChangeArrowheads="1" noTextEdit="1"/>
          </p:cNvSpPr>
          <p:nvPr>
            <p:ph type="sldImg"/>
          </p:nvPr>
        </p:nvSpPr>
        <p:spPr>
          <a:xfrm>
            <a:off x="779463" y="777875"/>
            <a:ext cx="5540375" cy="3836988"/>
          </a:xfrm>
          <a:solidFill>
            <a:srgbClr val="FFFFFF"/>
          </a:solidFill>
          <a:ln>
            <a:solidFill>
              <a:srgbClr val="000000"/>
            </a:solidFill>
            <a:miter lim="800000"/>
            <a:headEnd/>
            <a:tailEnd/>
          </a:ln>
        </p:spPr>
      </p:sp>
      <p:sp>
        <p:nvSpPr>
          <p:cNvPr id="131077" name="Rectangle 3"/>
          <p:cNvSpPr>
            <a:spLocks noChangeArrowheads="1"/>
          </p:cNvSpPr>
          <p:nvPr/>
        </p:nvSpPr>
        <p:spPr bwMode="auto">
          <a:xfrm>
            <a:off x="709613" y="4860925"/>
            <a:ext cx="5680075" cy="460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Tree>
    <p:extLst>
      <p:ext uri="{BB962C8B-B14F-4D97-AF65-F5344CB8AC3E}">
        <p14:creationId xmlns="" xmlns:p14="http://schemas.microsoft.com/office/powerpoint/2010/main" val="289237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6"/>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3128EBA4-45DD-4E9C-BB47-3872601BCEA6}" type="slidenum">
              <a:rPr lang="en-US" altLang="en-US">
                <a:solidFill>
                  <a:srgbClr val="000000"/>
                </a:solidFill>
                <a:latin typeface="Times New Roman" panose="02020603050405020304" pitchFamily="18" charset="0"/>
                <a:cs typeface="DejaVu Sans" panose="020B0603030804020204" pitchFamily="34" charset="0"/>
              </a:rPr>
              <a:pPr/>
              <a:t>83</a:t>
            </a:fld>
            <a:endParaRPr lang="en-US" altLang="en-US">
              <a:solidFill>
                <a:srgbClr val="000000"/>
              </a:solidFill>
              <a:latin typeface="Times New Roman" panose="02020603050405020304" pitchFamily="18" charset="0"/>
              <a:cs typeface="DejaVu Sans" panose="020B0603030804020204" pitchFamily="34" charset="0"/>
            </a:endParaRPr>
          </a:p>
        </p:txBody>
      </p:sp>
      <p:sp>
        <p:nvSpPr>
          <p:cNvPr id="120835" name="Text Box 1"/>
          <p:cNvSpPr txBox="1">
            <a:spLocks noChangeArrowheads="1"/>
          </p:cNvSpPr>
          <p:nvPr/>
        </p:nvSpPr>
        <p:spPr bwMode="auto">
          <a:xfrm>
            <a:off x="4021138" y="9721850"/>
            <a:ext cx="3076575"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9000" tIns="49680" rIns="99000" bIns="49680" anchor="b"/>
          <a:lstStyle>
            <a:lvl1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1pPr>
            <a:lvl2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2pPr>
            <a:lvl3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3pPr>
            <a:lvl4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4pPr>
            <a:lvl5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9pPr>
          </a:lstStyle>
          <a:p>
            <a:pPr algn="r" eaLnBrk="1" hangingPunct="1">
              <a:buClr>
                <a:srgbClr val="000000"/>
              </a:buClr>
              <a:buSzPct val="100000"/>
              <a:buFont typeface="Times New Roman" panose="02020603050405020304" pitchFamily="18" charset="0"/>
              <a:buNone/>
            </a:pPr>
            <a:fld id="{8DD1C0ED-46C7-4E3C-9616-B520E833E91A}" type="slidenum">
              <a:rPr lang="en-US" altLang="en-US" sz="1300">
                <a:solidFill>
                  <a:srgbClr val="000000"/>
                </a:solidFill>
                <a:latin typeface="Times New Roman" panose="02020603050405020304" pitchFamily="18" charset="0"/>
                <a:ea typeface="ＭＳ Ｐゴシック" panose="020B0600070205080204" pitchFamily="34" charset="-128"/>
              </a:rPr>
              <a:pPr algn="r" eaLnBrk="1" hangingPunct="1">
                <a:buClr>
                  <a:srgbClr val="000000"/>
                </a:buClr>
                <a:buSzPct val="100000"/>
                <a:buFont typeface="Times New Roman" panose="02020603050405020304" pitchFamily="18" charset="0"/>
                <a:buNone/>
              </a:pPr>
              <a:t>83</a:t>
            </a:fld>
            <a:endParaRPr lang="en-US" altLang="en-US" sz="1300">
              <a:solidFill>
                <a:srgbClr val="000000"/>
              </a:solidFill>
              <a:latin typeface="Times New Roman" panose="02020603050405020304" pitchFamily="18" charset="0"/>
              <a:ea typeface="ＭＳ Ｐゴシック" panose="020B0600070205080204" pitchFamily="34" charset="-128"/>
            </a:endParaRPr>
          </a:p>
        </p:txBody>
      </p:sp>
      <p:sp>
        <p:nvSpPr>
          <p:cNvPr id="120836" name="Rectangle 2"/>
          <p:cNvSpPr>
            <a:spLocks noGrp="1" noRot="1" noChangeAspect="1" noChangeArrowheads="1" noTextEdit="1"/>
          </p:cNvSpPr>
          <p:nvPr>
            <p:ph type="sldImg"/>
          </p:nvPr>
        </p:nvSpPr>
        <p:spPr>
          <a:xfrm>
            <a:off x="779463" y="777875"/>
            <a:ext cx="5540375" cy="3836988"/>
          </a:xfrm>
          <a:solidFill>
            <a:srgbClr val="FFFFFF"/>
          </a:solidFill>
          <a:ln>
            <a:solidFill>
              <a:srgbClr val="000000"/>
            </a:solidFill>
            <a:miter lim="800000"/>
            <a:headEnd/>
            <a:tailEnd/>
          </a:ln>
        </p:spPr>
      </p:sp>
      <p:sp>
        <p:nvSpPr>
          <p:cNvPr id="120837" name="Rectangle 3"/>
          <p:cNvSpPr>
            <a:spLocks noChangeArrowheads="1"/>
          </p:cNvSpPr>
          <p:nvPr/>
        </p:nvSpPr>
        <p:spPr bwMode="auto">
          <a:xfrm>
            <a:off x="709613" y="4860925"/>
            <a:ext cx="5680075" cy="460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Tree>
    <p:extLst>
      <p:ext uri="{BB962C8B-B14F-4D97-AF65-F5344CB8AC3E}">
        <p14:creationId xmlns="" xmlns:p14="http://schemas.microsoft.com/office/powerpoint/2010/main" val="1497771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6"/>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5F4A2A35-6140-4418-B795-A7CBBF5281C0}" type="slidenum">
              <a:rPr lang="en-US" altLang="en-US">
                <a:solidFill>
                  <a:srgbClr val="000000"/>
                </a:solidFill>
                <a:latin typeface="Times New Roman" panose="02020603050405020304" pitchFamily="18" charset="0"/>
                <a:cs typeface="DejaVu Sans" panose="020B0603030804020204" pitchFamily="34" charset="0"/>
              </a:rPr>
              <a:pPr/>
              <a:t>86</a:t>
            </a:fld>
            <a:endParaRPr lang="en-US" altLang="en-US">
              <a:solidFill>
                <a:srgbClr val="000000"/>
              </a:solidFill>
              <a:latin typeface="Times New Roman" panose="02020603050405020304" pitchFamily="18" charset="0"/>
              <a:cs typeface="DejaVu Sans" panose="020B0603030804020204" pitchFamily="34" charset="0"/>
            </a:endParaRPr>
          </a:p>
        </p:txBody>
      </p:sp>
      <p:sp>
        <p:nvSpPr>
          <p:cNvPr id="135171" name="Text Box 1"/>
          <p:cNvSpPr txBox="1">
            <a:spLocks noChangeArrowheads="1"/>
          </p:cNvSpPr>
          <p:nvPr/>
        </p:nvSpPr>
        <p:spPr bwMode="auto">
          <a:xfrm>
            <a:off x="4021138" y="9721850"/>
            <a:ext cx="3076575"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9000" tIns="49680" rIns="99000" bIns="49680" anchor="b"/>
          <a:lstStyle>
            <a:lvl1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1pPr>
            <a:lvl2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2pPr>
            <a:lvl3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3pPr>
            <a:lvl4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4pPr>
            <a:lvl5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9pPr>
          </a:lstStyle>
          <a:p>
            <a:pPr algn="r" eaLnBrk="1" hangingPunct="1">
              <a:buClr>
                <a:srgbClr val="000000"/>
              </a:buClr>
              <a:buSzPct val="100000"/>
              <a:buFont typeface="Times New Roman" panose="02020603050405020304" pitchFamily="18" charset="0"/>
              <a:buNone/>
            </a:pPr>
            <a:fld id="{C84FC06C-E97A-4135-989A-FD68266D4B4F}" type="slidenum">
              <a:rPr lang="en-US" altLang="en-US" sz="1300">
                <a:solidFill>
                  <a:srgbClr val="000000"/>
                </a:solidFill>
                <a:latin typeface="Times New Roman" panose="02020603050405020304" pitchFamily="18" charset="0"/>
                <a:ea typeface="ＭＳ Ｐゴシック" panose="020B0600070205080204" pitchFamily="34" charset="-128"/>
              </a:rPr>
              <a:pPr algn="r" eaLnBrk="1" hangingPunct="1">
                <a:buClr>
                  <a:srgbClr val="000000"/>
                </a:buClr>
                <a:buSzPct val="100000"/>
                <a:buFont typeface="Times New Roman" panose="02020603050405020304" pitchFamily="18" charset="0"/>
                <a:buNone/>
              </a:pPr>
              <a:t>86</a:t>
            </a:fld>
            <a:endParaRPr lang="en-US" altLang="en-US" sz="1300">
              <a:solidFill>
                <a:srgbClr val="000000"/>
              </a:solidFill>
              <a:latin typeface="Times New Roman" panose="02020603050405020304" pitchFamily="18" charset="0"/>
              <a:ea typeface="ＭＳ Ｐゴシック" panose="020B0600070205080204" pitchFamily="34" charset="-128"/>
            </a:endParaRPr>
          </a:p>
        </p:txBody>
      </p:sp>
      <p:sp>
        <p:nvSpPr>
          <p:cNvPr id="135172" name="Rectangle 2"/>
          <p:cNvSpPr>
            <a:spLocks noGrp="1" noRot="1" noChangeAspect="1" noChangeArrowheads="1" noTextEdit="1"/>
          </p:cNvSpPr>
          <p:nvPr>
            <p:ph type="sldImg"/>
          </p:nvPr>
        </p:nvSpPr>
        <p:spPr>
          <a:xfrm>
            <a:off x="779463" y="777875"/>
            <a:ext cx="5540375" cy="3836988"/>
          </a:xfrm>
          <a:solidFill>
            <a:srgbClr val="FFFFFF"/>
          </a:solidFill>
          <a:ln>
            <a:solidFill>
              <a:srgbClr val="000000"/>
            </a:solidFill>
            <a:miter lim="800000"/>
            <a:headEnd/>
            <a:tailEnd/>
          </a:ln>
        </p:spPr>
      </p:sp>
      <p:sp>
        <p:nvSpPr>
          <p:cNvPr id="135173" name="Rectangle 3"/>
          <p:cNvSpPr>
            <a:spLocks noChangeArrowheads="1"/>
          </p:cNvSpPr>
          <p:nvPr/>
        </p:nvSpPr>
        <p:spPr bwMode="auto">
          <a:xfrm>
            <a:off x="709613" y="4860925"/>
            <a:ext cx="5680075" cy="460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Tree>
    <p:extLst>
      <p:ext uri="{BB962C8B-B14F-4D97-AF65-F5344CB8AC3E}">
        <p14:creationId xmlns="" xmlns:p14="http://schemas.microsoft.com/office/powerpoint/2010/main" val="449965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6"/>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3128EBA4-45DD-4E9C-BB47-3872601BCEA6}" type="slidenum">
              <a:rPr lang="en-US" altLang="en-US">
                <a:solidFill>
                  <a:srgbClr val="000000"/>
                </a:solidFill>
                <a:latin typeface="Times New Roman" panose="02020603050405020304" pitchFamily="18" charset="0"/>
                <a:cs typeface="DejaVu Sans" panose="020B0603030804020204" pitchFamily="34" charset="0"/>
              </a:rPr>
              <a:pPr/>
              <a:t>3</a:t>
            </a:fld>
            <a:endParaRPr lang="en-US" altLang="en-US">
              <a:solidFill>
                <a:srgbClr val="000000"/>
              </a:solidFill>
              <a:latin typeface="Times New Roman" panose="02020603050405020304" pitchFamily="18" charset="0"/>
              <a:cs typeface="DejaVu Sans" panose="020B0603030804020204" pitchFamily="34" charset="0"/>
            </a:endParaRPr>
          </a:p>
        </p:txBody>
      </p:sp>
      <p:sp>
        <p:nvSpPr>
          <p:cNvPr id="120835" name="Text Box 1"/>
          <p:cNvSpPr txBox="1">
            <a:spLocks noChangeArrowheads="1"/>
          </p:cNvSpPr>
          <p:nvPr/>
        </p:nvSpPr>
        <p:spPr bwMode="auto">
          <a:xfrm>
            <a:off x="4021138" y="9721850"/>
            <a:ext cx="3076575"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9000" tIns="49680" rIns="99000" bIns="49680" anchor="b"/>
          <a:lstStyle>
            <a:lvl1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1pPr>
            <a:lvl2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2pPr>
            <a:lvl3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3pPr>
            <a:lvl4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4pPr>
            <a:lvl5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9pPr>
          </a:lstStyle>
          <a:p>
            <a:pPr algn="r" eaLnBrk="1" hangingPunct="1">
              <a:buClr>
                <a:srgbClr val="000000"/>
              </a:buClr>
              <a:buSzPct val="100000"/>
              <a:buFont typeface="Times New Roman" panose="02020603050405020304" pitchFamily="18" charset="0"/>
              <a:buNone/>
            </a:pPr>
            <a:fld id="{8DD1C0ED-46C7-4E3C-9616-B520E833E91A}" type="slidenum">
              <a:rPr lang="en-US" altLang="en-US" sz="1300">
                <a:solidFill>
                  <a:srgbClr val="000000"/>
                </a:solidFill>
                <a:latin typeface="Times New Roman" panose="02020603050405020304" pitchFamily="18" charset="0"/>
                <a:ea typeface="ＭＳ Ｐゴシック" panose="020B0600070205080204" pitchFamily="34" charset="-128"/>
              </a:rPr>
              <a:pPr algn="r" eaLnBrk="1" hangingPunct="1">
                <a:buClr>
                  <a:srgbClr val="000000"/>
                </a:buClr>
                <a:buSzPct val="100000"/>
                <a:buFont typeface="Times New Roman" panose="02020603050405020304" pitchFamily="18" charset="0"/>
                <a:buNone/>
              </a:pPr>
              <a:t>3</a:t>
            </a:fld>
            <a:endParaRPr lang="en-US" altLang="en-US" sz="1300">
              <a:solidFill>
                <a:srgbClr val="000000"/>
              </a:solidFill>
              <a:latin typeface="Times New Roman" panose="02020603050405020304" pitchFamily="18" charset="0"/>
              <a:ea typeface="ＭＳ Ｐゴシック" panose="020B0600070205080204" pitchFamily="34" charset="-128"/>
            </a:endParaRPr>
          </a:p>
        </p:txBody>
      </p:sp>
      <p:sp>
        <p:nvSpPr>
          <p:cNvPr id="120836" name="Rectangle 2"/>
          <p:cNvSpPr>
            <a:spLocks noGrp="1" noRot="1" noChangeAspect="1" noChangeArrowheads="1" noTextEdit="1"/>
          </p:cNvSpPr>
          <p:nvPr>
            <p:ph type="sldImg"/>
          </p:nvPr>
        </p:nvSpPr>
        <p:spPr>
          <a:xfrm>
            <a:off x="779463" y="777875"/>
            <a:ext cx="5540375" cy="3836988"/>
          </a:xfrm>
          <a:solidFill>
            <a:srgbClr val="FFFFFF"/>
          </a:solidFill>
          <a:ln>
            <a:solidFill>
              <a:srgbClr val="000000"/>
            </a:solidFill>
            <a:miter lim="800000"/>
            <a:headEnd/>
            <a:tailEnd/>
          </a:ln>
        </p:spPr>
      </p:sp>
      <p:sp>
        <p:nvSpPr>
          <p:cNvPr id="120837" name="Rectangle 3"/>
          <p:cNvSpPr>
            <a:spLocks noChangeArrowheads="1"/>
          </p:cNvSpPr>
          <p:nvPr/>
        </p:nvSpPr>
        <p:spPr bwMode="auto">
          <a:xfrm>
            <a:off x="709613" y="4860925"/>
            <a:ext cx="5680075" cy="460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Tree>
    <p:extLst>
      <p:ext uri="{BB962C8B-B14F-4D97-AF65-F5344CB8AC3E}">
        <p14:creationId xmlns="" xmlns:p14="http://schemas.microsoft.com/office/powerpoint/2010/main" val="1497771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14"/>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23863" algn="l"/>
                <a:tab pos="850900" algn="l"/>
                <a:tab pos="1277938" algn="l"/>
                <a:tab pos="1704975" algn="l"/>
                <a:tab pos="2130425" algn="l"/>
                <a:tab pos="2557463" algn="l"/>
                <a:tab pos="2984500" algn="l"/>
              </a:tabLst>
              <a:defRPr>
                <a:solidFill>
                  <a:schemeClr val="tx1"/>
                </a:solidFill>
                <a:latin typeface="Arial" panose="020B0604020202020204" pitchFamily="34" charset="0"/>
                <a:ea typeface="Noto Sans CJK SC Regular" charset="0"/>
                <a:cs typeface="Noto Sans CJK SC Regular" charset="0"/>
              </a:defRPr>
            </a:lvl1pPr>
            <a:lvl2pPr>
              <a:tabLst>
                <a:tab pos="423863" algn="l"/>
                <a:tab pos="850900" algn="l"/>
                <a:tab pos="1277938" algn="l"/>
                <a:tab pos="1704975" algn="l"/>
                <a:tab pos="2130425" algn="l"/>
                <a:tab pos="2557463" algn="l"/>
                <a:tab pos="2984500" algn="l"/>
              </a:tabLst>
              <a:defRPr>
                <a:solidFill>
                  <a:schemeClr val="tx1"/>
                </a:solidFill>
                <a:latin typeface="Arial" panose="020B0604020202020204" pitchFamily="34" charset="0"/>
                <a:ea typeface="Noto Sans CJK SC Regular" charset="0"/>
                <a:cs typeface="Noto Sans CJK SC Regular" charset="0"/>
              </a:defRPr>
            </a:lvl2pPr>
            <a:lvl3pPr>
              <a:tabLst>
                <a:tab pos="423863" algn="l"/>
                <a:tab pos="850900" algn="l"/>
                <a:tab pos="1277938" algn="l"/>
                <a:tab pos="1704975" algn="l"/>
                <a:tab pos="2130425" algn="l"/>
                <a:tab pos="2557463" algn="l"/>
                <a:tab pos="2984500" algn="l"/>
              </a:tabLst>
              <a:defRPr>
                <a:solidFill>
                  <a:schemeClr val="tx1"/>
                </a:solidFill>
                <a:latin typeface="Arial" panose="020B0604020202020204" pitchFamily="34" charset="0"/>
                <a:ea typeface="Noto Sans CJK SC Regular" charset="0"/>
                <a:cs typeface="Noto Sans CJK SC Regular" charset="0"/>
              </a:defRPr>
            </a:lvl3pPr>
            <a:lvl4pPr>
              <a:tabLst>
                <a:tab pos="423863" algn="l"/>
                <a:tab pos="850900" algn="l"/>
                <a:tab pos="1277938" algn="l"/>
                <a:tab pos="1704975" algn="l"/>
                <a:tab pos="2130425" algn="l"/>
                <a:tab pos="2557463" algn="l"/>
                <a:tab pos="2984500" algn="l"/>
              </a:tabLst>
              <a:defRPr>
                <a:solidFill>
                  <a:schemeClr val="tx1"/>
                </a:solidFill>
                <a:latin typeface="Arial" panose="020B0604020202020204" pitchFamily="34" charset="0"/>
                <a:ea typeface="Noto Sans CJK SC Regular" charset="0"/>
                <a:cs typeface="Noto Sans CJK SC Regular" charset="0"/>
              </a:defRPr>
            </a:lvl4pPr>
            <a:lvl5pPr>
              <a:tabLst>
                <a:tab pos="423863" algn="l"/>
                <a:tab pos="850900" algn="l"/>
                <a:tab pos="1277938" algn="l"/>
                <a:tab pos="1704975" algn="l"/>
                <a:tab pos="2130425" algn="l"/>
                <a:tab pos="2557463" algn="l"/>
                <a:tab pos="29845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23863" algn="l"/>
                <a:tab pos="850900" algn="l"/>
                <a:tab pos="1277938" algn="l"/>
                <a:tab pos="1704975" algn="l"/>
                <a:tab pos="2130425" algn="l"/>
                <a:tab pos="2557463" algn="l"/>
                <a:tab pos="29845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23863" algn="l"/>
                <a:tab pos="850900" algn="l"/>
                <a:tab pos="1277938" algn="l"/>
                <a:tab pos="1704975" algn="l"/>
                <a:tab pos="2130425" algn="l"/>
                <a:tab pos="2557463" algn="l"/>
                <a:tab pos="29845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23863" algn="l"/>
                <a:tab pos="850900" algn="l"/>
                <a:tab pos="1277938" algn="l"/>
                <a:tab pos="1704975" algn="l"/>
                <a:tab pos="2130425" algn="l"/>
                <a:tab pos="2557463" algn="l"/>
                <a:tab pos="29845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23863" algn="l"/>
                <a:tab pos="850900" algn="l"/>
                <a:tab pos="1277938" algn="l"/>
                <a:tab pos="1704975" algn="l"/>
                <a:tab pos="2130425" algn="l"/>
                <a:tab pos="2557463" algn="l"/>
                <a:tab pos="2984500" algn="l"/>
              </a:tabLst>
              <a:defRPr>
                <a:solidFill>
                  <a:schemeClr val="tx1"/>
                </a:solidFill>
                <a:latin typeface="Arial" panose="020B0604020202020204" pitchFamily="34" charset="0"/>
                <a:ea typeface="Noto Sans CJK SC Regular" charset="0"/>
                <a:cs typeface="Noto Sans CJK SC Regular" charset="0"/>
              </a:defRPr>
            </a:lvl9pPr>
          </a:lstStyle>
          <a:p>
            <a:fld id="{93E0BB61-C7EE-49DE-901C-91015BD05A94}" type="slidenum">
              <a:rPr lang="es-ES" altLang="ca-ES">
                <a:solidFill>
                  <a:srgbClr val="000000"/>
                </a:solidFill>
                <a:latin typeface="Times New Roman" panose="02020603050405020304" pitchFamily="18" charset="0"/>
                <a:ea typeface="ＭＳ Ｐゴシック" panose="020B0600070205080204" pitchFamily="34" charset="-128"/>
                <a:cs typeface="DejaVu Sans" panose="020B0603030804020204" pitchFamily="34" charset="0"/>
              </a:rPr>
              <a:pPr/>
              <a:t>103</a:t>
            </a:fld>
            <a:endParaRPr lang="es-ES" altLang="ca-ES">
              <a:solidFill>
                <a:srgbClr val="000000"/>
              </a:solidFill>
              <a:latin typeface="Times New Roman" panose="02020603050405020304" pitchFamily="18" charset="0"/>
              <a:ea typeface="ＭＳ Ｐゴシック" panose="020B0600070205080204" pitchFamily="34" charset="-128"/>
              <a:cs typeface="DejaVu Sans" panose="020B0603030804020204" pitchFamily="34" charset="0"/>
            </a:endParaRPr>
          </a:p>
        </p:txBody>
      </p:sp>
      <p:sp>
        <p:nvSpPr>
          <p:cNvPr id="141315" name="Rectangle 1"/>
          <p:cNvSpPr>
            <a:spLocks noGrp="1" noRot="1" noChangeAspect="1" noChangeArrowheads="1" noTextEdit="1"/>
          </p:cNvSpPr>
          <p:nvPr>
            <p:ph type="sldImg"/>
          </p:nvPr>
        </p:nvSpPr>
        <p:spPr>
          <a:xfrm>
            <a:off x="779463" y="777875"/>
            <a:ext cx="5540375" cy="3836988"/>
          </a:xfrm>
          <a:solidFill>
            <a:srgbClr val="FFFFFF"/>
          </a:solidFill>
          <a:ln>
            <a:solidFill>
              <a:srgbClr val="000000"/>
            </a:solidFill>
            <a:miter lim="800000"/>
            <a:headEnd/>
            <a:tailEnd/>
          </a:ln>
        </p:spPr>
      </p:sp>
      <p:sp>
        <p:nvSpPr>
          <p:cNvPr id="141316" name="Text Box 2"/>
          <p:cNvSpPr txBox="1">
            <a:spLocks noChangeArrowheads="1"/>
          </p:cNvSpPr>
          <p:nvPr/>
        </p:nvSpPr>
        <p:spPr bwMode="auto">
          <a:xfrm>
            <a:off x="709613" y="4860925"/>
            <a:ext cx="5680075" cy="460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86833" tIns="43416" rIns="86833" bIns="43416" anchor="ctr"/>
          <a:lstStyle/>
          <a:p>
            <a:pPr eaLnBrk="1" hangingPunct="1">
              <a:lnSpc>
                <a:spcPct val="93000"/>
              </a:lnSpc>
              <a:buClr>
                <a:srgbClr val="000000"/>
              </a:buClr>
              <a:buSzPct val="100000"/>
              <a:buFont typeface="Times New Roman" panose="02020603050405020304" pitchFamily="18" charset="0"/>
              <a:buNone/>
            </a:pPr>
            <a:endParaRPr lang="ca-ES" altLang="ca-ES" sz="1900"/>
          </a:p>
        </p:txBody>
      </p:sp>
    </p:spTree>
    <p:extLst>
      <p:ext uri="{BB962C8B-B14F-4D97-AF65-F5344CB8AC3E}">
        <p14:creationId xmlns="" xmlns:p14="http://schemas.microsoft.com/office/powerpoint/2010/main" val="1151838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6"/>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A858C16A-67DD-458F-8B39-F2DFD4EA9CA3}" type="slidenum">
              <a:rPr lang="en-US" altLang="en-US">
                <a:solidFill>
                  <a:srgbClr val="000000"/>
                </a:solidFill>
                <a:latin typeface="Times New Roman" panose="02020603050405020304" pitchFamily="18" charset="0"/>
                <a:cs typeface="DejaVu Sans" panose="020B0603030804020204" pitchFamily="34" charset="0"/>
              </a:rPr>
              <a:pPr/>
              <a:t>105</a:t>
            </a:fld>
            <a:endParaRPr lang="en-US" altLang="en-US">
              <a:solidFill>
                <a:srgbClr val="000000"/>
              </a:solidFill>
              <a:latin typeface="Times New Roman" panose="02020603050405020304" pitchFamily="18" charset="0"/>
              <a:cs typeface="DejaVu Sans" panose="020B0603030804020204" pitchFamily="34" charset="0"/>
            </a:endParaRPr>
          </a:p>
        </p:txBody>
      </p:sp>
      <p:sp>
        <p:nvSpPr>
          <p:cNvPr id="89091" name="Text Box 1"/>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9000" tIns="49680" rIns="99000" bIns="49680" anchor="b"/>
          <a:lstStyle>
            <a:lvl1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1pPr>
            <a:lvl2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2pPr>
            <a:lvl3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3pPr>
            <a:lvl4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4pPr>
            <a:lvl5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9pPr>
          </a:lstStyle>
          <a:p>
            <a:pPr algn="r" eaLnBrk="1" hangingPunct="1">
              <a:buClr>
                <a:srgbClr val="000000"/>
              </a:buClr>
              <a:buSzPct val="100000"/>
              <a:buFont typeface="Times New Roman" panose="02020603050405020304" pitchFamily="18" charset="0"/>
              <a:buNone/>
            </a:pPr>
            <a:fld id="{5C265EB6-8E42-44DA-BC25-F9B42AD23D5A}" type="slidenum">
              <a:rPr lang="en-US" altLang="en-US" sz="1300">
                <a:solidFill>
                  <a:srgbClr val="000000"/>
                </a:solidFill>
                <a:latin typeface="Times New Roman" panose="02020603050405020304" pitchFamily="18" charset="0"/>
                <a:ea typeface="ＭＳ Ｐゴシック" panose="020B0600070205080204" pitchFamily="34" charset="-128"/>
              </a:rPr>
              <a:pPr algn="r" eaLnBrk="1" hangingPunct="1">
                <a:buClr>
                  <a:srgbClr val="000000"/>
                </a:buClr>
                <a:buSzPct val="100000"/>
                <a:buFont typeface="Times New Roman" panose="02020603050405020304" pitchFamily="18" charset="0"/>
                <a:buNone/>
              </a:pPr>
              <a:t>105</a:t>
            </a:fld>
            <a:endParaRPr lang="en-US" altLang="en-US" sz="1300">
              <a:solidFill>
                <a:srgbClr val="000000"/>
              </a:solidFill>
              <a:latin typeface="Times New Roman" panose="02020603050405020304" pitchFamily="18" charset="0"/>
              <a:ea typeface="ＭＳ Ｐゴシック" panose="020B0600070205080204" pitchFamily="34" charset="-128"/>
            </a:endParaRPr>
          </a:p>
        </p:txBody>
      </p:sp>
      <p:sp>
        <p:nvSpPr>
          <p:cNvPr id="89092" name="Rectangle 2"/>
          <p:cNvSpPr>
            <a:spLocks noGrp="1" noRot="1" noChangeAspect="1" noChangeArrowheads="1" noTextEdit="1"/>
          </p:cNvSpPr>
          <p:nvPr>
            <p:ph type="sldImg"/>
          </p:nvPr>
        </p:nvSpPr>
        <p:spPr>
          <a:xfrm>
            <a:off x="779463" y="777875"/>
            <a:ext cx="5540375" cy="3836988"/>
          </a:xfrm>
          <a:solidFill>
            <a:srgbClr val="FFFFFF"/>
          </a:solidFill>
          <a:ln>
            <a:solidFill>
              <a:srgbClr val="000000"/>
            </a:solidFill>
            <a:miter lim="800000"/>
            <a:headEnd/>
            <a:tailEnd/>
          </a:ln>
        </p:spPr>
      </p:sp>
      <p:sp>
        <p:nvSpPr>
          <p:cNvPr id="89093" name="Rectangle 3"/>
          <p:cNvSpPr>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xmlns="" val="2190454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107</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1979857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108</a:t>
            </a:fld>
            <a:endParaRPr lang="es-ES"/>
          </a:p>
        </p:txBody>
      </p:sp>
    </p:spTree>
    <p:extLst>
      <p:ext uri="{BB962C8B-B14F-4D97-AF65-F5344CB8AC3E}">
        <p14:creationId xmlns:p14="http://schemas.microsoft.com/office/powerpoint/2010/main" xmlns="" val="1953483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111</a:t>
            </a:fld>
            <a:endParaRPr lang="es-ES"/>
          </a:p>
        </p:txBody>
      </p:sp>
    </p:spTree>
    <p:extLst>
      <p:ext uri="{BB962C8B-B14F-4D97-AF65-F5344CB8AC3E}">
        <p14:creationId xmlns:p14="http://schemas.microsoft.com/office/powerpoint/2010/main" xmlns="" val="3520985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112</a:t>
            </a:fld>
            <a:endParaRPr lang="es-ES"/>
          </a:p>
        </p:txBody>
      </p:sp>
    </p:spTree>
    <p:extLst>
      <p:ext uri="{BB962C8B-B14F-4D97-AF65-F5344CB8AC3E}">
        <p14:creationId xmlns:p14="http://schemas.microsoft.com/office/powerpoint/2010/main" xmlns="" val="3515055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113</a:t>
            </a:fld>
            <a:endParaRPr lang="es-ES"/>
          </a:p>
        </p:txBody>
      </p:sp>
    </p:spTree>
    <p:extLst>
      <p:ext uri="{BB962C8B-B14F-4D97-AF65-F5344CB8AC3E}">
        <p14:creationId xmlns:p14="http://schemas.microsoft.com/office/powerpoint/2010/main" xmlns="" val="473066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114</a:t>
            </a:fld>
            <a:endParaRPr lang="es-ES"/>
          </a:p>
        </p:txBody>
      </p:sp>
    </p:spTree>
    <p:extLst>
      <p:ext uri="{BB962C8B-B14F-4D97-AF65-F5344CB8AC3E}">
        <p14:creationId xmlns:p14="http://schemas.microsoft.com/office/powerpoint/2010/main" xmlns="" val="22730306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115</a:t>
            </a:fld>
            <a:endParaRPr lang="es-ES"/>
          </a:p>
        </p:txBody>
      </p:sp>
    </p:spTree>
    <p:extLst>
      <p:ext uri="{BB962C8B-B14F-4D97-AF65-F5344CB8AC3E}">
        <p14:creationId xmlns:p14="http://schemas.microsoft.com/office/powerpoint/2010/main" xmlns="" val="13257439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116</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136228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6"/>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3128EBA4-45DD-4E9C-BB47-3872601BCEA6}" type="slidenum">
              <a:rPr lang="en-US" altLang="en-US">
                <a:solidFill>
                  <a:srgbClr val="000000"/>
                </a:solidFill>
                <a:latin typeface="Times New Roman" panose="02020603050405020304" pitchFamily="18" charset="0"/>
                <a:cs typeface="DejaVu Sans" panose="020B0603030804020204" pitchFamily="34" charset="0"/>
              </a:rPr>
              <a:pPr/>
              <a:t>4</a:t>
            </a:fld>
            <a:endParaRPr lang="en-US" altLang="en-US">
              <a:solidFill>
                <a:srgbClr val="000000"/>
              </a:solidFill>
              <a:latin typeface="Times New Roman" panose="02020603050405020304" pitchFamily="18" charset="0"/>
              <a:cs typeface="DejaVu Sans" panose="020B0603030804020204" pitchFamily="34" charset="0"/>
            </a:endParaRPr>
          </a:p>
        </p:txBody>
      </p:sp>
      <p:sp>
        <p:nvSpPr>
          <p:cNvPr id="120835" name="Text Box 1"/>
          <p:cNvSpPr txBox="1">
            <a:spLocks noChangeArrowheads="1"/>
          </p:cNvSpPr>
          <p:nvPr/>
        </p:nvSpPr>
        <p:spPr bwMode="auto">
          <a:xfrm>
            <a:off x="4021138" y="9721850"/>
            <a:ext cx="3076575"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9000" tIns="49680" rIns="99000" bIns="49680" anchor="b"/>
          <a:lstStyle>
            <a:lvl1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1pPr>
            <a:lvl2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2pPr>
            <a:lvl3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3pPr>
            <a:lvl4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4pPr>
            <a:lvl5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9pPr>
          </a:lstStyle>
          <a:p>
            <a:pPr algn="r" eaLnBrk="1" hangingPunct="1">
              <a:buClr>
                <a:srgbClr val="000000"/>
              </a:buClr>
              <a:buSzPct val="100000"/>
              <a:buFont typeface="Times New Roman" panose="02020603050405020304" pitchFamily="18" charset="0"/>
              <a:buNone/>
            </a:pPr>
            <a:fld id="{8DD1C0ED-46C7-4E3C-9616-B520E833E91A}" type="slidenum">
              <a:rPr lang="en-US" altLang="en-US" sz="1300">
                <a:solidFill>
                  <a:srgbClr val="000000"/>
                </a:solidFill>
                <a:latin typeface="Times New Roman" panose="02020603050405020304" pitchFamily="18" charset="0"/>
                <a:ea typeface="ＭＳ Ｐゴシック" panose="020B0600070205080204" pitchFamily="34" charset="-128"/>
              </a:rPr>
              <a:pPr algn="r" eaLnBrk="1" hangingPunct="1">
                <a:buClr>
                  <a:srgbClr val="000000"/>
                </a:buClr>
                <a:buSzPct val="100000"/>
                <a:buFont typeface="Times New Roman" panose="02020603050405020304" pitchFamily="18" charset="0"/>
                <a:buNone/>
              </a:pPr>
              <a:t>4</a:t>
            </a:fld>
            <a:endParaRPr lang="en-US" altLang="en-US" sz="1300">
              <a:solidFill>
                <a:srgbClr val="000000"/>
              </a:solidFill>
              <a:latin typeface="Times New Roman" panose="02020603050405020304" pitchFamily="18" charset="0"/>
              <a:ea typeface="ＭＳ Ｐゴシック" panose="020B0600070205080204" pitchFamily="34" charset="-128"/>
            </a:endParaRPr>
          </a:p>
        </p:txBody>
      </p:sp>
      <p:sp>
        <p:nvSpPr>
          <p:cNvPr id="120836" name="Rectangle 2"/>
          <p:cNvSpPr>
            <a:spLocks noGrp="1" noRot="1" noChangeAspect="1" noChangeArrowheads="1" noTextEdit="1"/>
          </p:cNvSpPr>
          <p:nvPr>
            <p:ph type="sldImg"/>
          </p:nvPr>
        </p:nvSpPr>
        <p:spPr>
          <a:xfrm>
            <a:off x="779463" y="777875"/>
            <a:ext cx="5540375" cy="3836988"/>
          </a:xfrm>
          <a:solidFill>
            <a:srgbClr val="FFFFFF"/>
          </a:solidFill>
          <a:ln>
            <a:solidFill>
              <a:srgbClr val="000000"/>
            </a:solidFill>
            <a:miter lim="800000"/>
            <a:headEnd/>
            <a:tailEnd/>
          </a:ln>
        </p:spPr>
      </p:sp>
      <p:sp>
        <p:nvSpPr>
          <p:cNvPr id="120837" name="Rectangle 3"/>
          <p:cNvSpPr>
            <a:spLocks noChangeArrowheads="1"/>
          </p:cNvSpPr>
          <p:nvPr/>
        </p:nvSpPr>
        <p:spPr bwMode="auto">
          <a:xfrm>
            <a:off x="709613" y="4860925"/>
            <a:ext cx="5680075" cy="460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Tree>
    <p:extLst>
      <p:ext uri="{BB962C8B-B14F-4D97-AF65-F5344CB8AC3E}">
        <p14:creationId xmlns="" xmlns:p14="http://schemas.microsoft.com/office/powerpoint/2010/main" val="14977719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117</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2189237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118</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721790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119</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8400066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120</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1378434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121</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4278826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122</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27621787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123</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26705080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124</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28055937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125</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8534432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126</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1441808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ca-ES" sz="1400" kern="1200" baseline="0" dirty="0" err="1" smtClean="0">
                <a:solidFill>
                  <a:schemeClr val="tx1"/>
                </a:solidFill>
                <a:latin typeface="+mn-lt"/>
                <a:ea typeface="+mn-ea"/>
                <a:cs typeface="+mn-cs"/>
              </a:rPr>
              <a:t>Desde</a:t>
            </a:r>
            <a:r>
              <a:rPr lang="ca-ES" sz="1400" kern="1200" baseline="0" dirty="0" smtClean="0">
                <a:solidFill>
                  <a:schemeClr val="tx1"/>
                </a:solidFill>
                <a:latin typeface="+mn-lt"/>
                <a:ea typeface="+mn-ea"/>
                <a:cs typeface="+mn-cs"/>
              </a:rPr>
              <a:t> de</a:t>
            </a:r>
          </a:p>
          <a:p>
            <a:r>
              <a:rPr lang="ca-ES" sz="1400" kern="1200" baseline="0" dirty="0" smtClean="0">
                <a:solidFill>
                  <a:schemeClr val="tx1"/>
                </a:solidFill>
                <a:latin typeface="+mn-lt"/>
                <a:ea typeface="+mn-ea"/>
                <a:cs typeface="+mn-cs"/>
              </a:rPr>
              <a:t>1869 – </a:t>
            </a:r>
            <a:r>
              <a:rPr lang="ca-ES" sz="1400" kern="1200" baseline="0" dirty="0" err="1" smtClean="0">
                <a:solidFill>
                  <a:schemeClr val="tx1"/>
                </a:solidFill>
                <a:latin typeface="+mn-lt"/>
                <a:ea typeface="+mn-ea"/>
                <a:cs typeface="+mn-cs"/>
              </a:rPr>
              <a:t>Discovery</a:t>
            </a:r>
            <a:r>
              <a:rPr lang="ca-ES" sz="1400" kern="1200" baseline="0" dirty="0" smtClean="0">
                <a:solidFill>
                  <a:schemeClr val="tx1"/>
                </a:solidFill>
                <a:latin typeface="+mn-lt"/>
                <a:ea typeface="+mn-ea"/>
                <a:cs typeface="+mn-cs"/>
              </a:rPr>
              <a:t> of DNA</a:t>
            </a:r>
          </a:p>
          <a:p>
            <a:r>
              <a:rPr lang="ca-ES" sz="1400" kern="1200" baseline="0" dirty="0" smtClean="0">
                <a:solidFill>
                  <a:schemeClr val="tx1"/>
                </a:solidFill>
                <a:latin typeface="+mn-lt"/>
                <a:ea typeface="+mn-ea"/>
                <a:cs typeface="+mn-cs"/>
              </a:rPr>
              <a:t>1909 – Chemical </a:t>
            </a:r>
            <a:r>
              <a:rPr lang="ca-ES" sz="1400" kern="1200" baseline="0" dirty="0" err="1" smtClean="0">
                <a:solidFill>
                  <a:schemeClr val="tx1"/>
                </a:solidFill>
                <a:latin typeface="+mn-lt"/>
                <a:ea typeface="+mn-ea"/>
                <a:cs typeface="+mn-cs"/>
              </a:rPr>
              <a:t>characterisation</a:t>
            </a:r>
            <a:endParaRPr lang="ca-ES" sz="1400" kern="1200" baseline="0" dirty="0" smtClean="0">
              <a:solidFill>
                <a:schemeClr val="tx1"/>
              </a:solidFill>
              <a:latin typeface="+mn-lt"/>
              <a:ea typeface="+mn-ea"/>
              <a:cs typeface="+mn-cs"/>
            </a:endParaRPr>
          </a:p>
          <a:p>
            <a:r>
              <a:rPr lang="en-US" sz="1400" kern="1200" baseline="0" dirty="0" smtClean="0">
                <a:solidFill>
                  <a:schemeClr val="tx1"/>
                </a:solidFill>
                <a:latin typeface="+mn-lt"/>
                <a:ea typeface="+mn-ea"/>
                <a:cs typeface="+mn-cs"/>
              </a:rPr>
              <a:t>1953 – Structure of DNA solved</a:t>
            </a:r>
          </a:p>
          <a:p>
            <a:r>
              <a:rPr lang="ca-ES" sz="1400" kern="1200" baseline="0" dirty="0" smtClean="0">
                <a:solidFill>
                  <a:schemeClr val="tx1"/>
                </a:solidFill>
                <a:latin typeface="+mn-lt"/>
                <a:ea typeface="+mn-ea"/>
                <a:cs typeface="+mn-cs"/>
              </a:rPr>
              <a:t>1977 – </a:t>
            </a:r>
            <a:r>
              <a:rPr lang="ca-ES" sz="1400" kern="1200" baseline="0" dirty="0" err="1" smtClean="0">
                <a:solidFill>
                  <a:schemeClr val="tx1"/>
                </a:solidFill>
                <a:latin typeface="+mn-lt"/>
                <a:ea typeface="+mn-ea"/>
                <a:cs typeface="+mn-cs"/>
              </a:rPr>
              <a:t>Sanger</a:t>
            </a:r>
            <a:r>
              <a:rPr lang="ca-ES" sz="1400" kern="1200" baseline="0" dirty="0" smtClean="0">
                <a:solidFill>
                  <a:schemeClr val="tx1"/>
                </a:solidFill>
                <a:latin typeface="+mn-lt"/>
                <a:ea typeface="+mn-ea"/>
                <a:cs typeface="+mn-cs"/>
              </a:rPr>
              <a:t> </a:t>
            </a:r>
            <a:r>
              <a:rPr lang="ca-ES" sz="1400" kern="1200" baseline="0" dirty="0" err="1" smtClean="0">
                <a:solidFill>
                  <a:schemeClr val="tx1"/>
                </a:solidFill>
                <a:latin typeface="+mn-lt"/>
                <a:ea typeface="+mn-ea"/>
                <a:cs typeface="+mn-cs"/>
              </a:rPr>
              <a:t>sequencing</a:t>
            </a:r>
            <a:r>
              <a:rPr lang="ca-ES" sz="1400" kern="1200" baseline="0" dirty="0" smtClean="0">
                <a:solidFill>
                  <a:schemeClr val="tx1"/>
                </a:solidFill>
                <a:latin typeface="+mn-lt"/>
                <a:ea typeface="+mn-ea"/>
                <a:cs typeface="+mn-cs"/>
              </a:rPr>
              <a:t> </a:t>
            </a:r>
            <a:r>
              <a:rPr lang="ca-ES" sz="1400" kern="1200" baseline="0" dirty="0" err="1" smtClean="0">
                <a:solidFill>
                  <a:schemeClr val="tx1"/>
                </a:solidFill>
                <a:latin typeface="+mn-lt"/>
                <a:ea typeface="+mn-ea"/>
                <a:cs typeface="+mn-cs"/>
              </a:rPr>
              <a:t>invented</a:t>
            </a:r>
            <a:endParaRPr lang="ca-ES" sz="1400" kern="1200" baseline="0" dirty="0" smtClean="0">
              <a:solidFill>
                <a:schemeClr val="tx1"/>
              </a:solidFill>
              <a:latin typeface="+mn-lt"/>
              <a:ea typeface="+mn-ea"/>
              <a:cs typeface="+mn-cs"/>
            </a:endParaRPr>
          </a:p>
          <a:p>
            <a:r>
              <a:rPr lang="en-US" sz="1400" kern="1200" baseline="0" dirty="0" smtClean="0">
                <a:solidFill>
                  <a:schemeClr val="tx1"/>
                </a:solidFill>
                <a:latin typeface="+mn-lt"/>
                <a:ea typeface="+mn-ea"/>
                <a:cs typeface="+mn-cs"/>
              </a:rPr>
              <a:t>– First genome sequenced – ФX174 (5 kb)</a:t>
            </a:r>
          </a:p>
          <a:p>
            <a:r>
              <a:rPr lang="en-US" sz="1400" kern="1200" baseline="0" dirty="0" smtClean="0">
                <a:solidFill>
                  <a:schemeClr val="tx1"/>
                </a:solidFill>
                <a:latin typeface="+mn-lt"/>
                <a:ea typeface="+mn-ea"/>
                <a:cs typeface="+mn-cs"/>
              </a:rPr>
              <a:t>1986 – First automated sequencing machine</a:t>
            </a:r>
          </a:p>
          <a:p>
            <a:r>
              <a:rPr lang="en-US" sz="1400" kern="1200" baseline="0" dirty="0" smtClean="0">
                <a:solidFill>
                  <a:schemeClr val="tx1"/>
                </a:solidFill>
                <a:latin typeface="+mn-lt"/>
                <a:ea typeface="+mn-ea"/>
                <a:cs typeface="+mn-cs"/>
              </a:rPr>
              <a:t>1990 – Human Genome Project started</a:t>
            </a:r>
          </a:p>
          <a:p>
            <a:r>
              <a:rPr lang="en-US" sz="1400" kern="1200" baseline="0" dirty="0" smtClean="0">
                <a:solidFill>
                  <a:schemeClr val="tx1"/>
                </a:solidFill>
                <a:latin typeface="+mn-lt"/>
                <a:ea typeface="+mn-ea"/>
                <a:cs typeface="+mn-cs"/>
              </a:rPr>
              <a:t>1992 – First “sequencing factory” at TIGR</a:t>
            </a:r>
          </a:p>
          <a:p>
            <a:r>
              <a:rPr lang="en-US" sz="1400" kern="1200" baseline="0" dirty="0" smtClean="0">
                <a:solidFill>
                  <a:schemeClr val="tx1"/>
                </a:solidFill>
                <a:latin typeface="+mn-lt"/>
                <a:ea typeface="+mn-ea"/>
                <a:cs typeface="+mn-cs"/>
              </a:rPr>
              <a:t>1995 – First bacterial genome – </a:t>
            </a:r>
            <a:r>
              <a:rPr lang="en-US" sz="1400" i="1" kern="1200" baseline="0" dirty="0" smtClean="0">
                <a:solidFill>
                  <a:schemeClr val="tx1"/>
                </a:solidFill>
                <a:latin typeface="+mn-lt"/>
                <a:ea typeface="+mn-ea"/>
                <a:cs typeface="+mn-cs"/>
              </a:rPr>
              <a:t>H. </a:t>
            </a:r>
            <a:r>
              <a:rPr lang="en-US" sz="1400" i="1" kern="1200" baseline="0" dirty="0" err="1" smtClean="0">
                <a:solidFill>
                  <a:schemeClr val="tx1"/>
                </a:solidFill>
                <a:latin typeface="+mn-lt"/>
                <a:ea typeface="+mn-ea"/>
                <a:cs typeface="+mn-cs"/>
              </a:rPr>
              <a:t>influenzae</a:t>
            </a:r>
            <a:r>
              <a:rPr lang="en-US" sz="1400" i="1" kern="1200" baseline="0" dirty="0" smtClean="0">
                <a:solidFill>
                  <a:schemeClr val="tx1"/>
                </a:solidFill>
                <a:latin typeface="+mn-lt"/>
                <a:ea typeface="+mn-ea"/>
                <a:cs typeface="+mn-cs"/>
              </a:rPr>
              <a:t> (1.8 Mb)</a:t>
            </a:r>
          </a:p>
          <a:p>
            <a:r>
              <a:rPr lang="en-US" sz="1400" kern="1200" baseline="0" dirty="0" smtClean="0">
                <a:solidFill>
                  <a:schemeClr val="tx1"/>
                </a:solidFill>
                <a:latin typeface="+mn-lt"/>
                <a:ea typeface="+mn-ea"/>
                <a:cs typeface="+mn-cs"/>
              </a:rPr>
              <a:t>1998 – First animal genome – </a:t>
            </a:r>
            <a:r>
              <a:rPr lang="en-US" sz="1400" i="1" kern="1200" baseline="0" dirty="0" smtClean="0">
                <a:solidFill>
                  <a:schemeClr val="tx1"/>
                </a:solidFill>
                <a:latin typeface="+mn-lt"/>
                <a:ea typeface="+mn-ea"/>
                <a:cs typeface="+mn-cs"/>
              </a:rPr>
              <a:t>C. </a:t>
            </a:r>
            <a:r>
              <a:rPr lang="en-US" sz="1400" i="1" kern="1200" baseline="0" dirty="0" err="1" smtClean="0">
                <a:solidFill>
                  <a:schemeClr val="tx1"/>
                </a:solidFill>
                <a:latin typeface="+mn-lt"/>
                <a:ea typeface="+mn-ea"/>
                <a:cs typeface="+mn-cs"/>
              </a:rPr>
              <a:t>elegans</a:t>
            </a:r>
            <a:r>
              <a:rPr lang="en-US" sz="1400" i="1" kern="1200" baseline="0" dirty="0" smtClean="0">
                <a:solidFill>
                  <a:schemeClr val="tx1"/>
                </a:solidFill>
                <a:latin typeface="+mn-lt"/>
                <a:ea typeface="+mn-ea"/>
                <a:cs typeface="+mn-cs"/>
              </a:rPr>
              <a:t> (97 Mb)</a:t>
            </a:r>
          </a:p>
          <a:p>
            <a:r>
              <a:rPr lang="en-US" sz="1400" kern="1200" baseline="0" dirty="0" smtClean="0">
                <a:solidFill>
                  <a:schemeClr val="tx1"/>
                </a:solidFill>
                <a:latin typeface="+mn-lt"/>
                <a:ea typeface="+mn-ea"/>
                <a:cs typeface="+mn-cs"/>
              </a:rPr>
              <a:t>2003 – Completion of Human Genome Project (3 </a:t>
            </a:r>
            <a:r>
              <a:rPr lang="en-US" sz="1400" kern="1200" baseline="0" dirty="0" err="1" smtClean="0">
                <a:solidFill>
                  <a:schemeClr val="tx1"/>
                </a:solidFill>
                <a:latin typeface="+mn-lt"/>
                <a:ea typeface="+mn-ea"/>
                <a:cs typeface="+mn-cs"/>
              </a:rPr>
              <a:t>Gb</a:t>
            </a:r>
            <a:r>
              <a:rPr lang="en-US" sz="1400" kern="1200" baseline="0" dirty="0" smtClean="0">
                <a:solidFill>
                  <a:schemeClr val="tx1"/>
                </a:solidFill>
                <a:latin typeface="+mn-lt"/>
                <a:ea typeface="+mn-ea"/>
                <a:cs typeface="+mn-cs"/>
              </a:rPr>
              <a:t>)</a:t>
            </a:r>
          </a:p>
          <a:p>
            <a:r>
              <a:rPr lang="ca-ES" sz="1400" kern="1200" baseline="0" dirty="0" smtClean="0">
                <a:solidFill>
                  <a:schemeClr val="tx1"/>
                </a:solidFill>
                <a:latin typeface="+mn-lt"/>
                <a:ea typeface="+mn-ea"/>
                <a:cs typeface="+mn-cs"/>
              </a:rPr>
              <a:t>– 13 </a:t>
            </a:r>
            <a:r>
              <a:rPr lang="ca-ES" sz="1400" kern="1200" baseline="0" dirty="0" err="1" smtClean="0">
                <a:solidFill>
                  <a:schemeClr val="tx1"/>
                </a:solidFill>
                <a:latin typeface="+mn-lt"/>
                <a:ea typeface="+mn-ea"/>
                <a:cs typeface="+mn-cs"/>
              </a:rPr>
              <a:t>years</a:t>
            </a:r>
            <a:r>
              <a:rPr lang="ca-ES" sz="1400" kern="1200" baseline="0" dirty="0" smtClean="0">
                <a:solidFill>
                  <a:schemeClr val="tx1"/>
                </a:solidFill>
                <a:latin typeface="+mn-lt"/>
                <a:ea typeface="+mn-ea"/>
                <a:cs typeface="+mn-cs"/>
              </a:rPr>
              <a:t>, $2.7 </a:t>
            </a:r>
            <a:r>
              <a:rPr lang="ca-ES" sz="1400" kern="1200" baseline="0" dirty="0" err="1" smtClean="0">
                <a:solidFill>
                  <a:schemeClr val="tx1"/>
                </a:solidFill>
                <a:latin typeface="+mn-lt"/>
                <a:ea typeface="+mn-ea"/>
                <a:cs typeface="+mn-cs"/>
              </a:rPr>
              <a:t>bn</a:t>
            </a:r>
            <a:endParaRPr lang="ca-ES" sz="1400" kern="1200" baseline="0" dirty="0" smtClean="0">
              <a:solidFill>
                <a:schemeClr val="tx1"/>
              </a:solidFill>
              <a:latin typeface="+mn-lt"/>
              <a:ea typeface="+mn-ea"/>
              <a:cs typeface="+mn-cs"/>
            </a:endParaRPr>
          </a:p>
          <a:p>
            <a:r>
              <a:rPr lang="en-US" sz="1400" kern="1200" baseline="0" dirty="0" smtClean="0">
                <a:solidFill>
                  <a:schemeClr val="tx1"/>
                </a:solidFill>
                <a:latin typeface="+mn-lt"/>
                <a:ea typeface="+mn-ea"/>
                <a:cs typeface="+mn-cs"/>
              </a:rPr>
              <a:t>2005 – First “next-generation” sequencing instrument</a:t>
            </a:r>
          </a:p>
          <a:p>
            <a:r>
              <a:rPr lang="it-IT" sz="1400" kern="1200" baseline="0" dirty="0" smtClean="0">
                <a:solidFill>
                  <a:schemeClr val="tx1"/>
                </a:solidFill>
                <a:latin typeface="+mn-lt"/>
                <a:ea typeface="+mn-ea"/>
                <a:cs typeface="+mn-cs"/>
              </a:rPr>
              <a:t>2013– &gt;10,000 genome sequences in NCBI database</a:t>
            </a:r>
            <a:endParaRPr lang="ca-ES" sz="1400" dirty="0"/>
          </a:p>
        </p:txBody>
      </p:sp>
      <p:sp>
        <p:nvSpPr>
          <p:cNvPr id="4" name="3 Marcador de número de diapositiva"/>
          <p:cNvSpPr>
            <a:spLocks noGrp="1"/>
          </p:cNvSpPr>
          <p:nvPr>
            <p:ph type="sldNum" sz="quarter" idx="10"/>
          </p:nvPr>
        </p:nvSpPr>
        <p:spPr/>
        <p:txBody>
          <a:bodyPr/>
          <a:lstStyle/>
          <a:p>
            <a:fld id="{FAEF6AE0-C150-468E-BC77-304A56B6EDD9}" type="slidenum">
              <a:rPr lang="es-ES" altLang="ca-ES" smtClean="0"/>
              <a:pPr/>
              <a:t>5</a:t>
            </a:fld>
            <a:endParaRPr lang="es-ES" altLang="ca-E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127</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41025699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128</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4857144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6"/>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A858C16A-67DD-458F-8B39-F2DFD4EA9CA3}" type="slidenum">
              <a:rPr lang="en-US" altLang="en-US">
                <a:solidFill>
                  <a:srgbClr val="000000"/>
                </a:solidFill>
                <a:latin typeface="Times New Roman" panose="02020603050405020304" pitchFamily="18" charset="0"/>
                <a:cs typeface="DejaVu Sans" panose="020B0603030804020204" pitchFamily="34" charset="0"/>
              </a:rPr>
              <a:pPr/>
              <a:t>129</a:t>
            </a:fld>
            <a:endParaRPr lang="en-US" altLang="en-US">
              <a:solidFill>
                <a:srgbClr val="000000"/>
              </a:solidFill>
              <a:latin typeface="Times New Roman" panose="02020603050405020304" pitchFamily="18" charset="0"/>
              <a:cs typeface="DejaVu Sans" panose="020B0603030804020204" pitchFamily="34" charset="0"/>
            </a:endParaRPr>
          </a:p>
        </p:txBody>
      </p:sp>
      <p:sp>
        <p:nvSpPr>
          <p:cNvPr id="89091" name="Text Box 1"/>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9000" tIns="49680" rIns="99000" bIns="49680" anchor="b"/>
          <a:lstStyle>
            <a:lvl1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1pPr>
            <a:lvl2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2pPr>
            <a:lvl3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3pPr>
            <a:lvl4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4pPr>
            <a:lvl5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9pPr>
          </a:lstStyle>
          <a:p>
            <a:pPr algn="r" eaLnBrk="1" hangingPunct="1">
              <a:buClr>
                <a:srgbClr val="000000"/>
              </a:buClr>
              <a:buSzPct val="100000"/>
              <a:buFont typeface="Times New Roman" panose="02020603050405020304" pitchFamily="18" charset="0"/>
              <a:buNone/>
            </a:pPr>
            <a:fld id="{5C265EB6-8E42-44DA-BC25-F9B42AD23D5A}" type="slidenum">
              <a:rPr lang="en-US" altLang="en-US" sz="1300">
                <a:solidFill>
                  <a:srgbClr val="000000"/>
                </a:solidFill>
                <a:latin typeface="Times New Roman" panose="02020603050405020304" pitchFamily="18" charset="0"/>
                <a:ea typeface="ＭＳ Ｐゴシック" panose="020B0600070205080204" pitchFamily="34" charset="-128"/>
              </a:rPr>
              <a:pPr algn="r" eaLnBrk="1" hangingPunct="1">
                <a:buClr>
                  <a:srgbClr val="000000"/>
                </a:buClr>
                <a:buSzPct val="100000"/>
                <a:buFont typeface="Times New Roman" panose="02020603050405020304" pitchFamily="18" charset="0"/>
                <a:buNone/>
              </a:pPr>
              <a:t>129</a:t>
            </a:fld>
            <a:endParaRPr lang="en-US" altLang="en-US" sz="1300">
              <a:solidFill>
                <a:srgbClr val="000000"/>
              </a:solidFill>
              <a:latin typeface="Times New Roman" panose="02020603050405020304" pitchFamily="18" charset="0"/>
              <a:ea typeface="ＭＳ Ｐゴシック" panose="020B0600070205080204" pitchFamily="34" charset="-128"/>
            </a:endParaRPr>
          </a:p>
        </p:txBody>
      </p:sp>
      <p:sp>
        <p:nvSpPr>
          <p:cNvPr id="89092" name="Rectangle 2"/>
          <p:cNvSpPr>
            <a:spLocks noGrp="1" noRot="1" noChangeAspect="1" noChangeArrowheads="1" noTextEdit="1"/>
          </p:cNvSpPr>
          <p:nvPr>
            <p:ph type="sldImg"/>
          </p:nvPr>
        </p:nvSpPr>
        <p:spPr>
          <a:xfrm>
            <a:off x="779463" y="777875"/>
            <a:ext cx="5540375" cy="3836988"/>
          </a:xfrm>
          <a:solidFill>
            <a:srgbClr val="FFFFFF"/>
          </a:solidFill>
          <a:ln>
            <a:solidFill>
              <a:srgbClr val="000000"/>
            </a:solidFill>
            <a:miter lim="800000"/>
            <a:headEnd/>
            <a:tailEnd/>
          </a:ln>
        </p:spPr>
      </p:sp>
      <p:sp>
        <p:nvSpPr>
          <p:cNvPr id="89093" name="Rectangle 3"/>
          <p:cNvSpPr>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xmlns="" val="14171205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130</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26879348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131</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25963676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132</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37293703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133</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33382471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134</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1189821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135</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29506827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136</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3083305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6"/>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6CDE61F0-B228-45F3-9DD5-772975876CCC}" type="slidenum">
              <a:rPr lang="en-US" altLang="en-US">
                <a:solidFill>
                  <a:srgbClr val="000000"/>
                </a:solidFill>
                <a:latin typeface="Times New Roman" panose="02020603050405020304" pitchFamily="18" charset="0"/>
                <a:cs typeface="DejaVu Sans" panose="020B0603030804020204" pitchFamily="34" charset="0"/>
              </a:rPr>
              <a:pPr/>
              <a:t>6</a:t>
            </a:fld>
            <a:endParaRPr lang="en-US" altLang="en-US">
              <a:solidFill>
                <a:srgbClr val="000000"/>
              </a:solidFill>
              <a:latin typeface="Times New Roman" panose="02020603050405020304" pitchFamily="18" charset="0"/>
              <a:cs typeface="DejaVu Sans" panose="020B0603030804020204" pitchFamily="34" charset="0"/>
            </a:endParaRPr>
          </a:p>
        </p:txBody>
      </p:sp>
      <p:sp>
        <p:nvSpPr>
          <p:cNvPr id="103427" name="Text Box 1"/>
          <p:cNvSpPr txBox="1">
            <a:spLocks noChangeArrowheads="1"/>
          </p:cNvSpPr>
          <p:nvPr/>
        </p:nvSpPr>
        <p:spPr bwMode="auto">
          <a:xfrm>
            <a:off x="4021138" y="9721850"/>
            <a:ext cx="3076575"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9000" tIns="49680" rIns="99000" bIns="49680" anchor="b"/>
          <a:lstStyle>
            <a:lvl1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1pPr>
            <a:lvl2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2pPr>
            <a:lvl3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3pPr>
            <a:lvl4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4pPr>
            <a:lvl5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9pPr>
          </a:lstStyle>
          <a:p>
            <a:pPr algn="r" eaLnBrk="1" hangingPunct="1">
              <a:buClr>
                <a:srgbClr val="000000"/>
              </a:buClr>
              <a:buSzPct val="100000"/>
              <a:buFont typeface="Times New Roman" panose="02020603050405020304" pitchFamily="18" charset="0"/>
              <a:buNone/>
            </a:pPr>
            <a:fld id="{7A2FF84F-EDF4-4B0B-9664-A90BE9F2D9A6}" type="slidenum">
              <a:rPr lang="en-US" altLang="en-US" sz="1300">
                <a:solidFill>
                  <a:srgbClr val="000000"/>
                </a:solidFill>
                <a:latin typeface="Times New Roman" panose="02020603050405020304" pitchFamily="18" charset="0"/>
                <a:ea typeface="ＭＳ Ｐゴシック" panose="020B0600070205080204" pitchFamily="34" charset="-128"/>
              </a:rPr>
              <a:pPr algn="r" eaLnBrk="1" hangingPunct="1">
                <a:buClr>
                  <a:srgbClr val="000000"/>
                </a:buClr>
                <a:buSzPct val="100000"/>
                <a:buFont typeface="Times New Roman" panose="02020603050405020304" pitchFamily="18" charset="0"/>
                <a:buNone/>
              </a:pPr>
              <a:t>6</a:t>
            </a:fld>
            <a:endParaRPr lang="en-US" altLang="en-US" sz="1300">
              <a:solidFill>
                <a:srgbClr val="000000"/>
              </a:solidFill>
              <a:latin typeface="Times New Roman" panose="02020603050405020304" pitchFamily="18" charset="0"/>
              <a:ea typeface="ＭＳ Ｐゴシック" panose="020B0600070205080204" pitchFamily="34" charset="-128"/>
            </a:endParaRPr>
          </a:p>
        </p:txBody>
      </p:sp>
      <p:sp>
        <p:nvSpPr>
          <p:cNvPr id="103428" name="Rectangle 2"/>
          <p:cNvSpPr>
            <a:spLocks noGrp="1" noRot="1" noChangeAspect="1" noChangeArrowheads="1" noTextEdit="1"/>
          </p:cNvSpPr>
          <p:nvPr>
            <p:ph type="sldImg"/>
          </p:nvPr>
        </p:nvSpPr>
        <p:spPr>
          <a:xfrm>
            <a:off x="779463" y="777875"/>
            <a:ext cx="5540375" cy="3836988"/>
          </a:xfrm>
          <a:solidFill>
            <a:srgbClr val="FFFFFF"/>
          </a:solidFill>
          <a:ln>
            <a:solidFill>
              <a:srgbClr val="000000"/>
            </a:solidFill>
            <a:miter lim="800000"/>
            <a:headEnd/>
            <a:tailEnd/>
          </a:ln>
        </p:spPr>
      </p:sp>
      <p:sp>
        <p:nvSpPr>
          <p:cNvPr id="103429" name="Rectangle 3"/>
          <p:cNvSpPr>
            <a:spLocks noChangeArrowheads="1"/>
          </p:cNvSpPr>
          <p:nvPr/>
        </p:nvSpPr>
        <p:spPr bwMode="auto">
          <a:xfrm>
            <a:off x="709613" y="4860925"/>
            <a:ext cx="5680075" cy="460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03430" name="5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ca-ES" altLang="en-US" sz="2000" dirty="0" smtClean="0">
              <a:latin typeface="Times New Roman" panose="02020603050405020304" pitchFamily="18" charset="0"/>
            </a:endParaRPr>
          </a:p>
        </p:txBody>
      </p:sp>
    </p:spTree>
    <p:extLst>
      <p:ext uri="{BB962C8B-B14F-4D97-AF65-F5344CB8AC3E}">
        <p14:creationId xmlns="" xmlns:p14="http://schemas.microsoft.com/office/powerpoint/2010/main" val="16269025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137</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28085020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138</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35842271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139</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9875576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6"/>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A858C16A-67DD-458F-8B39-F2DFD4EA9CA3}" type="slidenum">
              <a:rPr lang="en-US" altLang="en-US">
                <a:solidFill>
                  <a:srgbClr val="000000"/>
                </a:solidFill>
                <a:latin typeface="Times New Roman" panose="02020603050405020304" pitchFamily="18" charset="0"/>
                <a:cs typeface="DejaVu Sans" panose="020B0603030804020204" pitchFamily="34" charset="0"/>
              </a:rPr>
              <a:pPr/>
              <a:t>140</a:t>
            </a:fld>
            <a:endParaRPr lang="en-US" altLang="en-US">
              <a:solidFill>
                <a:srgbClr val="000000"/>
              </a:solidFill>
              <a:latin typeface="Times New Roman" panose="02020603050405020304" pitchFamily="18" charset="0"/>
              <a:cs typeface="DejaVu Sans" panose="020B0603030804020204" pitchFamily="34" charset="0"/>
            </a:endParaRPr>
          </a:p>
        </p:txBody>
      </p:sp>
      <p:sp>
        <p:nvSpPr>
          <p:cNvPr id="89091" name="Text Box 1"/>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9000" tIns="49680" rIns="99000" bIns="49680" anchor="b"/>
          <a:lstStyle>
            <a:lvl1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1pPr>
            <a:lvl2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2pPr>
            <a:lvl3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3pPr>
            <a:lvl4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4pPr>
            <a:lvl5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9pPr>
          </a:lstStyle>
          <a:p>
            <a:pPr algn="r" eaLnBrk="1" hangingPunct="1">
              <a:buClr>
                <a:srgbClr val="000000"/>
              </a:buClr>
              <a:buSzPct val="100000"/>
              <a:buFont typeface="Times New Roman" panose="02020603050405020304" pitchFamily="18" charset="0"/>
              <a:buNone/>
            </a:pPr>
            <a:fld id="{5C265EB6-8E42-44DA-BC25-F9B42AD23D5A}" type="slidenum">
              <a:rPr lang="en-US" altLang="en-US" sz="1300">
                <a:solidFill>
                  <a:srgbClr val="000000"/>
                </a:solidFill>
                <a:latin typeface="Times New Roman" panose="02020603050405020304" pitchFamily="18" charset="0"/>
                <a:ea typeface="ＭＳ Ｐゴシック" panose="020B0600070205080204" pitchFamily="34" charset="-128"/>
              </a:rPr>
              <a:pPr algn="r" eaLnBrk="1" hangingPunct="1">
                <a:buClr>
                  <a:srgbClr val="000000"/>
                </a:buClr>
                <a:buSzPct val="100000"/>
                <a:buFont typeface="Times New Roman" panose="02020603050405020304" pitchFamily="18" charset="0"/>
                <a:buNone/>
              </a:pPr>
              <a:t>140</a:t>
            </a:fld>
            <a:endParaRPr lang="en-US" altLang="en-US" sz="1300">
              <a:solidFill>
                <a:srgbClr val="000000"/>
              </a:solidFill>
              <a:latin typeface="Times New Roman" panose="02020603050405020304" pitchFamily="18" charset="0"/>
              <a:ea typeface="ＭＳ Ｐゴシック" panose="020B0600070205080204" pitchFamily="34" charset="-128"/>
            </a:endParaRPr>
          </a:p>
        </p:txBody>
      </p:sp>
      <p:sp>
        <p:nvSpPr>
          <p:cNvPr id="89092" name="Rectangle 2"/>
          <p:cNvSpPr>
            <a:spLocks noGrp="1" noRot="1" noChangeAspect="1" noChangeArrowheads="1" noTextEdit="1"/>
          </p:cNvSpPr>
          <p:nvPr>
            <p:ph type="sldImg"/>
          </p:nvPr>
        </p:nvSpPr>
        <p:spPr>
          <a:xfrm>
            <a:off x="779463" y="777875"/>
            <a:ext cx="5540375" cy="3836988"/>
          </a:xfrm>
          <a:solidFill>
            <a:srgbClr val="FFFFFF"/>
          </a:solidFill>
          <a:ln>
            <a:solidFill>
              <a:srgbClr val="000000"/>
            </a:solidFill>
            <a:miter lim="800000"/>
            <a:headEnd/>
            <a:tailEnd/>
          </a:ln>
        </p:spPr>
      </p:sp>
      <p:sp>
        <p:nvSpPr>
          <p:cNvPr id="89093" name="Rectangle 3"/>
          <p:cNvSpPr>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xmlns="" val="30036571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smtClean="0"/>
              <a:t>Targets file</a:t>
            </a:r>
            <a:r>
              <a:rPr lang="en-GB" baseline="0" dirty="0" smtClean="0"/>
              <a:t> </a:t>
            </a:r>
            <a:r>
              <a:rPr lang="en-GB" baseline="0" dirty="0" err="1" smtClean="0"/>
              <a:t>normalmente</a:t>
            </a:r>
            <a:r>
              <a:rPr lang="en-GB" baseline="0" dirty="0" smtClean="0"/>
              <a:t> </a:t>
            </a:r>
            <a:r>
              <a:rPr lang="en-GB" baseline="0" dirty="0" err="1" smtClean="0"/>
              <a:t>csv</a:t>
            </a:r>
            <a:r>
              <a:rPr lang="en-GB" baseline="0" dirty="0" smtClean="0"/>
              <a:t>. Lo </a:t>
            </a:r>
            <a:r>
              <a:rPr lang="en-GB" baseline="0" dirty="0" err="1" smtClean="0"/>
              <a:t>haríamos</a:t>
            </a:r>
            <a:r>
              <a:rPr lang="en-GB" baseline="0" dirty="0" smtClean="0"/>
              <a:t> con un excel o </a:t>
            </a:r>
            <a:r>
              <a:rPr lang="en-GB" baseline="0" dirty="0" err="1" smtClean="0"/>
              <a:t>libre</a:t>
            </a:r>
            <a:r>
              <a:rPr lang="en-GB" baseline="0" dirty="0" smtClean="0"/>
              <a:t> office, etc y se </a:t>
            </a:r>
            <a:r>
              <a:rPr lang="en-GB" baseline="0" dirty="0" err="1" smtClean="0"/>
              <a:t>grabaría</a:t>
            </a:r>
            <a:r>
              <a:rPr lang="en-GB" baseline="0" dirty="0" smtClean="0"/>
              <a:t> en </a:t>
            </a:r>
            <a:r>
              <a:rPr lang="en-GB" baseline="0" dirty="0" err="1" smtClean="0"/>
              <a:t>csv</a:t>
            </a:r>
            <a:endParaRPr lang="en-GB" baseline="0" dirty="0" smtClean="0"/>
          </a:p>
          <a:p>
            <a:r>
              <a:rPr lang="en-GB" baseline="0" dirty="0" err="1" smtClean="0"/>
              <a:t>Cel</a:t>
            </a:r>
            <a:r>
              <a:rPr lang="en-GB" baseline="0" dirty="0" smtClean="0"/>
              <a:t> files en </a:t>
            </a:r>
            <a:r>
              <a:rPr lang="en-GB" baseline="0" dirty="0" err="1" smtClean="0"/>
              <a:t>una</a:t>
            </a:r>
            <a:r>
              <a:rPr lang="en-GB" baseline="0" dirty="0" smtClean="0"/>
              <a:t> </a:t>
            </a:r>
            <a:r>
              <a:rPr lang="en-GB" baseline="0" dirty="0" err="1" smtClean="0"/>
              <a:t>carpeta</a:t>
            </a:r>
            <a:r>
              <a:rPr lang="en-GB" baseline="0" dirty="0" smtClean="0"/>
              <a:t> </a:t>
            </a:r>
            <a:r>
              <a:rPr lang="en-GB" baseline="0" smtClean="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141</a:t>
            </a:fld>
            <a:endParaRPr lang="en-GB"/>
          </a:p>
        </p:txBody>
      </p:sp>
    </p:spTree>
    <p:extLst>
      <p:ext uri="{BB962C8B-B14F-4D97-AF65-F5344CB8AC3E}">
        <p14:creationId xmlns:p14="http://schemas.microsoft.com/office/powerpoint/2010/main" xmlns="" val="40758392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smtClean="0"/>
              <a:t>Targets file</a:t>
            </a:r>
            <a:r>
              <a:rPr lang="en-GB" baseline="0" dirty="0" smtClean="0"/>
              <a:t> </a:t>
            </a:r>
            <a:r>
              <a:rPr lang="en-GB" baseline="0" dirty="0" err="1" smtClean="0"/>
              <a:t>normalmente</a:t>
            </a:r>
            <a:r>
              <a:rPr lang="en-GB" baseline="0" dirty="0" smtClean="0"/>
              <a:t> </a:t>
            </a:r>
            <a:r>
              <a:rPr lang="en-GB" baseline="0" dirty="0" err="1" smtClean="0"/>
              <a:t>csv</a:t>
            </a:r>
            <a:r>
              <a:rPr lang="en-GB" baseline="0" dirty="0" smtClean="0"/>
              <a:t>. Lo </a:t>
            </a:r>
            <a:r>
              <a:rPr lang="en-GB" baseline="0" dirty="0" err="1" smtClean="0"/>
              <a:t>haríamos</a:t>
            </a:r>
            <a:r>
              <a:rPr lang="en-GB" baseline="0" dirty="0" smtClean="0"/>
              <a:t> con un excel o </a:t>
            </a:r>
            <a:r>
              <a:rPr lang="en-GB" baseline="0" dirty="0" err="1" smtClean="0"/>
              <a:t>libre</a:t>
            </a:r>
            <a:r>
              <a:rPr lang="en-GB" baseline="0" dirty="0" smtClean="0"/>
              <a:t> office, etc y se </a:t>
            </a:r>
            <a:r>
              <a:rPr lang="en-GB" baseline="0" dirty="0" err="1" smtClean="0"/>
              <a:t>grabaría</a:t>
            </a:r>
            <a:r>
              <a:rPr lang="en-GB" baseline="0" dirty="0" smtClean="0"/>
              <a:t> en </a:t>
            </a:r>
            <a:r>
              <a:rPr lang="en-GB" baseline="0" dirty="0" err="1" smtClean="0"/>
              <a:t>csv</a:t>
            </a:r>
            <a:endParaRPr lang="en-GB" baseline="0" dirty="0" smtClean="0"/>
          </a:p>
          <a:p>
            <a:r>
              <a:rPr lang="en-GB" baseline="0" dirty="0" err="1" smtClean="0"/>
              <a:t>Cel</a:t>
            </a:r>
            <a:r>
              <a:rPr lang="en-GB" baseline="0" dirty="0" smtClean="0"/>
              <a:t> files en </a:t>
            </a:r>
            <a:r>
              <a:rPr lang="en-GB" baseline="0" dirty="0" err="1" smtClean="0"/>
              <a:t>una</a:t>
            </a:r>
            <a:r>
              <a:rPr lang="en-GB" baseline="0" dirty="0" smtClean="0"/>
              <a:t> </a:t>
            </a:r>
            <a:r>
              <a:rPr lang="en-GB" baseline="0" dirty="0" err="1" smtClean="0"/>
              <a:t>carpeta</a:t>
            </a:r>
            <a:r>
              <a:rPr lang="en-GB" baseline="0" dirty="0" smtClean="0"/>
              <a:t> </a:t>
            </a:r>
            <a:r>
              <a:rPr lang="en-GB" baseline="0" smtClean="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142</a:t>
            </a:fld>
            <a:endParaRPr lang="en-GB"/>
          </a:p>
        </p:txBody>
      </p:sp>
    </p:spTree>
    <p:extLst>
      <p:ext uri="{BB962C8B-B14F-4D97-AF65-F5344CB8AC3E}">
        <p14:creationId xmlns:p14="http://schemas.microsoft.com/office/powerpoint/2010/main" xmlns="" val="26625575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smtClean="0"/>
              <a:t>Targets file</a:t>
            </a:r>
            <a:r>
              <a:rPr lang="en-GB" baseline="0" dirty="0" smtClean="0"/>
              <a:t> </a:t>
            </a:r>
            <a:r>
              <a:rPr lang="en-GB" baseline="0" dirty="0" err="1" smtClean="0"/>
              <a:t>normalmente</a:t>
            </a:r>
            <a:r>
              <a:rPr lang="en-GB" baseline="0" dirty="0" smtClean="0"/>
              <a:t> </a:t>
            </a:r>
            <a:r>
              <a:rPr lang="en-GB" baseline="0" dirty="0" err="1" smtClean="0"/>
              <a:t>csv</a:t>
            </a:r>
            <a:r>
              <a:rPr lang="en-GB" baseline="0" dirty="0" smtClean="0"/>
              <a:t>. Lo </a:t>
            </a:r>
            <a:r>
              <a:rPr lang="en-GB" baseline="0" dirty="0" err="1" smtClean="0"/>
              <a:t>haríamos</a:t>
            </a:r>
            <a:r>
              <a:rPr lang="en-GB" baseline="0" dirty="0" smtClean="0"/>
              <a:t> con un excel o </a:t>
            </a:r>
            <a:r>
              <a:rPr lang="en-GB" baseline="0" dirty="0" err="1" smtClean="0"/>
              <a:t>libre</a:t>
            </a:r>
            <a:r>
              <a:rPr lang="en-GB" baseline="0" dirty="0" smtClean="0"/>
              <a:t> office, etc y se </a:t>
            </a:r>
            <a:r>
              <a:rPr lang="en-GB" baseline="0" dirty="0" err="1" smtClean="0"/>
              <a:t>grabaría</a:t>
            </a:r>
            <a:r>
              <a:rPr lang="en-GB" baseline="0" dirty="0" smtClean="0"/>
              <a:t> en </a:t>
            </a:r>
            <a:r>
              <a:rPr lang="en-GB" baseline="0" dirty="0" err="1" smtClean="0"/>
              <a:t>csv</a:t>
            </a:r>
            <a:endParaRPr lang="en-GB" baseline="0" dirty="0" smtClean="0"/>
          </a:p>
          <a:p>
            <a:r>
              <a:rPr lang="en-GB" baseline="0" dirty="0" err="1" smtClean="0"/>
              <a:t>Cel</a:t>
            </a:r>
            <a:r>
              <a:rPr lang="en-GB" baseline="0" dirty="0" smtClean="0"/>
              <a:t> files en </a:t>
            </a:r>
            <a:r>
              <a:rPr lang="en-GB" baseline="0" dirty="0" err="1" smtClean="0"/>
              <a:t>una</a:t>
            </a:r>
            <a:r>
              <a:rPr lang="en-GB" baseline="0" dirty="0" smtClean="0"/>
              <a:t> </a:t>
            </a:r>
            <a:r>
              <a:rPr lang="en-GB" baseline="0" dirty="0" err="1" smtClean="0"/>
              <a:t>carpeta</a:t>
            </a:r>
            <a:r>
              <a:rPr lang="en-GB" baseline="0" dirty="0" smtClean="0"/>
              <a:t> </a:t>
            </a:r>
            <a:r>
              <a:rPr lang="en-GB" baseline="0" smtClean="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143</a:t>
            </a:fld>
            <a:endParaRPr lang="en-GB"/>
          </a:p>
        </p:txBody>
      </p:sp>
    </p:spTree>
    <p:extLst>
      <p:ext uri="{BB962C8B-B14F-4D97-AF65-F5344CB8AC3E}">
        <p14:creationId xmlns:p14="http://schemas.microsoft.com/office/powerpoint/2010/main" xmlns="" val="22050732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smtClean="0"/>
              <a:t>Targets file</a:t>
            </a:r>
            <a:r>
              <a:rPr lang="en-GB" baseline="0" dirty="0" smtClean="0"/>
              <a:t> </a:t>
            </a:r>
            <a:r>
              <a:rPr lang="en-GB" baseline="0" dirty="0" err="1" smtClean="0"/>
              <a:t>normalmente</a:t>
            </a:r>
            <a:r>
              <a:rPr lang="en-GB" baseline="0" dirty="0" smtClean="0"/>
              <a:t> </a:t>
            </a:r>
            <a:r>
              <a:rPr lang="en-GB" baseline="0" dirty="0" err="1" smtClean="0"/>
              <a:t>csv</a:t>
            </a:r>
            <a:r>
              <a:rPr lang="en-GB" baseline="0" dirty="0" smtClean="0"/>
              <a:t>. Lo </a:t>
            </a:r>
            <a:r>
              <a:rPr lang="en-GB" baseline="0" dirty="0" err="1" smtClean="0"/>
              <a:t>haríamos</a:t>
            </a:r>
            <a:r>
              <a:rPr lang="en-GB" baseline="0" dirty="0" smtClean="0"/>
              <a:t> con un excel o </a:t>
            </a:r>
            <a:r>
              <a:rPr lang="en-GB" baseline="0" dirty="0" err="1" smtClean="0"/>
              <a:t>libre</a:t>
            </a:r>
            <a:r>
              <a:rPr lang="en-GB" baseline="0" dirty="0" smtClean="0"/>
              <a:t> office, etc y se </a:t>
            </a:r>
            <a:r>
              <a:rPr lang="en-GB" baseline="0" dirty="0" err="1" smtClean="0"/>
              <a:t>grabaría</a:t>
            </a:r>
            <a:r>
              <a:rPr lang="en-GB" baseline="0" dirty="0" smtClean="0"/>
              <a:t> en </a:t>
            </a:r>
            <a:r>
              <a:rPr lang="en-GB" baseline="0" dirty="0" err="1" smtClean="0"/>
              <a:t>csv</a:t>
            </a:r>
            <a:endParaRPr lang="en-GB" baseline="0" dirty="0" smtClean="0"/>
          </a:p>
          <a:p>
            <a:r>
              <a:rPr lang="en-GB" baseline="0" dirty="0" err="1" smtClean="0"/>
              <a:t>Cel</a:t>
            </a:r>
            <a:r>
              <a:rPr lang="en-GB" baseline="0" dirty="0" smtClean="0"/>
              <a:t> files en </a:t>
            </a:r>
            <a:r>
              <a:rPr lang="en-GB" baseline="0" dirty="0" err="1" smtClean="0"/>
              <a:t>una</a:t>
            </a:r>
            <a:r>
              <a:rPr lang="en-GB" baseline="0" dirty="0" smtClean="0"/>
              <a:t> </a:t>
            </a:r>
            <a:r>
              <a:rPr lang="en-GB" baseline="0" dirty="0" err="1" smtClean="0"/>
              <a:t>carpeta</a:t>
            </a:r>
            <a:r>
              <a:rPr lang="en-GB" baseline="0" dirty="0" smtClean="0"/>
              <a:t> </a:t>
            </a:r>
            <a:r>
              <a:rPr lang="en-GB" baseline="0" smtClean="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144</a:t>
            </a:fld>
            <a:endParaRPr lang="en-GB"/>
          </a:p>
        </p:txBody>
      </p:sp>
    </p:spTree>
    <p:extLst>
      <p:ext uri="{BB962C8B-B14F-4D97-AF65-F5344CB8AC3E}">
        <p14:creationId xmlns:p14="http://schemas.microsoft.com/office/powerpoint/2010/main" xmlns="" val="37035664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smtClean="0"/>
              <a:t>Targets file</a:t>
            </a:r>
            <a:r>
              <a:rPr lang="en-GB" baseline="0" dirty="0" smtClean="0"/>
              <a:t> </a:t>
            </a:r>
            <a:r>
              <a:rPr lang="en-GB" baseline="0" dirty="0" err="1" smtClean="0"/>
              <a:t>normalmente</a:t>
            </a:r>
            <a:r>
              <a:rPr lang="en-GB" baseline="0" dirty="0" smtClean="0"/>
              <a:t> </a:t>
            </a:r>
            <a:r>
              <a:rPr lang="en-GB" baseline="0" dirty="0" err="1" smtClean="0"/>
              <a:t>csv</a:t>
            </a:r>
            <a:r>
              <a:rPr lang="en-GB" baseline="0" dirty="0" smtClean="0"/>
              <a:t>. Lo </a:t>
            </a:r>
            <a:r>
              <a:rPr lang="en-GB" baseline="0" dirty="0" err="1" smtClean="0"/>
              <a:t>haríamos</a:t>
            </a:r>
            <a:r>
              <a:rPr lang="en-GB" baseline="0" dirty="0" smtClean="0"/>
              <a:t> con un excel o </a:t>
            </a:r>
            <a:r>
              <a:rPr lang="en-GB" baseline="0" dirty="0" err="1" smtClean="0"/>
              <a:t>libre</a:t>
            </a:r>
            <a:r>
              <a:rPr lang="en-GB" baseline="0" dirty="0" smtClean="0"/>
              <a:t> office, etc y se </a:t>
            </a:r>
            <a:r>
              <a:rPr lang="en-GB" baseline="0" dirty="0" err="1" smtClean="0"/>
              <a:t>grabaría</a:t>
            </a:r>
            <a:r>
              <a:rPr lang="en-GB" baseline="0" dirty="0" smtClean="0"/>
              <a:t> en </a:t>
            </a:r>
            <a:r>
              <a:rPr lang="en-GB" baseline="0" dirty="0" err="1" smtClean="0"/>
              <a:t>csv</a:t>
            </a:r>
            <a:endParaRPr lang="en-GB" baseline="0" dirty="0" smtClean="0"/>
          </a:p>
          <a:p>
            <a:r>
              <a:rPr lang="en-GB" baseline="0" dirty="0" err="1" smtClean="0"/>
              <a:t>Cel</a:t>
            </a:r>
            <a:r>
              <a:rPr lang="en-GB" baseline="0" dirty="0" smtClean="0"/>
              <a:t> files en </a:t>
            </a:r>
            <a:r>
              <a:rPr lang="en-GB" baseline="0" dirty="0" err="1" smtClean="0"/>
              <a:t>una</a:t>
            </a:r>
            <a:r>
              <a:rPr lang="en-GB" baseline="0" dirty="0" smtClean="0"/>
              <a:t> </a:t>
            </a:r>
            <a:r>
              <a:rPr lang="en-GB" baseline="0" dirty="0" err="1" smtClean="0"/>
              <a:t>carpeta</a:t>
            </a:r>
            <a:r>
              <a:rPr lang="en-GB" baseline="0" dirty="0" smtClean="0"/>
              <a:t> </a:t>
            </a:r>
            <a:r>
              <a:rPr lang="en-GB" baseline="0" smtClean="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145</a:t>
            </a:fld>
            <a:endParaRPr lang="en-GB"/>
          </a:p>
        </p:txBody>
      </p:sp>
    </p:spTree>
    <p:extLst>
      <p:ext uri="{BB962C8B-B14F-4D97-AF65-F5344CB8AC3E}">
        <p14:creationId xmlns:p14="http://schemas.microsoft.com/office/powerpoint/2010/main" xmlns="" val="9162157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smtClean="0"/>
              <a:t>Targets file</a:t>
            </a:r>
            <a:r>
              <a:rPr lang="en-GB" baseline="0" dirty="0" smtClean="0"/>
              <a:t> </a:t>
            </a:r>
            <a:r>
              <a:rPr lang="en-GB" baseline="0" dirty="0" err="1" smtClean="0"/>
              <a:t>normalmente</a:t>
            </a:r>
            <a:r>
              <a:rPr lang="en-GB" baseline="0" dirty="0" smtClean="0"/>
              <a:t> </a:t>
            </a:r>
            <a:r>
              <a:rPr lang="en-GB" baseline="0" dirty="0" err="1" smtClean="0"/>
              <a:t>csv</a:t>
            </a:r>
            <a:r>
              <a:rPr lang="en-GB" baseline="0" dirty="0" smtClean="0"/>
              <a:t>. Lo </a:t>
            </a:r>
            <a:r>
              <a:rPr lang="en-GB" baseline="0" dirty="0" err="1" smtClean="0"/>
              <a:t>haríamos</a:t>
            </a:r>
            <a:r>
              <a:rPr lang="en-GB" baseline="0" dirty="0" smtClean="0"/>
              <a:t> con un excel o </a:t>
            </a:r>
            <a:r>
              <a:rPr lang="en-GB" baseline="0" dirty="0" err="1" smtClean="0"/>
              <a:t>libre</a:t>
            </a:r>
            <a:r>
              <a:rPr lang="en-GB" baseline="0" dirty="0" smtClean="0"/>
              <a:t> office, etc y se </a:t>
            </a:r>
            <a:r>
              <a:rPr lang="en-GB" baseline="0" dirty="0" err="1" smtClean="0"/>
              <a:t>grabaría</a:t>
            </a:r>
            <a:r>
              <a:rPr lang="en-GB" baseline="0" dirty="0" smtClean="0"/>
              <a:t> en </a:t>
            </a:r>
            <a:r>
              <a:rPr lang="en-GB" baseline="0" dirty="0" err="1" smtClean="0"/>
              <a:t>csv</a:t>
            </a:r>
            <a:endParaRPr lang="en-GB" baseline="0" dirty="0" smtClean="0"/>
          </a:p>
          <a:p>
            <a:r>
              <a:rPr lang="en-GB" baseline="0" dirty="0" err="1" smtClean="0"/>
              <a:t>Cel</a:t>
            </a:r>
            <a:r>
              <a:rPr lang="en-GB" baseline="0" dirty="0" smtClean="0"/>
              <a:t> files en </a:t>
            </a:r>
            <a:r>
              <a:rPr lang="en-GB" baseline="0" dirty="0" err="1" smtClean="0"/>
              <a:t>una</a:t>
            </a:r>
            <a:r>
              <a:rPr lang="en-GB" baseline="0" dirty="0" smtClean="0"/>
              <a:t> </a:t>
            </a:r>
            <a:r>
              <a:rPr lang="en-GB" baseline="0" dirty="0" err="1" smtClean="0"/>
              <a:t>carpeta</a:t>
            </a:r>
            <a:r>
              <a:rPr lang="en-GB" baseline="0" dirty="0" smtClean="0"/>
              <a:t> </a:t>
            </a:r>
            <a:r>
              <a:rPr lang="en-GB" baseline="0" smtClean="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146</a:t>
            </a:fld>
            <a:endParaRPr lang="en-GB"/>
          </a:p>
        </p:txBody>
      </p:sp>
    </p:spTree>
    <p:extLst>
      <p:ext uri="{BB962C8B-B14F-4D97-AF65-F5344CB8AC3E}">
        <p14:creationId xmlns:p14="http://schemas.microsoft.com/office/powerpoint/2010/main" xmlns="" val="1411887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1 Marcador de imagen de diapositiva"/>
          <p:cNvSpPr>
            <a:spLocks noGrp="1" noRot="1" noChangeAspect="1" noTextEdit="1"/>
          </p:cNvSpPr>
          <p:nvPr>
            <p:ph type="sldImg"/>
          </p:nvPr>
        </p:nvSpPr>
        <p:spPr>
          <a:xfrm>
            <a:off x="885825" y="812800"/>
            <a:ext cx="5784850" cy="4006850"/>
          </a:xfrm>
        </p:spPr>
      </p:sp>
      <p:sp>
        <p:nvSpPr>
          <p:cNvPr id="104451"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104452" name="3 Marcador de número de diapositiva"/>
          <p:cNvSpPr>
            <a:spLocks noGrp="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83EFC82C-65F6-4693-9013-07E177A01F2F}" type="slidenum">
              <a:rPr lang="en-US" altLang="en-US">
                <a:solidFill>
                  <a:srgbClr val="000000"/>
                </a:solidFill>
                <a:latin typeface="Times New Roman" panose="02020603050405020304" pitchFamily="18" charset="0"/>
                <a:cs typeface="DejaVu Sans" panose="020B0603030804020204" pitchFamily="34" charset="0"/>
              </a:rPr>
              <a:pPr/>
              <a:t>7</a:t>
            </a:fld>
            <a:endParaRPr lang="en-US" altLang="en-US">
              <a:solidFill>
                <a:srgbClr val="000000"/>
              </a:solidFill>
              <a:latin typeface="Times New Roman" panose="02020603050405020304" pitchFamily="18" charset="0"/>
              <a:cs typeface="DejaVu Sans" panose="020B0603030804020204" pitchFamily="34" charset="0"/>
            </a:endParaRPr>
          </a:p>
        </p:txBody>
      </p:sp>
    </p:spTree>
    <p:extLst>
      <p:ext uri="{BB962C8B-B14F-4D97-AF65-F5344CB8AC3E}">
        <p14:creationId xmlns="" xmlns:p14="http://schemas.microsoft.com/office/powerpoint/2010/main" val="6826767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smtClean="0"/>
              <a:t>Targets file</a:t>
            </a:r>
            <a:r>
              <a:rPr lang="en-GB" baseline="0" dirty="0" smtClean="0"/>
              <a:t> </a:t>
            </a:r>
            <a:r>
              <a:rPr lang="en-GB" baseline="0" dirty="0" err="1" smtClean="0"/>
              <a:t>normalmente</a:t>
            </a:r>
            <a:r>
              <a:rPr lang="en-GB" baseline="0" dirty="0" smtClean="0"/>
              <a:t> </a:t>
            </a:r>
            <a:r>
              <a:rPr lang="en-GB" baseline="0" dirty="0" err="1" smtClean="0"/>
              <a:t>csv</a:t>
            </a:r>
            <a:r>
              <a:rPr lang="en-GB" baseline="0" dirty="0" smtClean="0"/>
              <a:t>. Lo </a:t>
            </a:r>
            <a:r>
              <a:rPr lang="en-GB" baseline="0" dirty="0" err="1" smtClean="0"/>
              <a:t>haríamos</a:t>
            </a:r>
            <a:r>
              <a:rPr lang="en-GB" baseline="0" dirty="0" smtClean="0"/>
              <a:t> con un excel o </a:t>
            </a:r>
            <a:r>
              <a:rPr lang="en-GB" baseline="0" dirty="0" err="1" smtClean="0"/>
              <a:t>libre</a:t>
            </a:r>
            <a:r>
              <a:rPr lang="en-GB" baseline="0" dirty="0" smtClean="0"/>
              <a:t> office, etc y se </a:t>
            </a:r>
            <a:r>
              <a:rPr lang="en-GB" baseline="0" dirty="0" err="1" smtClean="0"/>
              <a:t>grabaría</a:t>
            </a:r>
            <a:r>
              <a:rPr lang="en-GB" baseline="0" dirty="0" smtClean="0"/>
              <a:t> en </a:t>
            </a:r>
            <a:r>
              <a:rPr lang="en-GB" baseline="0" dirty="0" err="1" smtClean="0"/>
              <a:t>csv</a:t>
            </a:r>
            <a:endParaRPr lang="en-GB" baseline="0" dirty="0" smtClean="0"/>
          </a:p>
          <a:p>
            <a:r>
              <a:rPr lang="en-GB" baseline="0" dirty="0" err="1" smtClean="0"/>
              <a:t>Cel</a:t>
            </a:r>
            <a:r>
              <a:rPr lang="en-GB" baseline="0" dirty="0" smtClean="0"/>
              <a:t> files en </a:t>
            </a:r>
            <a:r>
              <a:rPr lang="en-GB" baseline="0" dirty="0" err="1" smtClean="0"/>
              <a:t>una</a:t>
            </a:r>
            <a:r>
              <a:rPr lang="en-GB" baseline="0" dirty="0" smtClean="0"/>
              <a:t> </a:t>
            </a:r>
            <a:r>
              <a:rPr lang="en-GB" baseline="0" dirty="0" err="1" smtClean="0"/>
              <a:t>carpeta</a:t>
            </a:r>
            <a:r>
              <a:rPr lang="en-GB" baseline="0" dirty="0" smtClean="0"/>
              <a:t> </a:t>
            </a:r>
            <a:r>
              <a:rPr lang="en-GB" baseline="0" smtClean="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147</a:t>
            </a:fld>
            <a:endParaRPr lang="en-GB"/>
          </a:p>
        </p:txBody>
      </p:sp>
    </p:spTree>
    <p:extLst>
      <p:ext uri="{BB962C8B-B14F-4D97-AF65-F5344CB8AC3E}">
        <p14:creationId xmlns:p14="http://schemas.microsoft.com/office/powerpoint/2010/main" xmlns="" val="15278853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smtClean="0"/>
              <a:t>Targets file</a:t>
            </a:r>
            <a:r>
              <a:rPr lang="en-GB" baseline="0" dirty="0" smtClean="0"/>
              <a:t> </a:t>
            </a:r>
            <a:r>
              <a:rPr lang="en-GB" baseline="0" dirty="0" err="1" smtClean="0"/>
              <a:t>normalmente</a:t>
            </a:r>
            <a:r>
              <a:rPr lang="en-GB" baseline="0" dirty="0" smtClean="0"/>
              <a:t> </a:t>
            </a:r>
            <a:r>
              <a:rPr lang="en-GB" baseline="0" dirty="0" err="1" smtClean="0"/>
              <a:t>csv</a:t>
            </a:r>
            <a:r>
              <a:rPr lang="en-GB" baseline="0" dirty="0" smtClean="0"/>
              <a:t>. Lo </a:t>
            </a:r>
            <a:r>
              <a:rPr lang="en-GB" baseline="0" dirty="0" err="1" smtClean="0"/>
              <a:t>haríamos</a:t>
            </a:r>
            <a:r>
              <a:rPr lang="en-GB" baseline="0" dirty="0" smtClean="0"/>
              <a:t> con un excel o </a:t>
            </a:r>
            <a:r>
              <a:rPr lang="en-GB" baseline="0" dirty="0" err="1" smtClean="0"/>
              <a:t>libre</a:t>
            </a:r>
            <a:r>
              <a:rPr lang="en-GB" baseline="0" dirty="0" smtClean="0"/>
              <a:t> office, etc y se </a:t>
            </a:r>
            <a:r>
              <a:rPr lang="en-GB" baseline="0" dirty="0" err="1" smtClean="0"/>
              <a:t>grabaría</a:t>
            </a:r>
            <a:r>
              <a:rPr lang="en-GB" baseline="0" dirty="0" smtClean="0"/>
              <a:t> en </a:t>
            </a:r>
            <a:r>
              <a:rPr lang="en-GB" baseline="0" dirty="0" err="1" smtClean="0"/>
              <a:t>csv</a:t>
            </a:r>
            <a:endParaRPr lang="en-GB" baseline="0" dirty="0" smtClean="0"/>
          </a:p>
          <a:p>
            <a:r>
              <a:rPr lang="en-GB" baseline="0" dirty="0" err="1" smtClean="0"/>
              <a:t>Cel</a:t>
            </a:r>
            <a:r>
              <a:rPr lang="en-GB" baseline="0" dirty="0" smtClean="0"/>
              <a:t> files en </a:t>
            </a:r>
            <a:r>
              <a:rPr lang="en-GB" baseline="0" dirty="0" err="1" smtClean="0"/>
              <a:t>una</a:t>
            </a:r>
            <a:r>
              <a:rPr lang="en-GB" baseline="0" dirty="0" smtClean="0"/>
              <a:t> </a:t>
            </a:r>
            <a:r>
              <a:rPr lang="en-GB" baseline="0" dirty="0" err="1" smtClean="0"/>
              <a:t>carpeta</a:t>
            </a:r>
            <a:r>
              <a:rPr lang="en-GB" baseline="0" dirty="0" smtClean="0"/>
              <a:t> </a:t>
            </a:r>
            <a:r>
              <a:rPr lang="en-GB" baseline="0" smtClean="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148</a:t>
            </a:fld>
            <a:endParaRPr lang="en-GB"/>
          </a:p>
        </p:txBody>
      </p:sp>
    </p:spTree>
    <p:extLst>
      <p:ext uri="{BB962C8B-B14F-4D97-AF65-F5344CB8AC3E}">
        <p14:creationId xmlns:p14="http://schemas.microsoft.com/office/powerpoint/2010/main" xmlns="" val="40774308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smtClean="0"/>
              <a:t>Targets file</a:t>
            </a:r>
            <a:r>
              <a:rPr lang="en-GB" baseline="0" dirty="0" smtClean="0"/>
              <a:t> </a:t>
            </a:r>
            <a:r>
              <a:rPr lang="en-GB" baseline="0" dirty="0" err="1" smtClean="0"/>
              <a:t>normalmente</a:t>
            </a:r>
            <a:r>
              <a:rPr lang="en-GB" baseline="0" dirty="0" smtClean="0"/>
              <a:t> </a:t>
            </a:r>
            <a:r>
              <a:rPr lang="en-GB" baseline="0" dirty="0" err="1" smtClean="0"/>
              <a:t>csv</a:t>
            </a:r>
            <a:r>
              <a:rPr lang="en-GB" baseline="0" dirty="0" smtClean="0"/>
              <a:t>. Lo </a:t>
            </a:r>
            <a:r>
              <a:rPr lang="en-GB" baseline="0" dirty="0" err="1" smtClean="0"/>
              <a:t>haríamos</a:t>
            </a:r>
            <a:r>
              <a:rPr lang="en-GB" baseline="0" dirty="0" smtClean="0"/>
              <a:t> con un excel o </a:t>
            </a:r>
            <a:r>
              <a:rPr lang="en-GB" baseline="0" dirty="0" err="1" smtClean="0"/>
              <a:t>libre</a:t>
            </a:r>
            <a:r>
              <a:rPr lang="en-GB" baseline="0" dirty="0" smtClean="0"/>
              <a:t> office, etc y se </a:t>
            </a:r>
            <a:r>
              <a:rPr lang="en-GB" baseline="0" dirty="0" err="1" smtClean="0"/>
              <a:t>grabaría</a:t>
            </a:r>
            <a:r>
              <a:rPr lang="en-GB" baseline="0" dirty="0" smtClean="0"/>
              <a:t> en </a:t>
            </a:r>
            <a:r>
              <a:rPr lang="en-GB" baseline="0" dirty="0" err="1" smtClean="0"/>
              <a:t>csv</a:t>
            </a:r>
            <a:endParaRPr lang="en-GB" baseline="0" dirty="0" smtClean="0"/>
          </a:p>
          <a:p>
            <a:r>
              <a:rPr lang="en-GB" baseline="0" dirty="0" err="1" smtClean="0"/>
              <a:t>Cel</a:t>
            </a:r>
            <a:r>
              <a:rPr lang="en-GB" baseline="0" dirty="0" smtClean="0"/>
              <a:t> files en </a:t>
            </a:r>
            <a:r>
              <a:rPr lang="en-GB" baseline="0" dirty="0" err="1" smtClean="0"/>
              <a:t>una</a:t>
            </a:r>
            <a:r>
              <a:rPr lang="en-GB" baseline="0" dirty="0" smtClean="0"/>
              <a:t> </a:t>
            </a:r>
            <a:r>
              <a:rPr lang="en-GB" baseline="0" dirty="0" err="1" smtClean="0"/>
              <a:t>carpeta</a:t>
            </a:r>
            <a:r>
              <a:rPr lang="en-GB" baseline="0" dirty="0" smtClean="0"/>
              <a:t> </a:t>
            </a:r>
            <a:r>
              <a:rPr lang="en-GB" baseline="0" smtClean="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149</a:t>
            </a:fld>
            <a:endParaRPr lang="en-GB"/>
          </a:p>
        </p:txBody>
      </p:sp>
    </p:spTree>
    <p:extLst>
      <p:ext uri="{BB962C8B-B14F-4D97-AF65-F5344CB8AC3E}">
        <p14:creationId xmlns:p14="http://schemas.microsoft.com/office/powerpoint/2010/main" xmlns="" val="42456693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smtClean="0"/>
              <a:t>Targets file</a:t>
            </a:r>
            <a:r>
              <a:rPr lang="en-GB" baseline="0" dirty="0" smtClean="0"/>
              <a:t> </a:t>
            </a:r>
            <a:r>
              <a:rPr lang="en-GB" baseline="0" dirty="0" err="1" smtClean="0"/>
              <a:t>normalmente</a:t>
            </a:r>
            <a:r>
              <a:rPr lang="en-GB" baseline="0" dirty="0" smtClean="0"/>
              <a:t> </a:t>
            </a:r>
            <a:r>
              <a:rPr lang="en-GB" baseline="0" dirty="0" err="1" smtClean="0"/>
              <a:t>csv</a:t>
            </a:r>
            <a:r>
              <a:rPr lang="en-GB" baseline="0" dirty="0" smtClean="0"/>
              <a:t>. Lo </a:t>
            </a:r>
            <a:r>
              <a:rPr lang="en-GB" baseline="0" dirty="0" err="1" smtClean="0"/>
              <a:t>haríamos</a:t>
            </a:r>
            <a:r>
              <a:rPr lang="en-GB" baseline="0" dirty="0" smtClean="0"/>
              <a:t> con un excel o </a:t>
            </a:r>
            <a:r>
              <a:rPr lang="en-GB" baseline="0" dirty="0" err="1" smtClean="0"/>
              <a:t>libre</a:t>
            </a:r>
            <a:r>
              <a:rPr lang="en-GB" baseline="0" dirty="0" smtClean="0"/>
              <a:t> office, etc y se </a:t>
            </a:r>
            <a:r>
              <a:rPr lang="en-GB" baseline="0" dirty="0" err="1" smtClean="0"/>
              <a:t>grabaría</a:t>
            </a:r>
            <a:r>
              <a:rPr lang="en-GB" baseline="0" dirty="0" smtClean="0"/>
              <a:t> en </a:t>
            </a:r>
            <a:r>
              <a:rPr lang="en-GB" baseline="0" dirty="0" err="1" smtClean="0"/>
              <a:t>csv</a:t>
            </a:r>
            <a:endParaRPr lang="en-GB" baseline="0" dirty="0" smtClean="0"/>
          </a:p>
          <a:p>
            <a:r>
              <a:rPr lang="en-GB" baseline="0" dirty="0" err="1" smtClean="0"/>
              <a:t>Cel</a:t>
            </a:r>
            <a:r>
              <a:rPr lang="en-GB" baseline="0" dirty="0" smtClean="0"/>
              <a:t> files en </a:t>
            </a:r>
            <a:r>
              <a:rPr lang="en-GB" baseline="0" dirty="0" err="1" smtClean="0"/>
              <a:t>una</a:t>
            </a:r>
            <a:r>
              <a:rPr lang="en-GB" baseline="0" dirty="0" smtClean="0"/>
              <a:t> </a:t>
            </a:r>
            <a:r>
              <a:rPr lang="en-GB" baseline="0" dirty="0" err="1" smtClean="0"/>
              <a:t>carpeta</a:t>
            </a:r>
            <a:r>
              <a:rPr lang="en-GB" baseline="0" dirty="0" smtClean="0"/>
              <a:t> </a:t>
            </a:r>
            <a:r>
              <a:rPr lang="en-GB" baseline="0" smtClean="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150</a:t>
            </a:fld>
            <a:endParaRPr lang="en-GB"/>
          </a:p>
        </p:txBody>
      </p:sp>
    </p:spTree>
    <p:extLst>
      <p:ext uri="{BB962C8B-B14F-4D97-AF65-F5344CB8AC3E}">
        <p14:creationId xmlns:p14="http://schemas.microsoft.com/office/powerpoint/2010/main" xmlns="" val="42237551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smtClean="0"/>
              <a:t>Targets file</a:t>
            </a:r>
            <a:r>
              <a:rPr lang="en-GB" baseline="0" dirty="0" smtClean="0"/>
              <a:t> </a:t>
            </a:r>
            <a:r>
              <a:rPr lang="en-GB" baseline="0" dirty="0" err="1" smtClean="0"/>
              <a:t>normalmente</a:t>
            </a:r>
            <a:r>
              <a:rPr lang="en-GB" baseline="0" dirty="0" smtClean="0"/>
              <a:t> </a:t>
            </a:r>
            <a:r>
              <a:rPr lang="en-GB" baseline="0" dirty="0" err="1" smtClean="0"/>
              <a:t>csv</a:t>
            </a:r>
            <a:r>
              <a:rPr lang="en-GB" baseline="0" dirty="0" smtClean="0"/>
              <a:t>. Lo </a:t>
            </a:r>
            <a:r>
              <a:rPr lang="en-GB" baseline="0" dirty="0" err="1" smtClean="0"/>
              <a:t>haríamos</a:t>
            </a:r>
            <a:r>
              <a:rPr lang="en-GB" baseline="0" dirty="0" smtClean="0"/>
              <a:t> con un excel o </a:t>
            </a:r>
            <a:r>
              <a:rPr lang="en-GB" baseline="0" dirty="0" err="1" smtClean="0"/>
              <a:t>libre</a:t>
            </a:r>
            <a:r>
              <a:rPr lang="en-GB" baseline="0" dirty="0" smtClean="0"/>
              <a:t> office, etc y se </a:t>
            </a:r>
            <a:r>
              <a:rPr lang="en-GB" baseline="0" dirty="0" err="1" smtClean="0"/>
              <a:t>grabaría</a:t>
            </a:r>
            <a:r>
              <a:rPr lang="en-GB" baseline="0" dirty="0" smtClean="0"/>
              <a:t> en </a:t>
            </a:r>
            <a:r>
              <a:rPr lang="en-GB" baseline="0" dirty="0" err="1" smtClean="0"/>
              <a:t>csv</a:t>
            </a:r>
            <a:endParaRPr lang="en-GB" baseline="0" dirty="0" smtClean="0"/>
          </a:p>
          <a:p>
            <a:r>
              <a:rPr lang="en-GB" baseline="0" dirty="0" err="1" smtClean="0"/>
              <a:t>Cel</a:t>
            </a:r>
            <a:r>
              <a:rPr lang="en-GB" baseline="0" dirty="0" smtClean="0"/>
              <a:t> files en </a:t>
            </a:r>
            <a:r>
              <a:rPr lang="en-GB" baseline="0" dirty="0" err="1" smtClean="0"/>
              <a:t>una</a:t>
            </a:r>
            <a:r>
              <a:rPr lang="en-GB" baseline="0" dirty="0" smtClean="0"/>
              <a:t> </a:t>
            </a:r>
            <a:r>
              <a:rPr lang="en-GB" baseline="0" dirty="0" err="1" smtClean="0"/>
              <a:t>carpeta</a:t>
            </a:r>
            <a:r>
              <a:rPr lang="en-GB" baseline="0" dirty="0" smtClean="0"/>
              <a:t> </a:t>
            </a:r>
            <a:r>
              <a:rPr lang="en-GB" baseline="0" smtClean="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151</a:t>
            </a:fld>
            <a:endParaRPr lang="en-GB"/>
          </a:p>
        </p:txBody>
      </p:sp>
    </p:spTree>
    <p:extLst>
      <p:ext uri="{BB962C8B-B14F-4D97-AF65-F5344CB8AC3E}">
        <p14:creationId xmlns:p14="http://schemas.microsoft.com/office/powerpoint/2010/main" xmlns="" val="36278297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smtClean="0"/>
              <a:t>Targets file</a:t>
            </a:r>
            <a:r>
              <a:rPr lang="en-GB" baseline="0" dirty="0" smtClean="0"/>
              <a:t> </a:t>
            </a:r>
            <a:r>
              <a:rPr lang="en-GB" baseline="0" dirty="0" err="1" smtClean="0"/>
              <a:t>normalmente</a:t>
            </a:r>
            <a:r>
              <a:rPr lang="en-GB" baseline="0" dirty="0" smtClean="0"/>
              <a:t> </a:t>
            </a:r>
            <a:r>
              <a:rPr lang="en-GB" baseline="0" dirty="0" err="1" smtClean="0"/>
              <a:t>csv</a:t>
            </a:r>
            <a:r>
              <a:rPr lang="en-GB" baseline="0" dirty="0" smtClean="0"/>
              <a:t>. Lo </a:t>
            </a:r>
            <a:r>
              <a:rPr lang="en-GB" baseline="0" dirty="0" err="1" smtClean="0"/>
              <a:t>haríamos</a:t>
            </a:r>
            <a:r>
              <a:rPr lang="en-GB" baseline="0" dirty="0" smtClean="0"/>
              <a:t> con un excel o </a:t>
            </a:r>
            <a:r>
              <a:rPr lang="en-GB" baseline="0" dirty="0" err="1" smtClean="0"/>
              <a:t>libre</a:t>
            </a:r>
            <a:r>
              <a:rPr lang="en-GB" baseline="0" dirty="0" smtClean="0"/>
              <a:t> office, etc y se </a:t>
            </a:r>
            <a:r>
              <a:rPr lang="en-GB" baseline="0" dirty="0" err="1" smtClean="0"/>
              <a:t>grabaría</a:t>
            </a:r>
            <a:r>
              <a:rPr lang="en-GB" baseline="0" dirty="0" smtClean="0"/>
              <a:t> en </a:t>
            </a:r>
            <a:r>
              <a:rPr lang="en-GB" baseline="0" dirty="0" err="1" smtClean="0"/>
              <a:t>csv</a:t>
            </a:r>
            <a:endParaRPr lang="en-GB" baseline="0" dirty="0" smtClean="0"/>
          </a:p>
          <a:p>
            <a:r>
              <a:rPr lang="en-GB" baseline="0" dirty="0" err="1" smtClean="0"/>
              <a:t>Cel</a:t>
            </a:r>
            <a:r>
              <a:rPr lang="en-GB" baseline="0" dirty="0" smtClean="0"/>
              <a:t> files en </a:t>
            </a:r>
            <a:r>
              <a:rPr lang="en-GB" baseline="0" dirty="0" err="1" smtClean="0"/>
              <a:t>una</a:t>
            </a:r>
            <a:r>
              <a:rPr lang="en-GB" baseline="0" dirty="0" smtClean="0"/>
              <a:t> </a:t>
            </a:r>
            <a:r>
              <a:rPr lang="en-GB" baseline="0" dirty="0" err="1" smtClean="0"/>
              <a:t>carpeta</a:t>
            </a:r>
            <a:r>
              <a:rPr lang="en-GB" baseline="0" dirty="0" smtClean="0"/>
              <a:t> </a:t>
            </a:r>
            <a:r>
              <a:rPr lang="en-GB" baseline="0" smtClean="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152</a:t>
            </a:fld>
            <a:endParaRPr lang="en-GB"/>
          </a:p>
        </p:txBody>
      </p:sp>
    </p:spTree>
    <p:extLst>
      <p:ext uri="{BB962C8B-B14F-4D97-AF65-F5344CB8AC3E}">
        <p14:creationId xmlns:p14="http://schemas.microsoft.com/office/powerpoint/2010/main" xmlns="" val="1541350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smtClean="0"/>
              <a:t>Targets file</a:t>
            </a:r>
            <a:r>
              <a:rPr lang="en-GB" baseline="0" dirty="0" smtClean="0"/>
              <a:t> </a:t>
            </a:r>
            <a:r>
              <a:rPr lang="en-GB" baseline="0" dirty="0" err="1" smtClean="0"/>
              <a:t>normalmente</a:t>
            </a:r>
            <a:r>
              <a:rPr lang="en-GB" baseline="0" dirty="0" smtClean="0"/>
              <a:t> </a:t>
            </a:r>
            <a:r>
              <a:rPr lang="en-GB" baseline="0" dirty="0" err="1" smtClean="0"/>
              <a:t>csv</a:t>
            </a:r>
            <a:r>
              <a:rPr lang="en-GB" baseline="0" dirty="0" smtClean="0"/>
              <a:t>. Lo </a:t>
            </a:r>
            <a:r>
              <a:rPr lang="en-GB" baseline="0" dirty="0" err="1" smtClean="0"/>
              <a:t>haríamos</a:t>
            </a:r>
            <a:r>
              <a:rPr lang="en-GB" baseline="0" dirty="0" smtClean="0"/>
              <a:t> con un excel o </a:t>
            </a:r>
            <a:r>
              <a:rPr lang="en-GB" baseline="0" dirty="0" err="1" smtClean="0"/>
              <a:t>libre</a:t>
            </a:r>
            <a:r>
              <a:rPr lang="en-GB" baseline="0" dirty="0" smtClean="0"/>
              <a:t> office, etc y se </a:t>
            </a:r>
            <a:r>
              <a:rPr lang="en-GB" baseline="0" dirty="0" err="1" smtClean="0"/>
              <a:t>grabaría</a:t>
            </a:r>
            <a:r>
              <a:rPr lang="en-GB" baseline="0" dirty="0" smtClean="0"/>
              <a:t> en </a:t>
            </a:r>
            <a:r>
              <a:rPr lang="en-GB" baseline="0" dirty="0" err="1" smtClean="0"/>
              <a:t>csv</a:t>
            </a:r>
            <a:endParaRPr lang="en-GB" baseline="0" dirty="0" smtClean="0"/>
          </a:p>
          <a:p>
            <a:r>
              <a:rPr lang="en-GB" baseline="0" dirty="0" err="1" smtClean="0"/>
              <a:t>Cel</a:t>
            </a:r>
            <a:r>
              <a:rPr lang="en-GB" baseline="0" dirty="0" smtClean="0"/>
              <a:t> files en </a:t>
            </a:r>
            <a:r>
              <a:rPr lang="en-GB" baseline="0" dirty="0" err="1" smtClean="0"/>
              <a:t>una</a:t>
            </a:r>
            <a:r>
              <a:rPr lang="en-GB" baseline="0" dirty="0" smtClean="0"/>
              <a:t> </a:t>
            </a:r>
            <a:r>
              <a:rPr lang="en-GB" baseline="0" dirty="0" err="1" smtClean="0"/>
              <a:t>carpeta</a:t>
            </a:r>
            <a:r>
              <a:rPr lang="en-GB" baseline="0" dirty="0" smtClean="0"/>
              <a:t> </a:t>
            </a:r>
            <a:r>
              <a:rPr lang="en-GB" baseline="0" smtClean="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153</a:t>
            </a:fld>
            <a:endParaRPr lang="en-GB"/>
          </a:p>
        </p:txBody>
      </p:sp>
    </p:spTree>
    <p:extLst>
      <p:ext uri="{BB962C8B-B14F-4D97-AF65-F5344CB8AC3E}">
        <p14:creationId xmlns:p14="http://schemas.microsoft.com/office/powerpoint/2010/main" xmlns="" val="41970992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smtClean="0"/>
              <a:t>Targets file</a:t>
            </a:r>
            <a:r>
              <a:rPr lang="en-GB" baseline="0" dirty="0" smtClean="0"/>
              <a:t> </a:t>
            </a:r>
            <a:r>
              <a:rPr lang="en-GB" baseline="0" dirty="0" err="1" smtClean="0"/>
              <a:t>normalmente</a:t>
            </a:r>
            <a:r>
              <a:rPr lang="en-GB" baseline="0" dirty="0" smtClean="0"/>
              <a:t> </a:t>
            </a:r>
            <a:r>
              <a:rPr lang="en-GB" baseline="0" dirty="0" err="1" smtClean="0"/>
              <a:t>csv</a:t>
            </a:r>
            <a:r>
              <a:rPr lang="en-GB" baseline="0" dirty="0" smtClean="0"/>
              <a:t>. Lo </a:t>
            </a:r>
            <a:r>
              <a:rPr lang="en-GB" baseline="0" dirty="0" err="1" smtClean="0"/>
              <a:t>haríamos</a:t>
            </a:r>
            <a:r>
              <a:rPr lang="en-GB" baseline="0" dirty="0" smtClean="0"/>
              <a:t> con un excel o </a:t>
            </a:r>
            <a:r>
              <a:rPr lang="en-GB" baseline="0" dirty="0" err="1" smtClean="0"/>
              <a:t>libre</a:t>
            </a:r>
            <a:r>
              <a:rPr lang="en-GB" baseline="0" dirty="0" smtClean="0"/>
              <a:t> office, etc y se </a:t>
            </a:r>
            <a:r>
              <a:rPr lang="en-GB" baseline="0" dirty="0" err="1" smtClean="0"/>
              <a:t>grabaría</a:t>
            </a:r>
            <a:r>
              <a:rPr lang="en-GB" baseline="0" dirty="0" smtClean="0"/>
              <a:t> en </a:t>
            </a:r>
            <a:r>
              <a:rPr lang="en-GB" baseline="0" dirty="0" err="1" smtClean="0"/>
              <a:t>csv</a:t>
            </a:r>
            <a:endParaRPr lang="en-GB" baseline="0" dirty="0" smtClean="0"/>
          </a:p>
          <a:p>
            <a:r>
              <a:rPr lang="en-GB" baseline="0" dirty="0" err="1" smtClean="0"/>
              <a:t>Cel</a:t>
            </a:r>
            <a:r>
              <a:rPr lang="en-GB" baseline="0" dirty="0" smtClean="0"/>
              <a:t> files en </a:t>
            </a:r>
            <a:r>
              <a:rPr lang="en-GB" baseline="0" dirty="0" err="1" smtClean="0"/>
              <a:t>una</a:t>
            </a:r>
            <a:r>
              <a:rPr lang="en-GB" baseline="0" dirty="0" smtClean="0"/>
              <a:t> </a:t>
            </a:r>
            <a:r>
              <a:rPr lang="en-GB" baseline="0" dirty="0" err="1" smtClean="0"/>
              <a:t>carpeta</a:t>
            </a:r>
            <a:r>
              <a:rPr lang="en-GB" baseline="0" dirty="0" smtClean="0"/>
              <a:t> </a:t>
            </a:r>
            <a:r>
              <a:rPr lang="en-GB" baseline="0" smtClean="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154</a:t>
            </a:fld>
            <a:endParaRPr lang="en-GB"/>
          </a:p>
        </p:txBody>
      </p:sp>
    </p:spTree>
    <p:extLst>
      <p:ext uri="{BB962C8B-B14F-4D97-AF65-F5344CB8AC3E}">
        <p14:creationId xmlns:p14="http://schemas.microsoft.com/office/powerpoint/2010/main" xmlns="" val="38071584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smtClean="0"/>
              <a:t>Targets file</a:t>
            </a:r>
            <a:r>
              <a:rPr lang="en-GB" baseline="0" dirty="0" smtClean="0"/>
              <a:t> </a:t>
            </a:r>
            <a:r>
              <a:rPr lang="en-GB" baseline="0" dirty="0" err="1" smtClean="0"/>
              <a:t>normalmente</a:t>
            </a:r>
            <a:r>
              <a:rPr lang="en-GB" baseline="0" dirty="0" smtClean="0"/>
              <a:t> </a:t>
            </a:r>
            <a:r>
              <a:rPr lang="en-GB" baseline="0" dirty="0" err="1" smtClean="0"/>
              <a:t>csv</a:t>
            </a:r>
            <a:r>
              <a:rPr lang="en-GB" baseline="0" dirty="0" smtClean="0"/>
              <a:t>. Lo </a:t>
            </a:r>
            <a:r>
              <a:rPr lang="en-GB" baseline="0" dirty="0" err="1" smtClean="0"/>
              <a:t>haríamos</a:t>
            </a:r>
            <a:r>
              <a:rPr lang="en-GB" baseline="0" dirty="0" smtClean="0"/>
              <a:t> con un excel o </a:t>
            </a:r>
            <a:r>
              <a:rPr lang="en-GB" baseline="0" dirty="0" err="1" smtClean="0"/>
              <a:t>libre</a:t>
            </a:r>
            <a:r>
              <a:rPr lang="en-GB" baseline="0" dirty="0" smtClean="0"/>
              <a:t> office, etc y se </a:t>
            </a:r>
            <a:r>
              <a:rPr lang="en-GB" baseline="0" dirty="0" err="1" smtClean="0"/>
              <a:t>grabaría</a:t>
            </a:r>
            <a:r>
              <a:rPr lang="en-GB" baseline="0" dirty="0" smtClean="0"/>
              <a:t> en </a:t>
            </a:r>
            <a:r>
              <a:rPr lang="en-GB" baseline="0" dirty="0" err="1" smtClean="0"/>
              <a:t>csv</a:t>
            </a:r>
            <a:endParaRPr lang="en-GB" baseline="0" dirty="0" smtClean="0"/>
          </a:p>
          <a:p>
            <a:r>
              <a:rPr lang="en-GB" baseline="0" dirty="0" err="1" smtClean="0"/>
              <a:t>Cel</a:t>
            </a:r>
            <a:r>
              <a:rPr lang="en-GB" baseline="0" dirty="0" smtClean="0"/>
              <a:t> files en </a:t>
            </a:r>
            <a:r>
              <a:rPr lang="en-GB" baseline="0" dirty="0" err="1" smtClean="0"/>
              <a:t>una</a:t>
            </a:r>
            <a:r>
              <a:rPr lang="en-GB" baseline="0" dirty="0" smtClean="0"/>
              <a:t> </a:t>
            </a:r>
            <a:r>
              <a:rPr lang="en-GB" baseline="0" dirty="0" err="1" smtClean="0"/>
              <a:t>carpeta</a:t>
            </a:r>
            <a:r>
              <a:rPr lang="en-GB" baseline="0" dirty="0" smtClean="0"/>
              <a:t> </a:t>
            </a:r>
            <a:r>
              <a:rPr lang="en-GB" baseline="0" smtClean="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155</a:t>
            </a:fld>
            <a:endParaRPr lang="en-GB"/>
          </a:p>
        </p:txBody>
      </p:sp>
    </p:spTree>
    <p:extLst>
      <p:ext uri="{BB962C8B-B14F-4D97-AF65-F5344CB8AC3E}">
        <p14:creationId xmlns:p14="http://schemas.microsoft.com/office/powerpoint/2010/main" xmlns="" val="32122393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smtClean="0"/>
              <a:t>Targets file</a:t>
            </a:r>
            <a:r>
              <a:rPr lang="en-GB" baseline="0" dirty="0" smtClean="0"/>
              <a:t> </a:t>
            </a:r>
            <a:r>
              <a:rPr lang="en-GB" baseline="0" dirty="0" err="1" smtClean="0"/>
              <a:t>normalmente</a:t>
            </a:r>
            <a:r>
              <a:rPr lang="en-GB" baseline="0" dirty="0" smtClean="0"/>
              <a:t> </a:t>
            </a:r>
            <a:r>
              <a:rPr lang="en-GB" baseline="0" dirty="0" err="1" smtClean="0"/>
              <a:t>csv</a:t>
            </a:r>
            <a:r>
              <a:rPr lang="en-GB" baseline="0" dirty="0" smtClean="0"/>
              <a:t>. Lo </a:t>
            </a:r>
            <a:r>
              <a:rPr lang="en-GB" baseline="0" dirty="0" err="1" smtClean="0"/>
              <a:t>haríamos</a:t>
            </a:r>
            <a:r>
              <a:rPr lang="en-GB" baseline="0" dirty="0" smtClean="0"/>
              <a:t> con un excel o </a:t>
            </a:r>
            <a:r>
              <a:rPr lang="en-GB" baseline="0" dirty="0" err="1" smtClean="0"/>
              <a:t>libre</a:t>
            </a:r>
            <a:r>
              <a:rPr lang="en-GB" baseline="0" dirty="0" smtClean="0"/>
              <a:t> office, etc y se </a:t>
            </a:r>
            <a:r>
              <a:rPr lang="en-GB" baseline="0" dirty="0" err="1" smtClean="0"/>
              <a:t>grabaría</a:t>
            </a:r>
            <a:r>
              <a:rPr lang="en-GB" baseline="0" dirty="0" smtClean="0"/>
              <a:t> en </a:t>
            </a:r>
            <a:r>
              <a:rPr lang="en-GB" baseline="0" dirty="0" err="1" smtClean="0"/>
              <a:t>csv</a:t>
            </a:r>
            <a:endParaRPr lang="en-GB" baseline="0" dirty="0" smtClean="0"/>
          </a:p>
          <a:p>
            <a:r>
              <a:rPr lang="en-GB" baseline="0" dirty="0" err="1" smtClean="0"/>
              <a:t>Cel</a:t>
            </a:r>
            <a:r>
              <a:rPr lang="en-GB" baseline="0" dirty="0" smtClean="0"/>
              <a:t> files en </a:t>
            </a:r>
            <a:r>
              <a:rPr lang="en-GB" baseline="0" dirty="0" err="1" smtClean="0"/>
              <a:t>una</a:t>
            </a:r>
            <a:r>
              <a:rPr lang="en-GB" baseline="0" dirty="0" smtClean="0"/>
              <a:t> </a:t>
            </a:r>
            <a:r>
              <a:rPr lang="en-GB" baseline="0" dirty="0" err="1" smtClean="0"/>
              <a:t>carpeta</a:t>
            </a:r>
            <a:r>
              <a:rPr lang="en-GB" baseline="0" dirty="0" smtClean="0"/>
              <a:t> </a:t>
            </a:r>
            <a:r>
              <a:rPr lang="en-GB" baseline="0" smtClean="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156</a:t>
            </a:fld>
            <a:endParaRPr lang="en-GB"/>
          </a:p>
        </p:txBody>
      </p:sp>
    </p:spTree>
    <p:extLst>
      <p:ext uri="{BB962C8B-B14F-4D97-AF65-F5344CB8AC3E}">
        <p14:creationId xmlns:p14="http://schemas.microsoft.com/office/powerpoint/2010/main" xmlns="" val="4078174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1 Marcador de imagen de diapositiva"/>
          <p:cNvSpPr>
            <a:spLocks noGrp="1" noRot="1" noChangeAspect="1" noTextEdit="1"/>
          </p:cNvSpPr>
          <p:nvPr>
            <p:ph type="sldImg"/>
          </p:nvPr>
        </p:nvSpPr>
        <p:spPr>
          <a:xfrm>
            <a:off x="885825" y="812800"/>
            <a:ext cx="5784850" cy="4006850"/>
          </a:xfrm>
        </p:spPr>
      </p:sp>
      <p:sp>
        <p:nvSpPr>
          <p:cNvPr id="104451"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104452" name="3 Marcador de número de diapositiva"/>
          <p:cNvSpPr>
            <a:spLocks noGrp="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83EFC82C-65F6-4693-9013-07E177A01F2F}" type="slidenum">
              <a:rPr lang="en-US" altLang="en-US">
                <a:solidFill>
                  <a:srgbClr val="000000"/>
                </a:solidFill>
                <a:latin typeface="Times New Roman" panose="02020603050405020304" pitchFamily="18" charset="0"/>
                <a:cs typeface="DejaVu Sans" panose="020B0603030804020204" pitchFamily="34" charset="0"/>
              </a:rPr>
              <a:pPr/>
              <a:t>8</a:t>
            </a:fld>
            <a:endParaRPr lang="en-US" altLang="en-US">
              <a:solidFill>
                <a:srgbClr val="000000"/>
              </a:solidFill>
              <a:latin typeface="Times New Roman" panose="02020603050405020304" pitchFamily="18" charset="0"/>
              <a:cs typeface="DejaVu Sans" panose="020B0603030804020204" pitchFamily="34" charset="0"/>
            </a:endParaRPr>
          </a:p>
        </p:txBody>
      </p:sp>
    </p:spTree>
    <p:extLst>
      <p:ext uri="{BB962C8B-B14F-4D97-AF65-F5344CB8AC3E}">
        <p14:creationId xmlns="" xmlns:p14="http://schemas.microsoft.com/office/powerpoint/2010/main" val="6826767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smtClean="0"/>
              <a:t>Targets file</a:t>
            </a:r>
            <a:r>
              <a:rPr lang="en-GB" baseline="0" dirty="0" smtClean="0"/>
              <a:t> </a:t>
            </a:r>
            <a:r>
              <a:rPr lang="en-GB" baseline="0" dirty="0" err="1" smtClean="0"/>
              <a:t>normalmente</a:t>
            </a:r>
            <a:r>
              <a:rPr lang="en-GB" baseline="0" dirty="0" smtClean="0"/>
              <a:t> </a:t>
            </a:r>
            <a:r>
              <a:rPr lang="en-GB" baseline="0" dirty="0" err="1" smtClean="0"/>
              <a:t>csv</a:t>
            </a:r>
            <a:r>
              <a:rPr lang="en-GB" baseline="0" dirty="0" smtClean="0"/>
              <a:t>. Lo </a:t>
            </a:r>
            <a:r>
              <a:rPr lang="en-GB" baseline="0" dirty="0" err="1" smtClean="0"/>
              <a:t>haríamos</a:t>
            </a:r>
            <a:r>
              <a:rPr lang="en-GB" baseline="0" dirty="0" smtClean="0"/>
              <a:t> con un excel o </a:t>
            </a:r>
            <a:r>
              <a:rPr lang="en-GB" baseline="0" dirty="0" err="1" smtClean="0"/>
              <a:t>libre</a:t>
            </a:r>
            <a:r>
              <a:rPr lang="en-GB" baseline="0" dirty="0" smtClean="0"/>
              <a:t> office, etc y se </a:t>
            </a:r>
            <a:r>
              <a:rPr lang="en-GB" baseline="0" dirty="0" err="1" smtClean="0"/>
              <a:t>grabaría</a:t>
            </a:r>
            <a:r>
              <a:rPr lang="en-GB" baseline="0" dirty="0" smtClean="0"/>
              <a:t> en </a:t>
            </a:r>
            <a:r>
              <a:rPr lang="en-GB" baseline="0" dirty="0" err="1" smtClean="0"/>
              <a:t>csv</a:t>
            </a:r>
            <a:endParaRPr lang="en-GB" baseline="0" dirty="0" smtClean="0"/>
          </a:p>
          <a:p>
            <a:r>
              <a:rPr lang="en-GB" baseline="0" dirty="0" err="1" smtClean="0"/>
              <a:t>Cel</a:t>
            </a:r>
            <a:r>
              <a:rPr lang="en-GB" baseline="0" dirty="0" smtClean="0"/>
              <a:t> files en </a:t>
            </a:r>
            <a:r>
              <a:rPr lang="en-GB" baseline="0" dirty="0" err="1" smtClean="0"/>
              <a:t>una</a:t>
            </a:r>
            <a:r>
              <a:rPr lang="en-GB" baseline="0" dirty="0" smtClean="0"/>
              <a:t> </a:t>
            </a:r>
            <a:r>
              <a:rPr lang="en-GB" baseline="0" dirty="0" err="1" smtClean="0"/>
              <a:t>carpeta</a:t>
            </a:r>
            <a:r>
              <a:rPr lang="en-GB" baseline="0" dirty="0" smtClean="0"/>
              <a:t> </a:t>
            </a:r>
            <a:r>
              <a:rPr lang="en-GB" baseline="0" smtClean="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157</a:t>
            </a:fld>
            <a:endParaRPr lang="en-GB"/>
          </a:p>
        </p:txBody>
      </p:sp>
    </p:spTree>
    <p:extLst>
      <p:ext uri="{BB962C8B-B14F-4D97-AF65-F5344CB8AC3E}">
        <p14:creationId xmlns:p14="http://schemas.microsoft.com/office/powerpoint/2010/main" xmlns="" val="751871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smtClean="0"/>
              <a:t>Targets file</a:t>
            </a:r>
            <a:r>
              <a:rPr lang="en-GB" baseline="0" dirty="0" smtClean="0"/>
              <a:t> </a:t>
            </a:r>
            <a:r>
              <a:rPr lang="en-GB" baseline="0" dirty="0" err="1" smtClean="0"/>
              <a:t>normalmente</a:t>
            </a:r>
            <a:r>
              <a:rPr lang="en-GB" baseline="0" dirty="0" smtClean="0"/>
              <a:t> </a:t>
            </a:r>
            <a:r>
              <a:rPr lang="en-GB" baseline="0" dirty="0" err="1" smtClean="0"/>
              <a:t>csv</a:t>
            </a:r>
            <a:r>
              <a:rPr lang="en-GB" baseline="0" dirty="0" smtClean="0"/>
              <a:t>. Lo </a:t>
            </a:r>
            <a:r>
              <a:rPr lang="en-GB" baseline="0" dirty="0" err="1" smtClean="0"/>
              <a:t>haríamos</a:t>
            </a:r>
            <a:r>
              <a:rPr lang="en-GB" baseline="0" dirty="0" smtClean="0"/>
              <a:t> con un excel o </a:t>
            </a:r>
            <a:r>
              <a:rPr lang="en-GB" baseline="0" dirty="0" err="1" smtClean="0"/>
              <a:t>libre</a:t>
            </a:r>
            <a:r>
              <a:rPr lang="en-GB" baseline="0" dirty="0" smtClean="0"/>
              <a:t> office, etc y se </a:t>
            </a:r>
            <a:r>
              <a:rPr lang="en-GB" baseline="0" dirty="0" err="1" smtClean="0"/>
              <a:t>grabaría</a:t>
            </a:r>
            <a:r>
              <a:rPr lang="en-GB" baseline="0" dirty="0" smtClean="0"/>
              <a:t> en </a:t>
            </a:r>
            <a:r>
              <a:rPr lang="en-GB" baseline="0" dirty="0" err="1" smtClean="0"/>
              <a:t>csv</a:t>
            </a:r>
            <a:endParaRPr lang="en-GB" baseline="0" dirty="0" smtClean="0"/>
          </a:p>
          <a:p>
            <a:r>
              <a:rPr lang="en-GB" baseline="0" dirty="0" err="1" smtClean="0"/>
              <a:t>Cel</a:t>
            </a:r>
            <a:r>
              <a:rPr lang="en-GB" baseline="0" dirty="0" smtClean="0"/>
              <a:t> files en </a:t>
            </a:r>
            <a:r>
              <a:rPr lang="en-GB" baseline="0" dirty="0" err="1" smtClean="0"/>
              <a:t>una</a:t>
            </a:r>
            <a:r>
              <a:rPr lang="en-GB" baseline="0" dirty="0" smtClean="0"/>
              <a:t> </a:t>
            </a:r>
            <a:r>
              <a:rPr lang="en-GB" baseline="0" dirty="0" err="1" smtClean="0"/>
              <a:t>carpeta</a:t>
            </a:r>
            <a:r>
              <a:rPr lang="en-GB" baseline="0" dirty="0" smtClean="0"/>
              <a:t> </a:t>
            </a:r>
            <a:r>
              <a:rPr lang="en-GB" baseline="0" smtClean="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158</a:t>
            </a:fld>
            <a:endParaRPr lang="en-GB"/>
          </a:p>
        </p:txBody>
      </p:sp>
    </p:spTree>
    <p:extLst>
      <p:ext uri="{BB962C8B-B14F-4D97-AF65-F5344CB8AC3E}">
        <p14:creationId xmlns:p14="http://schemas.microsoft.com/office/powerpoint/2010/main" xmlns="" val="16340076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dirty="0" smtClean="0"/>
              <a:t>Targets file</a:t>
            </a:r>
            <a:r>
              <a:rPr lang="en-GB" baseline="0" dirty="0" smtClean="0"/>
              <a:t> </a:t>
            </a:r>
            <a:r>
              <a:rPr lang="en-GB" baseline="0" dirty="0" err="1" smtClean="0"/>
              <a:t>normalmente</a:t>
            </a:r>
            <a:r>
              <a:rPr lang="en-GB" baseline="0" dirty="0" smtClean="0"/>
              <a:t> </a:t>
            </a:r>
            <a:r>
              <a:rPr lang="en-GB" baseline="0" dirty="0" err="1" smtClean="0"/>
              <a:t>csv</a:t>
            </a:r>
            <a:r>
              <a:rPr lang="en-GB" baseline="0" dirty="0" smtClean="0"/>
              <a:t>. Lo </a:t>
            </a:r>
            <a:r>
              <a:rPr lang="en-GB" baseline="0" dirty="0" err="1" smtClean="0"/>
              <a:t>haríamos</a:t>
            </a:r>
            <a:r>
              <a:rPr lang="en-GB" baseline="0" dirty="0" smtClean="0"/>
              <a:t> con un excel o </a:t>
            </a:r>
            <a:r>
              <a:rPr lang="en-GB" baseline="0" dirty="0" err="1" smtClean="0"/>
              <a:t>libre</a:t>
            </a:r>
            <a:r>
              <a:rPr lang="en-GB" baseline="0" dirty="0" smtClean="0"/>
              <a:t> office, etc y se </a:t>
            </a:r>
            <a:r>
              <a:rPr lang="en-GB" baseline="0" dirty="0" err="1" smtClean="0"/>
              <a:t>grabaría</a:t>
            </a:r>
            <a:r>
              <a:rPr lang="en-GB" baseline="0" dirty="0" smtClean="0"/>
              <a:t> en </a:t>
            </a:r>
            <a:r>
              <a:rPr lang="en-GB" baseline="0" dirty="0" err="1" smtClean="0"/>
              <a:t>csv</a:t>
            </a:r>
            <a:endParaRPr lang="en-GB" baseline="0" dirty="0" smtClean="0"/>
          </a:p>
          <a:p>
            <a:r>
              <a:rPr lang="en-GB" baseline="0" dirty="0" err="1" smtClean="0"/>
              <a:t>Cel</a:t>
            </a:r>
            <a:r>
              <a:rPr lang="en-GB" baseline="0" dirty="0" smtClean="0"/>
              <a:t> files en </a:t>
            </a:r>
            <a:r>
              <a:rPr lang="en-GB" baseline="0" dirty="0" err="1" smtClean="0"/>
              <a:t>una</a:t>
            </a:r>
            <a:r>
              <a:rPr lang="en-GB" baseline="0" dirty="0" smtClean="0"/>
              <a:t> </a:t>
            </a:r>
            <a:r>
              <a:rPr lang="en-GB" baseline="0" dirty="0" err="1" smtClean="0"/>
              <a:t>carpeta</a:t>
            </a:r>
            <a:r>
              <a:rPr lang="en-GB" baseline="0" dirty="0" smtClean="0"/>
              <a:t> </a:t>
            </a:r>
            <a:r>
              <a:rPr lang="en-GB" baseline="0" smtClean="0"/>
              <a:t>determinada</a:t>
            </a:r>
            <a:endParaRPr lang="en-GB" dirty="0"/>
          </a:p>
        </p:txBody>
      </p:sp>
      <p:sp>
        <p:nvSpPr>
          <p:cNvPr id="4" name="3 Marcador de número de diapositiva"/>
          <p:cNvSpPr>
            <a:spLocks noGrp="1"/>
          </p:cNvSpPr>
          <p:nvPr>
            <p:ph type="sldNum" sz="quarter" idx="10"/>
          </p:nvPr>
        </p:nvSpPr>
        <p:spPr/>
        <p:txBody>
          <a:bodyPr/>
          <a:lstStyle/>
          <a:p>
            <a:fld id="{3195EAD7-4C45-4B67-A232-74CACC44F855}" type="slidenum">
              <a:rPr lang="en-GB" smtClean="0"/>
              <a:pPr/>
              <a:t>159</a:t>
            </a:fld>
            <a:endParaRPr lang="en-GB"/>
          </a:p>
        </p:txBody>
      </p:sp>
    </p:spTree>
    <p:extLst>
      <p:ext uri="{BB962C8B-B14F-4D97-AF65-F5344CB8AC3E}">
        <p14:creationId xmlns:p14="http://schemas.microsoft.com/office/powerpoint/2010/main" xmlns="" val="13663626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160</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21393336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161</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24405221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162</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8124105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163</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37531300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164</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14834964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165</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1677762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166</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3991926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474" name="Rectangle 6"/>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ea typeface="Noto Sans CJK SC Regular" charset="0"/>
                <a:cs typeface="Noto Sans CJK SC Regular" charset="0"/>
              </a:defRPr>
            </a:lvl9pPr>
          </a:lstStyle>
          <a:p>
            <a:fld id="{58F5CE0B-B7D6-4FD5-BB79-FA011C3CB21E}" type="slidenum">
              <a:rPr lang="en-US" altLang="en-US">
                <a:solidFill>
                  <a:srgbClr val="000000"/>
                </a:solidFill>
                <a:latin typeface="Times New Roman" panose="02020603050405020304" pitchFamily="18" charset="0"/>
                <a:cs typeface="DejaVu Sans" panose="020B0603030804020204" pitchFamily="34" charset="0"/>
              </a:rPr>
              <a:pPr/>
              <a:t>11</a:t>
            </a:fld>
            <a:endParaRPr lang="en-US" altLang="en-US">
              <a:solidFill>
                <a:srgbClr val="000000"/>
              </a:solidFill>
              <a:latin typeface="Times New Roman" panose="02020603050405020304" pitchFamily="18" charset="0"/>
              <a:cs typeface="DejaVu Sans" panose="020B0603030804020204" pitchFamily="34" charset="0"/>
            </a:endParaRPr>
          </a:p>
        </p:txBody>
      </p:sp>
      <p:sp>
        <p:nvSpPr>
          <p:cNvPr id="105475" name="Text Box 1"/>
          <p:cNvSpPr txBox="1">
            <a:spLocks noChangeArrowheads="1"/>
          </p:cNvSpPr>
          <p:nvPr/>
        </p:nvSpPr>
        <p:spPr bwMode="auto">
          <a:xfrm>
            <a:off x="4021138" y="9721850"/>
            <a:ext cx="3076575"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9000" tIns="49680" rIns="99000" bIns="49680" anchor="b"/>
          <a:lstStyle>
            <a:lvl1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1pPr>
            <a:lvl2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2pPr>
            <a:lvl3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3pPr>
            <a:lvl4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4pPr>
            <a:lvl5pPr>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22275" algn="l"/>
                <a:tab pos="850900" algn="l"/>
                <a:tab pos="1277938" algn="l"/>
                <a:tab pos="1703388" algn="l"/>
                <a:tab pos="2130425" algn="l"/>
                <a:tab pos="2555875" algn="l"/>
                <a:tab pos="2982913" algn="l"/>
              </a:tabLst>
              <a:defRPr>
                <a:solidFill>
                  <a:schemeClr val="tx1"/>
                </a:solidFill>
                <a:latin typeface="Arial" panose="020B0604020202020204" pitchFamily="34" charset="0"/>
                <a:ea typeface="Noto Sans CJK SC Regular" charset="0"/>
                <a:cs typeface="Noto Sans CJK SC Regular" charset="0"/>
              </a:defRPr>
            </a:lvl9pPr>
          </a:lstStyle>
          <a:p>
            <a:pPr algn="r" eaLnBrk="1" hangingPunct="1">
              <a:buClr>
                <a:srgbClr val="000000"/>
              </a:buClr>
              <a:buSzPct val="100000"/>
              <a:buFont typeface="Times New Roman" panose="02020603050405020304" pitchFamily="18" charset="0"/>
              <a:buNone/>
            </a:pPr>
            <a:fld id="{4EB4CD48-DBFF-4253-83D0-0554429E3A94}" type="slidenum">
              <a:rPr lang="en-US" altLang="en-US" sz="1300">
                <a:solidFill>
                  <a:srgbClr val="000000"/>
                </a:solidFill>
                <a:latin typeface="Times New Roman" panose="02020603050405020304" pitchFamily="18" charset="0"/>
                <a:ea typeface="ＭＳ Ｐゴシック" panose="020B0600070205080204" pitchFamily="34" charset="-128"/>
              </a:rPr>
              <a:pPr algn="r" eaLnBrk="1" hangingPunct="1">
                <a:buClr>
                  <a:srgbClr val="000000"/>
                </a:buClr>
                <a:buSzPct val="100000"/>
                <a:buFont typeface="Times New Roman" panose="02020603050405020304" pitchFamily="18" charset="0"/>
                <a:buNone/>
              </a:pPr>
              <a:t>11</a:t>
            </a:fld>
            <a:endParaRPr lang="en-US" altLang="en-US" sz="1300">
              <a:solidFill>
                <a:srgbClr val="000000"/>
              </a:solidFill>
              <a:latin typeface="Times New Roman" panose="02020603050405020304" pitchFamily="18" charset="0"/>
              <a:ea typeface="ＭＳ Ｐゴシック" panose="020B0600070205080204" pitchFamily="34" charset="-128"/>
            </a:endParaRPr>
          </a:p>
        </p:txBody>
      </p:sp>
      <p:sp>
        <p:nvSpPr>
          <p:cNvPr id="105476" name="Rectangle 2"/>
          <p:cNvSpPr>
            <a:spLocks noGrp="1" noRot="1" noChangeAspect="1" noChangeArrowheads="1" noTextEdit="1"/>
          </p:cNvSpPr>
          <p:nvPr>
            <p:ph type="sldImg"/>
          </p:nvPr>
        </p:nvSpPr>
        <p:spPr>
          <a:xfrm>
            <a:off x="779463" y="777875"/>
            <a:ext cx="5540375" cy="3836988"/>
          </a:xfrm>
          <a:solidFill>
            <a:srgbClr val="FFFFFF"/>
          </a:solidFill>
          <a:ln>
            <a:solidFill>
              <a:srgbClr val="000000"/>
            </a:solidFill>
            <a:miter lim="800000"/>
            <a:headEnd/>
            <a:tailEnd/>
          </a:ln>
        </p:spPr>
      </p:sp>
      <p:sp>
        <p:nvSpPr>
          <p:cNvPr id="105477" name="Rectangle 3"/>
          <p:cNvSpPr>
            <a:spLocks noChangeArrowheads="1"/>
          </p:cNvSpPr>
          <p:nvPr/>
        </p:nvSpPr>
        <p:spPr bwMode="auto">
          <a:xfrm>
            <a:off x="709613" y="4860925"/>
            <a:ext cx="5680075" cy="460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6" name="5 Marcador de notas"/>
          <p:cNvSpPr>
            <a:spLocks noGrp="1"/>
          </p:cNvSpPr>
          <p:nvPr>
            <p:ph type="body" idx="1"/>
          </p:nvPr>
        </p:nvSpPr>
        <p:spPr/>
        <p:txBody>
          <a:bodyPr>
            <a:normAutofit/>
          </a:bodyPr>
          <a:lstStyle/>
          <a:p>
            <a:endParaRPr lang="ca-ES" dirty="0"/>
          </a:p>
        </p:txBody>
      </p:sp>
    </p:spTree>
    <p:extLst>
      <p:ext uri="{BB962C8B-B14F-4D97-AF65-F5344CB8AC3E}">
        <p14:creationId xmlns="" xmlns:p14="http://schemas.microsoft.com/office/powerpoint/2010/main" val="19239271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167</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7900212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168</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42158675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169</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13808907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170</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31195763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171</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18836441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172</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23303826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173</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287875360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174</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26836269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175</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13300394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4"/>
          <p:cNvSpPr>
            <a:spLocks noGrp="1" noChangeArrowheads="1"/>
          </p:cNvSpPr>
          <p:nvPr>
            <p:ph type="sldNum" sz="quarter" idx="5"/>
          </p:nvPr>
        </p:nvSpPr>
        <p:spPr bwMode="auto">
          <a:noFill/>
          <a:ln>
            <a:round/>
            <a:headEnd/>
            <a:tailEnd/>
          </a:ln>
        </p:spPr>
        <p:txBody>
          <a:bodyPr/>
          <a:lstStyle/>
          <a:p>
            <a:pPr>
              <a:tabLst>
                <a:tab pos="423863" algn="l"/>
                <a:tab pos="850900" algn="l"/>
                <a:tab pos="1277938" algn="l"/>
                <a:tab pos="1704975" algn="l"/>
                <a:tab pos="2130425" algn="l"/>
                <a:tab pos="2557463" algn="l"/>
                <a:tab pos="2984500" algn="l"/>
              </a:tabLst>
            </a:pPr>
            <a:fld id="{74F34E45-145D-4E0B-A533-3AB09956B5B0}" type="slidenum">
              <a:rPr lang="es-ES" altLang="ca-ES">
                <a:solidFill>
                  <a:srgbClr val="000000"/>
                </a:solidFill>
                <a:latin typeface="Times New Roman" pitchFamily="18" charset="0"/>
                <a:ea typeface="MS PGothic" pitchFamily="34" charset="-128"/>
                <a:cs typeface="DejaVu Sans" pitchFamily="34" charset="0"/>
              </a:rPr>
              <a:pPr>
                <a:tabLst>
                  <a:tab pos="423863" algn="l"/>
                  <a:tab pos="850900" algn="l"/>
                  <a:tab pos="1277938" algn="l"/>
                  <a:tab pos="1704975" algn="l"/>
                  <a:tab pos="2130425" algn="l"/>
                  <a:tab pos="2557463" algn="l"/>
                  <a:tab pos="2984500" algn="l"/>
                </a:tabLst>
              </a:pPr>
              <a:t>176</a:t>
            </a:fld>
            <a:endParaRPr lang="es-ES" altLang="ca-ES">
              <a:solidFill>
                <a:srgbClr val="000000"/>
              </a:solidFill>
              <a:latin typeface="Times New Roman" pitchFamily="18" charset="0"/>
              <a:ea typeface="MS PGothic" pitchFamily="34" charset="-128"/>
              <a:cs typeface="DejaVu Sans" pitchFamily="34" charset="0"/>
            </a:endParaRPr>
          </a:p>
        </p:txBody>
      </p:sp>
      <p:sp>
        <p:nvSpPr>
          <p:cNvPr id="14339" name="Rectangle 1"/>
          <p:cNvSpPr>
            <a:spLocks noGrp="1" noRot="1" noChangeAspect="1" noChangeArrowheads="1" noTextEdit="1"/>
          </p:cNvSpPr>
          <p:nvPr>
            <p:ph type="sldImg"/>
          </p:nvPr>
        </p:nvSpPr>
        <p:spPr bwMode="auto">
          <a:xfrm>
            <a:off x="779463" y="777875"/>
            <a:ext cx="5540375" cy="3836988"/>
          </a:xfrm>
          <a:solidFill>
            <a:srgbClr val="FFFFFF"/>
          </a:solidFill>
          <a:ln>
            <a:solidFill>
              <a:srgbClr val="000000"/>
            </a:solidFill>
            <a:miter lim="800000"/>
            <a:headEnd/>
            <a:tailEnd/>
          </a:ln>
        </p:spPr>
      </p:sp>
      <p:sp>
        <p:nvSpPr>
          <p:cNvPr id="14340" name="Text Box 2"/>
          <p:cNvSpPr txBox="1">
            <a:spLocks noChangeArrowheads="1"/>
          </p:cNvSpPr>
          <p:nvPr/>
        </p:nvSpPr>
        <p:spPr bwMode="auto">
          <a:xfrm>
            <a:off x="709613" y="4860925"/>
            <a:ext cx="5680075" cy="4605338"/>
          </a:xfrm>
          <a:prstGeom prst="rect">
            <a:avLst/>
          </a:prstGeom>
          <a:noFill/>
          <a:ln w="9525">
            <a:noFill/>
            <a:round/>
            <a:headEnd/>
            <a:tailEnd/>
          </a:ln>
        </p:spPr>
        <p:txBody>
          <a:bodyPr wrap="none" lIns="86833" tIns="43416" rIns="86833" bIns="43416" anchor="ctr"/>
          <a:lstStyle/>
          <a:p>
            <a:pPr eaLnBrk="1" hangingPunct="1"/>
            <a:endParaRPr lang="ca-ES" altLang="ca-ES" sz="1900"/>
          </a:p>
        </p:txBody>
      </p:sp>
    </p:spTree>
    <p:extLst>
      <p:ext uri="{BB962C8B-B14F-4D97-AF65-F5344CB8AC3E}">
        <p14:creationId xmlns:p14="http://schemas.microsoft.com/office/powerpoint/2010/main" xmlns="" val="1539669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6 CuadroTexto"/>
          <p:cNvSpPr txBox="1">
            <a:spLocks noChangeArrowheads="1"/>
          </p:cNvSpPr>
          <p:nvPr userDrawn="1"/>
        </p:nvSpPr>
        <p:spPr bwMode="auto">
          <a:xfrm>
            <a:off x="3513138" y="260350"/>
            <a:ext cx="5903912"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defRPr/>
            </a:pPr>
            <a:r>
              <a:rPr lang="ca-ES" altLang="ca-ES" sz="3600" b="1" smtClean="0">
                <a:solidFill>
                  <a:schemeClr val="bg1"/>
                </a:solidFill>
                <a:latin typeface="Verdana" panose="020B0604030504040204" pitchFamily="34" charset="0"/>
              </a:rPr>
              <a:t>Vall d’Hebron Institut de Recerca</a:t>
            </a:r>
          </a:p>
        </p:txBody>
      </p:sp>
      <p:pic>
        <p:nvPicPr>
          <p:cNvPr id="8" name="3 Imagen" descr="VHIR_negatiu.png"/>
          <p:cNvPicPr>
            <a:picLocks noChangeAspect="1"/>
          </p:cNvPicPr>
          <p:nvPr userDrawn="1"/>
        </p:nvPicPr>
        <p:blipFill>
          <a:blip r:embed="rId2" cstate="print"/>
          <a:srcRect t="14500" b="22726"/>
          <a:stretch>
            <a:fillRect/>
          </a:stretch>
        </p:blipFill>
        <p:spPr bwMode="auto">
          <a:xfrm>
            <a:off x="350838" y="0"/>
            <a:ext cx="3119437" cy="1808163"/>
          </a:xfrm>
          <a:prstGeom prst="rect">
            <a:avLst/>
          </a:prstGeom>
          <a:noFill/>
          <a:ln w="9525">
            <a:noFill/>
            <a:miter lim="800000"/>
            <a:headEnd/>
            <a:tailEnd/>
          </a:ln>
        </p:spPr>
      </p:pic>
      <p:sp>
        <p:nvSpPr>
          <p:cNvPr id="4" name="3 Marcador de texto"/>
          <p:cNvSpPr>
            <a:spLocks noGrp="1"/>
          </p:cNvSpPr>
          <p:nvPr>
            <p:ph type="body" sz="quarter" idx="10"/>
          </p:nvPr>
        </p:nvSpPr>
        <p:spPr>
          <a:xfrm>
            <a:off x="488950" y="3500438"/>
            <a:ext cx="4752082" cy="360362"/>
          </a:xfrm>
          <a:prstGeom prst="rect">
            <a:avLst/>
          </a:prstGeom>
        </p:spPr>
        <p:txBody>
          <a:bodyPr/>
          <a:lstStyle>
            <a:lvl1pPr>
              <a:buNone/>
              <a:defRPr sz="2000" b="1" baseline="0">
                <a:solidFill>
                  <a:schemeClr val="bg1"/>
                </a:solidFill>
                <a:latin typeface="Verdana" pitchFamily="34" charset="0"/>
                <a:ea typeface="Verdana" pitchFamily="34" charset="0"/>
                <a:cs typeface="Verdana" pitchFamily="34" charset="0"/>
              </a:defRPr>
            </a:lvl1pPr>
          </a:lstStyle>
          <a:p>
            <a:pPr lvl="0"/>
            <a:r>
              <a:rPr lang="ca-ES" smtClean="0"/>
              <a:t>Feu clic aquí per editar estils</a:t>
            </a:r>
          </a:p>
        </p:txBody>
      </p:sp>
      <p:sp>
        <p:nvSpPr>
          <p:cNvPr id="5" name="3 Marcador de texto"/>
          <p:cNvSpPr>
            <a:spLocks noGrp="1"/>
          </p:cNvSpPr>
          <p:nvPr>
            <p:ph type="body" sz="quarter" idx="11"/>
          </p:nvPr>
        </p:nvSpPr>
        <p:spPr>
          <a:xfrm>
            <a:off x="488504" y="3933056"/>
            <a:ext cx="8784976" cy="936104"/>
          </a:xfrm>
          <a:prstGeom prst="rect">
            <a:avLst/>
          </a:prstGeom>
        </p:spPr>
        <p:txBody>
          <a:bodyPr/>
          <a:lstStyle>
            <a:lvl1pPr>
              <a:buNone/>
              <a:defRPr sz="3600" b="1" baseline="0">
                <a:solidFill>
                  <a:schemeClr val="bg1"/>
                </a:solidFill>
                <a:latin typeface="Verdana" pitchFamily="34" charset="0"/>
                <a:ea typeface="Verdana" pitchFamily="34" charset="0"/>
                <a:cs typeface="Verdana" pitchFamily="34" charset="0"/>
              </a:defRPr>
            </a:lvl1pPr>
          </a:lstStyle>
          <a:p>
            <a:pPr lvl="0"/>
            <a:r>
              <a:rPr lang="ca-ES" smtClean="0"/>
              <a:t>Feu clic aquí per editar estils</a:t>
            </a:r>
          </a:p>
        </p:txBody>
      </p:sp>
      <p:sp>
        <p:nvSpPr>
          <p:cNvPr id="6" name="3 Marcador de texto"/>
          <p:cNvSpPr>
            <a:spLocks noGrp="1"/>
          </p:cNvSpPr>
          <p:nvPr>
            <p:ph type="body" sz="quarter" idx="12"/>
          </p:nvPr>
        </p:nvSpPr>
        <p:spPr>
          <a:xfrm>
            <a:off x="488504" y="3068960"/>
            <a:ext cx="4752082" cy="360362"/>
          </a:xfrm>
          <a:prstGeom prst="rect">
            <a:avLst/>
          </a:prstGeom>
        </p:spPr>
        <p:txBody>
          <a:bodyPr/>
          <a:lstStyle>
            <a:lvl1pPr>
              <a:buNone/>
              <a:defRPr sz="2000" b="1" baseline="0">
                <a:solidFill>
                  <a:schemeClr val="bg1"/>
                </a:solidFill>
                <a:latin typeface="Verdana" pitchFamily="34" charset="0"/>
                <a:ea typeface="Verdana" pitchFamily="34" charset="0"/>
                <a:cs typeface="Verdana" pitchFamily="34" charset="0"/>
              </a:defRPr>
            </a:lvl1pPr>
          </a:lstStyle>
          <a:p>
            <a:pPr lvl="0"/>
            <a:r>
              <a:rPr lang="ca-ES" smtClean="0"/>
              <a:t>Feu clic aquí per editar estils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95300" y="274638"/>
            <a:ext cx="8915400" cy="1143000"/>
          </a:xfrm>
          <a:prstGeom prst="rect">
            <a:avLst/>
          </a:prstGeom>
        </p:spPr>
        <p:txBody>
          <a:bodyPr/>
          <a:lstStyle/>
          <a:p>
            <a:r>
              <a:rPr lang="es-ES" smtClean="0"/>
              <a:t>Haga clic para modificar el estilo de título del patrón</a:t>
            </a:r>
            <a:endParaRPr lang="ca-ES"/>
          </a:p>
        </p:txBody>
      </p:sp>
      <p:sp>
        <p:nvSpPr>
          <p:cNvPr id="3" name="2 Marcador de contenido"/>
          <p:cNvSpPr>
            <a:spLocks noGrp="1"/>
          </p:cNvSpPr>
          <p:nvPr>
            <p:ph idx="1"/>
          </p:nvPr>
        </p:nvSpPr>
        <p:spPr>
          <a:xfrm>
            <a:off x="495300" y="1600201"/>
            <a:ext cx="8915400" cy="4525963"/>
          </a:xfrm>
          <a:prstGeom prst="rect">
            <a:avLst/>
          </a:prstGeo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4" name="3 Marcador de fecha"/>
          <p:cNvSpPr>
            <a:spLocks noGrp="1"/>
          </p:cNvSpPr>
          <p:nvPr>
            <p:ph type="dt" sz="half" idx="10"/>
          </p:nvPr>
        </p:nvSpPr>
        <p:spPr>
          <a:xfrm>
            <a:off x="495300" y="6356351"/>
            <a:ext cx="2311400" cy="365125"/>
          </a:xfrm>
          <a:prstGeom prst="rect">
            <a:avLst/>
          </a:prstGeom>
        </p:spPr>
        <p:txBody>
          <a:bodyPr/>
          <a:lstStyle/>
          <a:p>
            <a:fld id="{ADC9C12E-614C-47F2-8B5B-D3A475A21467}" type="datetimeFigureOut">
              <a:rPr lang="ca-ES" smtClean="0"/>
              <a:pPr/>
              <a:t>19/2/2020</a:t>
            </a:fld>
            <a:endParaRPr lang="ca-ES"/>
          </a:p>
        </p:txBody>
      </p:sp>
      <p:sp>
        <p:nvSpPr>
          <p:cNvPr id="5" name="4 Marcador de pie de página"/>
          <p:cNvSpPr>
            <a:spLocks noGrp="1"/>
          </p:cNvSpPr>
          <p:nvPr>
            <p:ph type="ftr" sz="quarter" idx="11"/>
          </p:nvPr>
        </p:nvSpPr>
        <p:spPr>
          <a:xfrm>
            <a:off x="3384550" y="6356351"/>
            <a:ext cx="3136900" cy="365125"/>
          </a:xfrm>
          <a:prstGeom prst="rect">
            <a:avLst/>
          </a:prstGeom>
        </p:spPr>
        <p:txBody>
          <a:bodyPr/>
          <a:lstStyle/>
          <a:p>
            <a:endParaRPr lang="ca-ES"/>
          </a:p>
        </p:txBody>
      </p:sp>
      <p:sp>
        <p:nvSpPr>
          <p:cNvPr id="6" name="5 Marcador de número de diapositiva"/>
          <p:cNvSpPr>
            <a:spLocks noGrp="1"/>
          </p:cNvSpPr>
          <p:nvPr>
            <p:ph type="sldNum" sz="quarter" idx="12"/>
          </p:nvPr>
        </p:nvSpPr>
        <p:spPr/>
        <p:txBody>
          <a:bodyPr/>
          <a:lstStyle/>
          <a:p>
            <a:fld id="{2E41872F-BD2B-409F-9E47-7BEC30D726AE}" type="slidenum">
              <a:rPr lang="ca-ES" smtClean="0"/>
              <a:pPr/>
              <a:t>‹Nº›</a:t>
            </a:fld>
            <a:endParaRPr lang="ca-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ítol d'apartat">
    <p:spTree>
      <p:nvGrpSpPr>
        <p:cNvPr id="1" name=""/>
        <p:cNvGrpSpPr/>
        <p:nvPr/>
      </p:nvGrpSpPr>
      <p:grpSpPr>
        <a:xfrm>
          <a:off x="0" y="0"/>
          <a:ext cx="0" cy="0"/>
          <a:chOff x="0" y="0"/>
          <a:chExt cx="0" cy="0"/>
        </a:xfrm>
      </p:grpSpPr>
      <p:sp>
        <p:nvSpPr>
          <p:cNvPr id="3" name="6 Marcador de texto"/>
          <p:cNvSpPr>
            <a:spLocks noGrp="1"/>
          </p:cNvSpPr>
          <p:nvPr>
            <p:ph type="body" sz="quarter" idx="11" hasCustomPrompt="1"/>
          </p:nvPr>
        </p:nvSpPr>
        <p:spPr>
          <a:xfrm>
            <a:off x="520514" y="2754497"/>
            <a:ext cx="8751075" cy="1679280"/>
          </a:xfrm>
          <a:prstGeom prst="rect">
            <a:avLst/>
          </a:prstGeom>
        </p:spPr>
        <p:txBody>
          <a:bodyPr/>
          <a:lstStyle>
            <a:lvl1pPr algn="ctr">
              <a:defRPr sz="4000" baseline="0">
                <a:sym typeface="Wingdings" pitchFamily="2" charset="2"/>
              </a:defRPr>
            </a:lvl1pPr>
          </a:lstStyle>
          <a:p>
            <a:pPr lvl="0"/>
            <a:r>
              <a:rPr lang="es-ES" dirty="0" err="1" smtClean="0"/>
              <a:t>Títol</a:t>
            </a:r>
            <a:r>
              <a:rPr lang="es-ES" dirty="0" smtClean="0"/>
              <a:t> </a:t>
            </a:r>
            <a:r>
              <a:rPr lang="es-ES" dirty="0" err="1" smtClean="0"/>
              <a:t>d’apartatOPCIONAL</a:t>
            </a:r>
            <a:endParaRPr lang="es-ES" dirty="0" smtClean="0"/>
          </a:p>
        </p:txBody>
      </p:sp>
    </p:spTree>
    <p:extLst>
      <p:ext uri="{BB962C8B-B14F-4D97-AF65-F5344CB8AC3E}">
        <p14:creationId xmlns:p14="http://schemas.microsoft.com/office/powerpoint/2010/main" xmlns="" val="3036830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uió sessió">
    <p:spTree>
      <p:nvGrpSpPr>
        <p:cNvPr id="1" name=""/>
        <p:cNvGrpSpPr/>
        <p:nvPr/>
      </p:nvGrpSpPr>
      <p:grpSpPr>
        <a:xfrm>
          <a:off x="0" y="0"/>
          <a:ext cx="0" cy="0"/>
          <a:chOff x="0" y="0"/>
          <a:chExt cx="0" cy="0"/>
        </a:xfrm>
      </p:grpSpPr>
      <p:sp>
        <p:nvSpPr>
          <p:cNvPr id="11" name="10 Marcador de texto"/>
          <p:cNvSpPr>
            <a:spLocks noGrp="1"/>
          </p:cNvSpPr>
          <p:nvPr>
            <p:ph type="body" sz="quarter" idx="10" hasCustomPrompt="1"/>
          </p:nvPr>
        </p:nvSpPr>
        <p:spPr>
          <a:xfrm>
            <a:off x="3903254" y="578918"/>
            <a:ext cx="6002746" cy="5351102"/>
          </a:xfrm>
          <a:prstGeom prst="rect">
            <a:avLst/>
          </a:prstGeom>
        </p:spPr>
        <p:txBody>
          <a:bodyPr/>
          <a:lstStyle>
            <a:lvl1pPr marL="360000" indent="-360000">
              <a:buFont typeface="+mj-lt"/>
              <a:buAutoNum type="arabicPeriod"/>
              <a:defRPr baseline="0"/>
            </a:lvl1pPr>
            <a:lvl2pPr>
              <a:defRPr sz="2000" baseline="0"/>
            </a:lvl2pPr>
            <a:lvl3pPr>
              <a:buFont typeface="Wingdings" pitchFamily="2" charset="2"/>
              <a:buChar char="§"/>
              <a:defRPr sz="1600"/>
            </a:lvl3pPr>
            <a:lvl4pPr>
              <a:defRPr sz="1600"/>
            </a:lvl4pPr>
          </a:lstStyle>
          <a:p>
            <a:pPr lvl="0"/>
            <a:r>
              <a:rPr lang="es-ES" dirty="0" smtClean="0"/>
              <a:t>Posar </a:t>
            </a:r>
            <a:r>
              <a:rPr lang="es-ES" dirty="0" err="1" smtClean="0"/>
              <a:t>l’índex</a:t>
            </a:r>
            <a:r>
              <a:rPr lang="es-ES" dirty="0" smtClean="0"/>
              <a:t> en </a:t>
            </a:r>
            <a:r>
              <a:rPr lang="es-ES" dirty="0" err="1" smtClean="0"/>
              <a:t>aquesta</a:t>
            </a:r>
            <a:r>
              <a:rPr lang="es-ES" dirty="0" smtClean="0"/>
              <a:t> diapositiva</a:t>
            </a:r>
          </a:p>
          <a:p>
            <a:pPr lvl="1"/>
            <a:r>
              <a:rPr lang="es-ES" dirty="0" smtClean="0"/>
              <a:t>Segundo nivel</a:t>
            </a:r>
          </a:p>
          <a:p>
            <a:pPr lvl="2"/>
            <a:r>
              <a:rPr lang="es-ES" dirty="0" smtClean="0"/>
              <a:t>Tercer nivel</a:t>
            </a:r>
          </a:p>
        </p:txBody>
      </p:sp>
    </p:spTree>
    <p:extLst>
      <p:ext uri="{BB962C8B-B14F-4D97-AF65-F5344CB8AC3E}">
        <p14:creationId xmlns:p14="http://schemas.microsoft.com/office/powerpoint/2010/main" xmlns="" val="3420411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V professor">
    <p:spTree>
      <p:nvGrpSpPr>
        <p:cNvPr id="1" name=""/>
        <p:cNvGrpSpPr/>
        <p:nvPr/>
      </p:nvGrpSpPr>
      <p:grpSpPr>
        <a:xfrm>
          <a:off x="0" y="0"/>
          <a:ext cx="0" cy="0"/>
          <a:chOff x="0" y="0"/>
          <a:chExt cx="0" cy="0"/>
        </a:xfrm>
      </p:grpSpPr>
      <p:sp>
        <p:nvSpPr>
          <p:cNvPr id="17" name="16 Marcador de contenido"/>
          <p:cNvSpPr>
            <a:spLocks noGrp="1"/>
          </p:cNvSpPr>
          <p:nvPr>
            <p:ph sz="quarter" idx="10"/>
          </p:nvPr>
        </p:nvSpPr>
        <p:spPr>
          <a:xfrm>
            <a:off x="4062413" y="1222375"/>
            <a:ext cx="5665787" cy="5264150"/>
          </a:xfrm>
          <a:prstGeom prst="rect">
            <a:avLst/>
          </a:prstGeom>
        </p:spPr>
        <p:txBody>
          <a:bodyPr/>
          <a:lstStyle>
            <a:lvl1pPr marL="0" indent="0" algn="l">
              <a:buNone/>
              <a:defRPr sz="2000">
                <a:solidFill>
                  <a:schemeClr val="bg2">
                    <a:lumMod val="50000"/>
                  </a:schemeClr>
                </a:solidFill>
              </a:defRPr>
            </a:lvl1pPr>
            <a:lvl2pPr marL="576000">
              <a:buFont typeface="Wingdings" pitchFamily="2" charset="2"/>
              <a:buChar char="§"/>
              <a:defRPr sz="2000">
                <a:solidFill>
                  <a:schemeClr val="bg2">
                    <a:lumMod val="50000"/>
                  </a:schemeClr>
                </a:solidFill>
              </a:defRPr>
            </a:lvl2pPr>
          </a:lstStyle>
          <a:p>
            <a:pPr lvl="0"/>
            <a:r>
              <a:rPr lang="es-ES" dirty="0" smtClean="0"/>
              <a:t>Haga clic para modificar el estilo de texto del patrón</a:t>
            </a:r>
          </a:p>
          <a:p>
            <a:pPr lvl="1"/>
            <a:r>
              <a:rPr lang="es-ES" dirty="0" smtClean="0"/>
              <a:t>Segundo nivel</a:t>
            </a:r>
          </a:p>
        </p:txBody>
      </p:sp>
      <p:sp>
        <p:nvSpPr>
          <p:cNvPr id="4" name="3 Título"/>
          <p:cNvSpPr>
            <a:spLocks noGrp="1"/>
          </p:cNvSpPr>
          <p:nvPr>
            <p:ph type="title" hasCustomPrompt="1"/>
          </p:nvPr>
        </p:nvSpPr>
        <p:spPr>
          <a:xfrm>
            <a:off x="4074056" y="510031"/>
            <a:ext cx="5423029" cy="594495"/>
          </a:xfrm>
          <a:prstGeom prst="rect">
            <a:avLst/>
          </a:prstGeom>
        </p:spPr>
        <p:txBody>
          <a:bodyPr/>
          <a:lstStyle>
            <a:lvl1pPr>
              <a:defRPr baseline="0">
                <a:solidFill>
                  <a:srgbClr val="7D468C"/>
                </a:solidFill>
                <a:sym typeface="Wingdings" pitchFamily="2" charset="2"/>
              </a:defRPr>
            </a:lvl1pPr>
          </a:lstStyle>
          <a:p>
            <a:r>
              <a:rPr lang="es-ES" dirty="0" smtClean="0"/>
              <a:t>Posar aquí el CV del </a:t>
            </a:r>
            <a:r>
              <a:rPr lang="es-ES" dirty="0" err="1" smtClean="0"/>
              <a:t>professor</a:t>
            </a:r>
            <a:r>
              <a:rPr lang="es-ES" dirty="0" smtClean="0"/>
              <a:t> (</a:t>
            </a:r>
            <a:r>
              <a:rPr lang="es-ES" dirty="0" err="1" smtClean="0"/>
              <a:t>escurçat</a:t>
            </a:r>
            <a:r>
              <a:rPr lang="es-ES" dirty="0" smtClean="0"/>
              <a:t>, </a:t>
            </a:r>
            <a:r>
              <a:rPr lang="es-ES" dirty="0" err="1" smtClean="0"/>
              <a:t>només</a:t>
            </a:r>
            <a:r>
              <a:rPr lang="es-ES" dirty="0" smtClean="0"/>
              <a:t> en 1 diapositiva)  OPCIONAL</a:t>
            </a:r>
            <a:endParaRPr lang="es-ES" dirty="0"/>
          </a:p>
        </p:txBody>
      </p:sp>
    </p:spTree>
    <p:extLst>
      <p:ext uri="{BB962C8B-B14F-4D97-AF65-F5344CB8AC3E}">
        <p14:creationId xmlns="" xmlns:p14="http://schemas.microsoft.com/office/powerpoint/2010/main" val="375782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uió sessió">
    <p:spTree>
      <p:nvGrpSpPr>
        <p:cNvPr id="1" name=""/>
        <p:cNvGrpSpPr/>
        <p:nvPr/>
      </p:nvGrpSpPr>
      <p:grpSpPr>
        <a:xfrm>
          <a:off x="0" y="0"/>
          <a:ext cx="0" cy="0"/>
          <a:chOff x="0" y="0"/>
          <a:chExt cx="0" cy="0"/>
        </a:xfrm>
      </p:grpSpPr>
      <p:sp>
        <p:nvSpPr>
          <p:cNvPr id="11" name="10 Marcador de texto"/>
          <p:cNvSpPr>
            <a:spLocks noGrp="1"/>
          </p:cNvSpPr>
          <p:nvPr>
            <p:ph type="body" sz="quarter" idx="10" hasCustomPrompt="1"/>
          </p:nvPr>
        </p:nvSpPr>
        <p:spPr>
          <a:xfrm>
            <a:off x="3903254" y="578918"/>
            <a:ext cx="6002746" cy="5351102"/>
          </a:xfrm>
          <a:prstGeom prst="rect">
            <a:avLst/>
          </a:prstGeom>
        </p:spPr>
        <p:txBody>
          <a:bodyPr/>
          <a:lstStyle>
            <a:lvl1pPr marL="360000" indent="-360000">
              <a:buFont typeface="+mj-lt"/>
              <a:buAutoNum type="arabicPeriod"/>
              <a:defRPr baseline="0"/>
            </a:lvl1pPr>
            <a:lvl2pPr>
              <a:defRPr sz="2000" baseline="0"/>
            </a:lvl2pPr>
            <a:lvl3pPr>
              <a:buFont typeface="Wingdings" pitchFamily="2" charset="2"/>
              <a:buChar char="§"/>
              <a:defRPr sz="1600"/>
            </a:lvl3pPr>
            <a:lvl4pPr>
              <a:defRPr sz="1600"/>
            </a:lvl4pPr>
          </a:lstStyle>
          <a:p>
            <a:pPr lvl="0"/>
            <a:r>
              <a:rPr lang="es-ES" dirty="0" smtClean="0"/>
              <a:t>Posar </a:t>
            </a:r>
            <a:r>
              <a:rPr lang="es-ES" dirty="0" err="1" smtClean="0"/>
              <a:t>l’índex</a:t>
            </a:r>
            <a:r>
              <a:rPr lang="es-ES" dirty="0" smtClean="0"/>
              <a:t> en </a:t>
            </a:r>
            <a:r>
              <a:rPr lang="es-ES" dirty="0" err="1" smtClean="0"/>
              <a:t>aquesta</a:t>
            </a:r>
            <a:r>
              <a:rPr lang="es-ES" dirty="0" smtClean="0"/>
              <a:t> diapositiva</a:t>
            </a:r>
          </a:p>
          <a:p>
            <a:pPr lvl="1"/>
            <a:r>
              <a:rPr lang="es-ES" dirty="0" smtClean="0"/>
              <a:t>Segundo nivel</a:t>
            </a:r>
          </a:p>
          <a:p>
            <a:pPr lvl="2"/>
            <a:r>
              <a:rPr lang="es-ES" dirty="0" smtClean="0"/>
              <a:t>Tercer nivel</a:t>
            </a:r>
          </a:p>
        </p:txBody>
      </p:sp>
    </p:spTree>
    <p:extLst>
      <p:ext uri="{BB962C8B-B14F-4D97-AF65-F5344CB8AC3E}">
        <p14:creationId xmlns="" xmlns:p14="http://schemas.microsoft.com/office/powerpoint/2010/main" val="35045476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742950" y="2130425"/>
            <a:ext cx="8420100" cy="1470025"/>
          </a:xfrm>
        </p:spPr>
        <p:txBody>
          <a:bodyPr/>
          <a:lstStyle/>
          <a:p>
            <a:r>
              <a:rPr lang="es-ES" smtClean="0"/>
              <a:t>Haga clic para modificar el estilo de título del patrón</a:t>
            </a:r>
            <a:endParaRPr lang="en-US"/>
          </a:p>
        </p:txBody>
      </p:sp>
      <p:sp>
        <p:nvSpPr>
          <p:cNvPr id="3" name="2 Subtítulo"/>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n-US"/>
          </a:p>
        </p:txBody>
      </p:sp>
    </p:spTree>
    <p:extLst>
      <p:ext uri="{BB962C8B-B14F-4D97-AF65-F5344CB8AC3E}">
        <p14:creationId xmlns="" xmlns:p14="http://schemas.microsoft.com/office/powerpoint/2010/main" val="466002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Tree>
    <p:extLst>
      <p:ext uri="{BB962C8B-B14F-4D97-AF65-F5344CB8AC3E}">
        <p14:creationId xmlns="" xmlns:p14="http://schemas.microsoft.com/office/powerpoint/2010/main" val="2709218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82638" y="4406900"/>
            <a:ext cx="8420100" cy="1362075"/>
          </a:xfrm>
        </p:spPr>
        <p:txBody>
          <a:bodyPr anchor="t"/>
          <a:lstStyle>
            <a:lvl1pPr algn="l">
              <a:defRPr sz="4000" b="1" cap="all"/>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Tree>
    <p:extLst>
      <p:ext uri="{BB962C8B-B14F-4D97-AF65-F5344CB8AC3E}">
        <p14:creationId xmlns="" xmlns:p14="http://schemas.microsoft.com/office/powerpoint/2010/main" val="29914708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sz="half" idx="1"/>
          </p:nvPr>
        </p:nvSpPr>
        <p:spPr>
          <a:xfrm>
            <a:off x="488950" y="3500438"/>
            <a:ext cx="2298700" cy="358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contenido"/>
          <p:cNvSpPr>
            <a:spLocks noGrp="1"/>
          </p:cNvSpPr>
          <p:nvPr>
            <p:ph sz="half" idx="2"/>
          </p:nvPr>
        </p:nvSpPr>
        <p:spPr>
          <a:xfrm>
            <a:off x="2940050" y="3500438"/>
            <a:ext cx="2298700" cy="358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Tree>
    <p:extLst>
      <p:ext uri="{BB962C8B-B14F-4D97-AF65-F5344CB8AC3E}">
        <p14:creationId xmlns="" xmlns:p14="http://schemas.microsoft.com/office/powerpoint/2010/main" val="735854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95300" y="274638"/>
            <a:ext cx="8915400" cy="1143000"/>
          </a:xfrm>
        </p:spPr>
        <p:txBody>
          <a:bodyPr/>
          <a:lstStyle>
            <a:lvl1pPr>
              <a:defRPr/>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4 Marcador de texto"/>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Tree>
    <p:extLst>
      <p:ext uri="{BB962C8B-B14F-4D97-AF65-F5344CB8AC3E}">
        <p14:creationId xmlns="" xmlns:p14="http://schemas.microsoft.com/office/powerpoint/2010/main" val="2388631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6" name="8 Título"/>
          <p:cNvSpPr>
            <a:spLocks noGrp="1"/>
          </p:cNvSpPr>
          <p:nvPr>
            <p:ph type="title"/>
          </p:nvPr>
        </p:nvSpPr>
        <p:spPr>
          <a:xfrm>
            <a:off x="200472" y="1484784"/>
            <a:ext cx="5760640" cy="432048"/>
          </a:xfrm>
          <a:prstGeom prst="rect">
            <a:avLst/>
          </a:prstGeom>
        </p:spPr>
        <p:txBody>
          <a:bodyPr/>
          <a:lstStyle>
            <a:lvl1pPr algn="l">
              <a:defRPr sz="1800" b="1" baseline="0">
                <a:solidFill>
                  <a:schemeClr val="bg2">
                    <a:lumMod val="25000"/>
                  </a:schemeClr>
                </a:solidFill>
              </a:defRPr>
            </a:lvl1pPr>
          </a:lstStyle>
          <a:p>
            <a:r>
              <a:rPr lang="ca-ES" smtClean="0"/>
              <a:t>Feu clic aquí per editar l'estil</a:t>
            </a:r>
            <a:endParaRPr lang="ca-ES" dirty="0"/>
          </a:p>
        </p:txBody>
      </p:sp>
      <p:sp>
        <p:nvSpPr>
          <p:cNvPr id="7" name="7 Marcador de texto"/>
          <p:cNvSpPr>
            <a:spLocks noGrp="1"/>
          </p:cNvSpPr>
          <p:nvPr>
            <p:ph type="body" sz="quarter" idx="13"/>
          </p:nvPr>
        </p:nvSpPr>
        <p:spPr>
          <a:xfrm>
            <a:off x="200472" y="2060848"/>
            <a:ext cx="5760640" cy="3168352"/>
          </a:xfrm>
          <a:prstGeom prst="rect">
            <a:avLst/>
          </a:prstGeom>
        </p:spPr>
        <p:txBody>
          <a:bodyPr/>
          <a:lstStyle>
            <a:lvl1pPr marL="0" indent="0">
              <a:buFontTx/>
              <a:buNone/>
              <a:defRPr sz="1600"/>
            </a:lvl1pPr>
            <a:lvl2pPr>
              <a:buFont typeface="Wingdings" pitchFamily="2" charset="2"/>
              <a:buChar char="§"/>
              <a:defRPr sz="1600"/>
            </a:lvl2pPr>
            <a:lvl3pPr marL="1257300" indent="-228600">
              <a:buFont typeface="Verdana" pitchFamily="34" charset="0"/>
              <a:buChar char="−"/>
              <a:defRPr sz="1400"/>
            </a:lvl3pPr>
          </a:lstStyle>
          <a:p>
            <a:pPr lvl="0"/>
            <a:r>
              <a:rPr lang="ca-ES" smtClean="0"/>
              <a:t>Feu clic aquí per editar estils</a:t>
            </a:r>
          </a:p>
          <a:p>
            <a:pPr lvl="1"/>
            <a:r>
              <a:rPr lang="ca-ES" smtClean="0"/>
              <a:t>Segon nivell</a:t>
            </a:r>
          </a:p>
          <a:p>
            <a:pPr lvl="2"/>
            <a:r>
              <a:rPr lang="ca-ES" smtClean="0"/>
              <a:t>Tercer nivell</a:t>
            </a:r>
          </a:p>
        </p:txBody>
      </p:sp>
      <p:sp>
        <p:nvSpPr>
          <p:cNvPr id="4" name="5 Marcador de número de diapositiva"/>
          <p:cNvSpPr>
            <a:spLocks noGrp="1"/>
          </p:cNvSpPr>
          <p:nvPr>
            <p:ph type="sldNum" sz="quarter" idx="14"/>
          </p:nvPr>
        </p:nvSpPr>
        <p:spPr/>
        <p:txBody>
          <a:bodyPr/>
          <a:lstStyle>
            <a:lvl1pPr>
              <a:defRPr/>
            </a:lvl1pPr>
          </a:lstStyle>
          <a:p>
            <a:fld id="{0E67FD4B-B5A4-4587-84DB-A5166DAB6237}" type="slidenum">
              <a:rPr lang="ca-ES" altLang="ca-ES"/>
              <a:pPr/>
              <a:t>‹Nº›</a:t>
            </a:fld>
            <a:endParaRPr lang="ca-ES" altLang="ca-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Tree>
    <p:extLst>
      <p:ext uri="{BB962C8B-B14F-4D97-AF65-F5344CB8AC3E}">
        <p14:creationId xmlns="" xmlns:p14="http://schemas.microsoft.com/office/powerpoint/2010/main" val="19585965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599319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95300" y="273050"/>
            <a:ext cx="3259138" cy="1162050"/>
          </a:xfrm>
        </p:spPr>
        <p:txBody>
          <a:bodyPr anchor="b"/>
          <a:lstStyle>
            <a:lvl1pPr algn="l">
              <a:defRPr sz="2000" b="1"/>
            </a:lvl1pPr>
          </a:lstStyle>
          <a:p>
            <a:r>
              <a:rPr lang="es-ES" smtClean="0"/>
              <a:t>Haga clic para modificar el estilo de título del patrón</a:t>
            </a:r>
            <a:endParaRPr lang="en-US"/>
          </a:p>
        </p:txBody>
      </p:sp>
      <p:sp>
        <p:nvSpPr>
          <p:cNvPr id="3" name="2 Marcador de contenido"/>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texto"/>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extLst>
      <p:ext uri="{BB962C8B-B14F-4D97-AF65-F5344CB8AC3E}">
        <p14:creationId xmlns="" xmlns:p14="http://schemas.microsoft.com/office/powerpoint/2010/main" val="24214293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941513" y="4800600"/>
            <a:ext cx="5943600" cy="566738"/>
          </a:xfrm>
        </p:spPr>
        <p:txBody>
          <a:bodyPr anchor="b"/>
          <a:lstStyle>
            <a:lvl1pPr algn="l">
              <a:defRPr sz="2000" b="1"/>
            </a:lvl1pPr>
          </a:lstStyle>
          <a:p>
            <a:r>
              <a:rPr lang="es-ES" smtClean="0"/>
              <a:t>Haga clic para modificar el estilo de título del patrón</a:t>
            </a:r>
            <a:endParaRPr lang="en-US"/>
          </a:p>
        </p:txBody>
      </p:sp>
      <p:sp>
        <p:nvSpPr>
          <p:cNvPr id="3" name="2 Marcador de posición de imagen"/>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3 Marcador de texto"/>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extLst>
      <p:ext uri="{BB962C8B-B14F-4D97-AF65-F5344CB8AC3E}">
        <p14:creationId xmlns="" xmlns:p14="http://schemas.microsoft.com/office/powerpoint/2010/main" val="28335516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Tree>
    <p:extLst>
      <p:ext uri="{BB962C8B-B14F-4D97-AF65-F5344CB8AC3E}">
        <p14:creationId xmlns="" xmlns:p14="http://schemas.microsoft.com/office/powerpoint/2010/main" val="30106902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7180263" y="273050"/>
            <a:ext cx="2228850" cy="3586163"/>
          </a:xfrm>
        </p:spPr>
        <p:txBody>
          <a:bodyPr vert="eaVert"/>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a:xfrm>
            <a:off x="488950" y="273050"/>
            <a:ext cx="6538913" cy="3586163"/>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Tree>
    <p:extLst>
      <p:ext uri="{BB962C8B-B14F-4D97-AF65-F5344CB8AC3E}">
        <p14:creationId xmlns="" xmlns:p14="http://schemas.microsoft.com/office/powerpoint/2010/main" val="1316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ol">
    <p:spTree>
      <p:nvGrpSpPr>
        <p:cNvPr id="1" name=""/>
        <p:cNvGrpSpPr/>
        <p:nvPr/>
      </p:nvGrpSpPr>
      <p:grpSpPr>
        <a:xfrm>
          <a:off x="0" y="0"/>
          <a:ext cx="0" cy="0"/>
          <a:chOff x="0" y="0"/>
          <a:chExt cx="0" cy="0"/>
        </a:xfrm>
      </p:grpSpPr>
      <p:sp>
        <p:nvSpPr>
          <p:cNvPr id="9" name="8 Título"/>
          <p:cNvSpPr>
            <a:spLocks noGrp="1"/>
          </p:cNvSpPr>
          <p:nvPr>
            <p:ph type="title"/>
          </p:nvPr>
        </p:nvSpPr>
        <p:spPr>
          <a:xfrm>
            <a:off x="142056" y="548680"/>
            <a:ext cx="8915400" cy="476672"/>
          </a:xfrm>
          <a:prstGeom prst="rect">
            <a:avLst/>
          </a:prstGeom>
        </p:spPr>
        <p:txBody>
          <a:bodyPr/>
          <a:lstStyle>
            <a:lvl1pPr algn="l">
              <a:defRPr sz="1800" b="1" baseline="0">
                <a:solidFill>
                  <a:schemeClr val="bg2">
                    <a:lumMod val="25000"/>
                  </a:schemeClr>
                </a:solidFill>
              </a:defRPr>
            </a:lvl1pPr>
          </a:lstStyle>
          <a:p>
            <a:r>
              <a:rPr lang="ca-ES" smtClean="0"/>
              <a:t>Feu clic aquí per editar l'estil</a:t>
            </a:r>
            <a:endParaRPr lang="ca-ES" dirty="0"/>
          </a:p>
        </p:txBody>
      </p:sp>
      <p:sp>
        <p:nvSpPr>
          <p:cNvPr id="3" name="5 Marcador de número de diapositiva"/>
          <p:cNvSpPr>
            <a:spLocks noGrp="1"/>
          </p:cNvSpPr>
          <p:nvPr>
            <p:ph type="sldNum" sz="quarter" idx="10"/>
          </p:nvPr>
        </p:nvSpPr>
        <p:spPr/>
        <p:txBody>
          <a:bodyPr/>
          <a:lstStyle>
            <a:lvl1pPr>
              <a:defRPr/>
            </a:lvl1pPr>
          </a:lstStyle>
          <a:p>
            <a:fld id="{A22D8DE9-F1CC-4AAE-94D5-1F242DCE8C17}" type="slidenum">
              <a:rPr lang="ca-ES" altLang="ca-ES"/>
              <a:pPr/>
              <a:t>‹Nº›</a:t>
            </a:fld>
            <a:endParaRPr lang="ca-ES" altLang="ca-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ol i objecte">
    <p:spTree>
      <p:nvGrpSpPr>
        <p:cNvPr id="1" name=""/>
        <p:cNvGrpSpPr/>
        <p:nvPr/>
      </p:nvGrpSpPr>
      <p:grpSpPr>
        <a:xfrm>
          <a:off x="0" y="0"/>
          <a:ext cx="0" cy="0"/>
          <a:chOff x="0" y="0"/>
          <a:chExt cx="0" cy="0"/>
        </a:xfrm>
      </p:grpSpPr>
      <p:sp>
        <p:nvSpPr>
          <p:cNvPr id="10" name="9 Marcador de texto"/>
          <p:cNvSpPr>
            <a:spLocks noGrp="1"/>
          </p:cNvSpPr>
          <p:nvPr>
            <p:ph type="body" sz="quarter" idx="10"/>
          </p:nvPr>
        </p:nvSpPr>
        <p:spPr>
          <a:xfrm>
            <a:off x="215602" y="1125439"/>
            <a:ext cx="7905750" cy="287337"/>
          </a:xfrm>
          <a:prstGeom prst="rect">
            <a:avLst/>
          </a:prstGeom>
        </p:spPr>
        <p:txBody>
          <a:bodyPr/>
          <a:lstStyle>
            <a:lvl1pPr>
              <a:buNone/>
              <a:defRPr sz="1400" b="1" baseline="0">
                <a:solidFill>
                  <a:srgbClr val="993489"/>
                </a:solidFill>
              </a:defRPr>
            </a:lvl1pPr>
          </a:lstStyle>
          <a:p>
            <a:pPr lvl="0"/>
            <a:r>
              <a:rPr lang="ca-ES" smtClean="0"/>
              <a:t>Feu clic aquí per editar estils</a:t>
            </a:r>
          </a:p>
        </p:txBody>
      </p:sp>
      <p:sp>
        <p:nvSpPr>
          <p:cNvPr id="7" name="8 Título"/>
          <p:cNvSpPr>
            <a:spLocks noGrp="1"/>
          </p:cNvSpPr>
          <p:nvPr>
            <p:ph type="title"/>
          </p:nvPr>
        </p:nvSpPr>
        <p:spPr>
          <a:xfrm>
            <a:off x="128464" y="476672"/>
            <a:ext cx="8915400" cy="476672"/>
          </a:xfrm>
          <a:prstGeom prst="rect">
            <a:avLst/>
          </a:prstGeom>
        </p:spPr>
        <p:txBody>
          <a:bodyPr/>
          <a:lstStyle>
            <a:lvl1pPr algn="l">
              <a:defRPr sz="1800" b="1" baseline="0">
                <a:solidFill>
                  <a:schemeClr val="bg2">
                    <a:lumMod val="25000"/>
                  </a:schemeClr>
                </a:solidFill>
              </a:defRPr>
            </a:lvl1pPr>
          </a:lstStyle>
          <a:p>
            <a:r>
              <a:rPr lang="ca-ES" smtClean="0"/>
              <a:t>Feu clic aquí per editar l'estil</a:t>
            </a:r>
            <a:endParaRPr lang="ca-ES" dirty="0"/>
          </a:p>
        </p:txBody>
      </p:sp>
      <p:sp>
        <p:nvSpPr>
          <p:cNvPr id="12" name="11 Marcador de posición de imagen"/>
          <p:cNvSpPr>
            <a:spLocks noGrp="1"/>
          </p:cNvSpPr>
          <p:nvPr>
            <p:ph type="pic" sz="quarter" idx="11"/>
          </p:nvPr>
        </p:nvSpPr>
        <p:spPr>
          <a:xfrm>
            <a:off x="215899" y="1556792"/>
            <a:ext cx="8409509" cy="4608512"/>
          </a:xfrm>
          <a:prstGeom prst="rect">
            <a:avLst/>
          </a:prstGeom>
        </p:spPr>
        <p:txBody>
          <a:bodyPr/>
          <a:lstStyle>
            <a:lvl1pPr>
              <a:defRPr/>
            </a:lvl1pPr>
          </a:lstStyle>
          <a:p>
            <a:pPr lvl="0"/>
            <a:r>
              <a:rPr lang="ca-ES" noProof="0" smtClean="0"/>
              <a:t>Feu clic a la icona per afegir una imatge</a:t>
            </a:r>
            <a:endParaRPr lang="ca-ES" noProof="0" dirty="0"/>
          </a:p>
        </p:txBody>
      </p:sp>
      <p:sp>
        <p:nvSpPr>
          <p:cNvPr id="5" name="5 Marcador de número de diapositiva"/>
          <p:cNvSpPr>
            <a:spLocks noGrp="1"/>
          </p:cNvSpPr>
          <p:nvPr>
            <p:ph type="sldNum" sz="quarter" idx="12"/>
          </p:nvPr>
        </p:nvSpPr>
        <p:spPr/>
        <p:txBody>
          <a:bodyPr/>
          <a:lstStyle>
            <a:lvl1pPr>
              <a:defRPr/>
            </a:lvl1pPr>
          </a:lstStyle>
          <a:p>
            <a:fld id="{26F35EE7-7BFF-441A-8B3A-7FC82BCE7ED6}" type="slidenum">
              <a:rPr lang="ca-ES" altLang="ca-ES"/>
              <a:pPr/>
              <a:t>‹Nº›</a:t>
            </a:fld>
            <a:endParaRPr lang="ca-ES" altLang="ca-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ol i objectes">
    <p:spTree>
      <p:nvGrpSpPr>
        <p:cNvPr id="1" name=""/>
        <p:cNvGrpSpPr/>
        <p:nvPr/>
      </p:nvGrpSpPr>
      <p:grpSpPr>
        <a:xfrm>
          <a:off x="0" y="0"/>
          <a:ext cx="0" cy="0"/>
          <a:chOff x="0" y="0"/>
          <a:chExt cx="0" cy="0"/>
        </a:xfrm>
      </p:grpSpPr>
      <p:sp>
        <p:nvSpPr>
          <p:cNvPr id="10" name="9 Marcador de texto"/>
          <p:cNvSpPr>
            <a:spLocks noGrp="1"/>
          </p:cNvSpPr>
          <p:nvPr>
            <p:ph type="body" sz="quarter" idx="10"/>
          </p:nvPr>
        </p:nvSpPr>
        <p:spPr>
          <a:xfrm>
            <a:off x="215602" y="1125439"/>
            <a:ext cx="4233342" cy="287337"/>
          </a:xfrm>
          <a:prstGeom prst="rect">
            <a:avLst/>
          </a:prstGeom>
        </p:spPr>
        <p:txBody>
          <a:bodyPr/>
          <a:lstStyle>
            <a:lvl1pPr>
              <a:buNone/>
              <a:defRPr sz="1400" b="1" baseline="0">
                <a:solidFill>
                  <a:srgbClr val="993489"/>
                </a:solidFill>
              </a:defRPr>
            </a:lvl1pPr>
          </a:lstStyle>
          <a:p>
            <a:pPr lvl="0"/>
            <a:r>
              <a:rPr lang="ca-ES" smtClean="0"/>
              <a:t>Feu clic aquí per editar estils</a:t>
            </a:r>
          </a:p>
        </p:txBody>
      </p:sp>
      <p:sp>
        <p:nvSpPr>
          <p:cNvPr id="7" name="8 Título"/>
          <p:cNvSpPr>
            <a:spLocks noGrp="1"/>
          </p:cNvSpPr>
          <p:nvPr>
            <p:ph type="title"/>
          </p:nvPr>
        </p:nvSpPr>
        <p:spPr>
          <a:xfrm>
            <a:off x="142056" y="476672"/>
            <a:ext cx="8915400" cy="476672"/>
          </a:xfrm>
          <a:prstGeom prst="rect">
            <a:avLst/>
          </a:prstGeom>
        </p:spPr>
        <p:txBody>
          <a:bodyPr/>
          <a:lstStyle>
            <a:lvl1pPr algn="l">
              <a:defRPr sz="1800" b="1" baseline="0">
                <a:solidFill>
                  <a:schemeClr val="bg2">
                    <a:lumMod val="25000"/>
                  </a:schemeClr>
                </a:solidFill>
              </a:defRPr>
            </a:lvl1pPr>
          </a:lstStyle>
          <a:p>
            <a:r>
              <a:rPr lang="ca-ES" smtClean="0"/>
              <a:t>Feu clic aquí per editar l'estil</a:t>
            </a:r>
            <a:endParaRPr lang="ca-ES" dirty="0"/>
          </a:p>
        </p:txBody>
      </p:sp>
      <p:sp>
        <p:nvSpPr>
          <p:cNvPr id="12" name="11 Marcador de posición de imagen"/>
          <p:cNvSpPr>
            <a:spLocks noGrp="1"/>
          </p:cNvSpPr>
          <p:nvPr>
            <p:ph type="pic" sz="quarter" idx="11"/>
          </p:nvPr>
        </p:nvSpPr>
        <p:spPr>
          <a:xfrm>
            <a:off x="215899" y="1556792"/>
            <a:ext cx="4233045" cy="4608512"/>
          </a:xfrm>
          <a:prstGeom prst="rect">
            <a:avLst/>
          </a:prstGeom>
        </p:spPr>
        <p:txBody>
          <a:bodyPr/>
          <a:lstStyle>
            <a:lvl1pPr>
              <a:defRPr/>
            </a:lvl1pPr>
          </a:lstStyle>
          <a:p>
            <a:pPr lvl="0"/>
            <a:r>
              <a:rPr lang="ca-ES" noProof="0" smtClean="0"/>
              <a:t>Feu clic a la icona per afegir una imatge</a:t>
            </a:r>
            <a:endParaRPr lang="ca-ES" noProof="0" dirty="0"/>
          </a:p>
        </p:txBody>
      </p:sp>
      <p:sp>
        <p:nvSpPr>
          <p:cNvPr id="5" name="9 Marcador de texto"/>
          <p:cNvSpPr>
            <a:spLocks noGrp="1"/>
          </p:cNvSpPr>
          <p:nvPr>
            <p:ph type="body" sz="quarter" idx="12"/>
          </p:nvPr>
        </p:nvSpPr>
        <p:spPr>
          <a:xfrm>
            <a:off x="4680098" y="1124744"/>
            <a:ext cx="4233342" cy="287337"/>
          </a:xfrm>
          <a:prstGeom prst="rect">
            <a:avLst/>
          </a:prstGeom>
        </p:spPr>
        <p:txBody>
          <a:bodyPr/>
          <a:lstStyle>
            <a:lvl1pPr>
              <a:buNone/>
              <a:defRPr sz="1400" b="1" baseline="0">
                <a:solidFill>
                  <a:srgbClr val="993489"/>
                </a:solidFill>
              </a:defRPr>
            </a:lvl1pPr>
          </a:lstStyle>
          <a:p>
            <a:pPr lvl="0"/>
            <a:r>
              <a:rPr lang="ca-ES" smtClean="0"/>
              <a:t>Feu clic aquí per editar estils</a:t>
            </a:r>
          </a:p>
        </p:txBody>
      </p:sp>
      <p:sp>
        <p:nvSpPr>
          <p:cNvPr id="6" name="11 Marcador de posición de imagen"/>
          <p:cNvSpPr>
            <a:spLocks noGrp="1"/>
          </p:cNvSpPr>
          <p:nvPr>
            <p:ph type="pic" sz="quarter" idx="13"/>
          </p:nvPr>
        </p:nvSpPr>
        <p:spPr>
          <a:xfrm>
            <a:off x="4680395" y="1556097"/>
            <a:ext cx="4233045" cy="4608512"/>
          </a:xfrm>
          <a:prstGeom prst="rect">
            <a:avLst/>
          </a:prstGeom>
        </p:spPr>
        <p:txBody>
          <a:bodyPr/>
          <a:lstStyle>
            <a:lvl1pPr>
              <a:defRPr/>
            </a:lvl1pPr>
          </a:lstStyle>
          <a:p>
            <a:pPr lvl="0"/>
            <a:r>
              <a:rPr lang="ca-ES" noProof="0" smtClean="0"/>
              <a:t>Feu clic a la icona per afegir una imatge</a:t>
            </a:r>
            <a:endParaRPr lang="ca-ES" noProof="0" dirty="0"/>
          </a:p>
        </p:txBody>
      </p:sp>
      <p:sp>
        <p:nvSpPr>
          <p:cNvPr id="8" name="5 Marcador de número de diapositiva"/>
          <p:cNvSpPr>
            <a:spLocks noGrp="1"/>
          </p:cNvSpPr>
          <p:nvPr>
            <p:ph type="sldNum" sz="quarter" idx="14"/>
          </p:nvPr>
        </p:nvSpPr>
        <p:spPr/>
        <p:txBody>
          <a:bodyPr/>
          <a:lstStyle>
            <a:lvl1pPr>
              <a:defRPr/>
            </a:lvl1pPr>
          </a:lstStyle>
          <a:p>
            <a:fld id="{5E61BEF8-DE49-4FC9-9664-9C108FA42139}" type="slidenum">
              <a:rPr lang="ca-ES" altLang="ca-ES"/>
              <a:pPr/>
              <a:t>‹Nº›</a:t>
            </a:fld>
            <a:endParaRPr lang="ca-ES" altLang="ca-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ol, objecte i text">
    <p:spTree>
      <p:nvGrpSpPr>
        <p:cNvPr id="1" name=""/>
        <p:cNvGrpSpPr/>
        <p:nvPr/>
      </p:nvGrpSpPr>
      <p:grpSpPr>
        <a:xfrm>
          <a:off x="0" y="0"/>
          <a:ext cx="0" cy="0"/>
          <a:chOff x="0" y="0"/>
          <a:chExt cx="0" cy="0"/>
        </a:xfrm>
      </p:grpSpPr>
      <p:sp>
        <p:nvSpPr>
          <p:cNvPr id="10" name="9 Marcador de texto"/>
          <p:cNvSpPr>
            <a:spLocks noGrp="1"/>
          </p:cNvSpPr>
          <p:nvPr>
            <p:ph type="body" sz="quarter" idx="10"/>
          </p:nvPr>
        </p:nvSpPr>
        <p:spPr>
          <a:xfrm>
            <a:off x="215602" y="1125439"/>
            <a:ext cx="7905750" cy="287337"/>
          </a:xfrm>
          <a:prstGeom prst="rect">
            <a:avLst/>
          </a:prstGeom>
        </p:spPr>
        <p:txBody>
          <a:bodyPr/>
          <a:lstStyle>
            <a:lvl1pPr>
              <a:buNone/>
              <a:defRPr sz="1400" b="1" baseline="0">
                <a:solidFill>
                  <a:srgbClr val="993489"/>
                </a:solidFill>
              </a:defRPr>
            </a:lvl1pPr>
          </a:lstStyle>
          <a:p>
            <a:pPr lvl="0"/>
            <a:r>
              <a:rPr lang="ca-ES" smtClean="0"/>
              <a:t>Feu clic aquí per editar estils</a:t>
            </a:r>
          </a:p>
        </p:txBody>
      </p:sp>
      <p:sp>
        <p:nvSpPr>
          <p:cNvPr id="7" name="8 Título"/>
          <p:cNvSpPr>
            <a:spLocks noGrp="1"/>
          </p:cNvSpPr>
          <p:nvPr>
            <p:ph type="title"/>
          </p:nvPr>
        </p:nvSpPr>
        <p:spPr>
          <a:xfrm>
            <a:off x="142056" y="476672"/>
            <a:ext cx="8915400" cy="476672"/>
          </a:xfrm>
          <a:prstGeom prst="rect">
            <a:avLst/>
          </a:prstGeom>
        </p:spPr>
        <p:txBody>
          <a:bodyPr/>
          <a:lstStyle>
            <a:lvl1pPr algn="l">
              <a:defRPr sz="1800" b="1" baseline="0">
                <a:solidFill>
                  <a:schemeClr val="bg2">
                    <a:lumMod val="25000"/>
                  </a:schemeClr>
                </a:solidFill>
              </a:defRPr>
            </a:lvl1pPr>
          </a:lstStyle>
          <a:p>
            <a:r>
              <a:rPr lang="ca-ES" smtClean="0"/>
              <a:t>Feu clic aquí per editar l'estil</a:t>
            </a:r>
            <a:endParaRPr lang="ca-ES" dirty="0"/>
          </a:p>
        </p:txBody>
      </p:sp>
      <p:sp>
        <p:nvSpPr>
          <p:cNvPr id="12" name="11 Marcador de posición de imagen"/>
          <p:cNvSpPr>
            <a:spLocks noGrp="1"/>
          </p:cNvSpPr>
          <p:nvPr>
            <p:ph type="pic" sz="quarter" idx="11"/>
          </p:nvPr>
        </p:nvSpPr>
        <p:spPr>
          <a:xfrm>
            <a:off x="215899" y="1556792"/>
            <a:ext cx="5673205" cy="2880320"/>
          </a:xfrm>
          <a:prstGeom prst="rect">
            <a:avLst/>
          </a:prstGeom>
        </p:spPr>
        <p:txBody>
          <a:bodyPr/>
          <a:lstStyle>
            <a:lvl1pPr>
              <a:defRPr/>
            </a:lvl1pPr>
          </a:lstStyle>
          <a:p>
            <a:pPr lvl="0"/>
            <a:r>
              <a:rPr lang="ca-ES" noProof="0" smtClean="0"/>
              <a:t>Feu clic a la icona per afegir una imatge</a:t>
            </a:r>
            <a:endParaRPr lang="ca-ES" noProof="0" dirty="0"/>
          </a:p>
        </p:txBody>
      </p:sp>
      <p:sp>
        <p:nvSpPr>
          <p:cNvPr id="6" name="7 Marcador de texto"/>
          <p:cNvSpPr>
            <a:spLocks noGrp="1"/>
          </p:cNvSpPr>
          <p:nvPr>
            <p:ph type="body" sz="quarter" idx="13"/>
          </p:nvPr>
        </p:nvSpPr>
        <p:spPr>
          <a:xfrm>
            <a:off x="199776" y="4581128"/>
            <a:ext cx="8929688" cy="1441301"/>
          </a:xfrm>
          <a:prstGeom prst="rect">
            <a:avLst/>
          </a:prstGeom>
        </p:spPr>
        <p:txBody>
          <a:bodyPr/>
          <a:lstStyle>
            <a:lvl1pPr marL="0" indent="0">
              <a:buFontTx/>
              <a:buNone/>
              <a:defRPr sz="1600"/>
            </a:lvl1pPr>
            <a:lvl2pPr>
              <a:buFont typeface="Wingdings" pitchFamily="2" charset="2"/>
              <a:buChar char="§"/>
              <a:defRPr sz="1600"/>
            </a:lvl2pPr>
            <a:lvl3pPr marL="1257300" indent="-228600">
              <a:buFont typeface="Verdana" pitchFamily="34" charset="0"/>
              <a:buChar char="−"/>
              <a:defRPr sz="1400"/>
            </a:lvl3pPr>
          </a:lstStyle>
          <a:p>
            <a:pPr lvl="0"/>
            <a:r>
              <a:rPr lang="ca-ES" smtClean="0"/>
              <a:t>Feu clic aquí per editar estils</a:t>
            </a:r>
          </a:p>
          <a:p>
            <a:pPr lvl="1"/>
            <a:r>
              <a:rPr lang="ca-ES" smtClean="0"/>
              <a:t>Segon nivell</a:t>
            </a:r>
          </a:p>
          <a:p>
            <a:pPr lvl="2"/>
            <a:r>
              <a:rPr lang="ca-ES" smtClean="0"/>
              <a:t>Tercer nivell</a:t>
            </a:r>
          </a:p>
        </p:txBody>
      </p:sp>
      <p:sp>
        <p:nvSpPr>
          <p:cNvPr id="8" name="5 Marcador de número de diapositiva"/>
          <p:cNvSpPr>
            <a:spLocks noGrp="1"/>
          </p:cNvSpPr>
          <p:nvPr>
            <p:ph type="sldNum" sz="quarter" idx="14"/>
          </p:nvPr>
        </p:nvSpPr>
        <p:spPr/>
        <p:txBody>
          <a:bodyPr/>
          <a:lstStyle>
            <a:lvl1pPr>
              <a:defRPr/>
            </a:lvl1pPr>
          </a:lstStyle>
          <a:p>
            <a:fld id="{0B738755-ED46-4154-82B0-FF7F0C3BFBA2}" type="slidenum">
              <a:rPr lang="ca-ES" altLang="ca-ES"/>
              <a:pPr/>
              <a:t>‹Nº›</a:t>
            </a:fld>
            <a:endParaRPr lang="ca-ES" altLang="ca-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ol i text">
    <p:spTree>
      <p:nvGrpSpPr>
        <p:cNvPr id="1" name=""/>
        <p:cNvGrpSpPr/>
        <p:nvPr/>
      </p:nvGrpSpPr>
      <p:grpSpPr>
        <a:xfrm>
          <a:off x="0" y="0"/>
          <a:ext cx="0" cy="0"/>
          <a:chOff x="0" y="0"/>
          <a:chExt cx="0" cy="0"/>
        </a:xfrm>
      </p:grpSpPr>
      <p:sp>
        <p:nvSpPr>
          <p:cNvPr id="10" name="9 Marcador de texto"/>
          <p:cNvSpPr>
            <a:spLocks noGrp="1"/>
          </p:cNvSpPr>
          <p:nvPr>
            <p:ph type="body" sz="quarter" idx="10"/>
          </p:nvPr>
        </p:nvSpPr>
        <p:spPr>
          <a:xfrm>
            <a:off x="215602" y="1125439"/>
            <a:ext cx="7905750" cy="287337"/>
          </a:xfrm>
          <a:prstGeom prst="rect">
            <a:avLst/>
          </a:prstGeom>
        </p:spPr>
        <p:txBody>
          <a:bodyPr/>
          <a:lstStyle>
            <a:lvl1pPr>
              <a:buNone/>
              <a:defRPr sz="1400" b="1" baseline="0">
                <a:solidFill>
                  <a:srgbClr val="993489"/>
                </a:solidFill>
              </a:defRPr>
            </a:lvl1pPr>
          </a:lstStyle>
          <a:p>
            <a:pPr lvl="0"/>
            <a:r>
              <a:rPr lang="ca-ES" smtClean="0"/>
              <a:t>Feu clic aquí per editar estils</a:t>
            </a:r>
          </a:p>
        </p:txBody>
      </p:sp>
      <p:sp>
        <p:nvSpPr>
          <p:cNvPr id="7" name="8 Título"/>
          <p:cNvSpPr>
            <a:spLocks noGrp="1"/>
          </p:cNvSpPr>
          <p:nvPr>
            <p:ph type="title"/>
          </p:nvPr>
        </p:nvSpPr>
        <p:spPr>
          <a:xfrm>
            <a:off x="142056" y="476672"/>
            <a:ext cx="8915400" cy="476672"/>
          </a:xfrm>
          <a:prstGeom prst="rect">
            <a:avLst/>
          </a:prstGeom>
        </p:spPr>
        <p:txBody>
          <a:bodyPr/>
          <a:lstStyle>
            <a:lvl1pPr algn="l">
              <a:defRPr sz="3600" b="0" baseline="0">
                <a:solidFill>
                  <a:srgbClr val="993489"/>
                </a:solidFill>
              </a:defRPr>
            </a:lvl1pPr>
          </a:lstStyle>
          <a:p>
            <a:r>
              <a:rPr lang="ca-ES" smtClean="0"/>
              <a:t>Feu clic aquí per editar l'estil</a:t>
            </a:r>
            <a:endParaRPr lang="ca-ES" dirty="0"/>
          </a:p>
        </p:txBody>
      </p:sp>
      <p:sp>
        <p:nvSpPr>
          <p:cNvPr id="8" name="7 Marcador de texto"/>
          <p:cNvSpPr>
            <a:spLocks noGrp="1"/>
          </p:cNvSpPr>
          <p:nvPr>
            <p:ph type="body" sz="quarter" idx="13"/>
          </p:nvPr>
        </p:nvSpPr>
        <p:spPr>
          <a:xfrm>
            <a:off x="199776" y="1556792"/>
            <a:ext cx="8929688" cy="4465637"/>
          </a:xfrm>
          <a:prstGeom prst="rect">
            <a:avLst/>
          </a:prstGeom>
        </p:spPr>
        <p:txBody>
          <a:bodyPr/>
          <a:lstStyle>
            <a:lvl1pPr marL="0" indent="0">
              <a:buFontTx/>
              <a:buNone/>
              <a:defRPr sz="2400" baseline="0">
                <a:solidFill>
                  <a:srgbClr val="993489"/>
                </a:solidFill>
              </a:defRPr>
            </a:lvl1pPr>
            <a:lvl2pPr>
              <a:buFont typeface="Wingdings" pitchFamily="2" charset="2"/>
              <a:buChar char="§"/>
              <a:defRPr sz="2400">
                <a:solidFill>
                  <a:srgbClr val="993489"/>
                </a:solidFill>
              </a:defRPr>
            </a:lvl2pPr>
            <a:lvl3pPr marL="1257300" indent="-228600">
              <a:buFont typeface="Verdana" pitchFamily="34" charset="0"/>
              <a:buChar char="−"/>
              <a:defRPr sz="2400">
                <a:solidFill>
                  <a:srgbClr val="993489"/>
                </a:solidFill>
              </a:defRPr>
            </a:lvl3pPr>
          </a:lstStyle>
          <a:p>
            <a:pPr lvl="0"/>
            <a:r>
              <a:rPr lang="ca-ES" smtClean="0"/>
              <a:t>Feu clic aquí per editar estils</a:t>
            </a:r>
          </a:p>
          <a:p>
            <a:pPr lvl="1"/>
            <a:r>
              <a:rPr lang="ca-ES" smtClean="0"/>
              <a:t>Segon nivell</a:t>
            </a:r>
          </a:p>
          <a:p>
            <a:pPr lvl="2"/>
            <a:r>
              <a:rPr lang="ca-ES" smtClean="0"/>
              <a:t>Tercer nivell</a:t>
            </a:r>
          </a:p>
        </p:txBody>
      </p:sp>
      <p:sp>
        <p:nvSpPr>
          <p:cNvPr id="5" name="5 Marcador de número de diapositiva"/>
          <p:cNvSpPr>
            <a:spLocks noGrp="1"/>
          </p:cNvSpPr>
          <p:nvPr>
            <p:ph type="sldNum" sz="quarter" idx="14"/>
          </p:nvPr>
        </p:nvSpPr>
        <p:spPr/>
        <p:txBody>
          <a:bodyPr/>
          <a:lstStyle>
            <a:lvl1pPr>
              <a:defRPr/>
            </a:lvl1pPr>
          </a:lstStyle>
          <a:p>
            <a:fld id="{9463CACF-397B-4E1E-8B5C-88DFB4F97228}" type="slidenum">
              <a:rPr lang="ca-ES" altLang="ca-ES"/>
              <a:pPr/>
              <a:t>‹Nº›</a:t>
            </a:fld>
            <a:endParaRPr lang="ca-ES" altLang="ca-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ol_bolets">
    <p:spTree>
      <p:nvGrpSpPr>
        <p:cNvPr id="1" name=""/>
        <p:cNvGrpSpPr/>
        <p:nvPr/>
      </p:nvGrpSpPr>
      <p:grpSpPr>
        <a:xfrm>
          <a:off x="0" y="0"/>
          <a:ext cx="0" cy="0"/>
          <a:chOff x="0" y="0"/>
          <a:chExt cx="0" cy="0"/>
        </a:xfrm>
      </p:grpSpPr>
      <p:sp>
        <p:nvSpPr>
          <p:cNvPr id="2" name="1 Título"/>
          <p:cNvSpPr>
            <a:spLocks noGrp="1"/>
          </p:cNvSpPr>
          <p:nvPr>
            <p:ph type="title"/>
          </p:nvPr>
        </p:nvSpPr>
        <p:spPr>
          <a:xfrm>
            <a:off x="561217" y="0"/>
            <a:ext cx="8899686" cy="1130300"/>
          </a:xfrm>
          <a:prstGeom prst="rect">
            <a:avLst/>
          </a:prstGeom>
        </p:spPr>
        <p:txBody>
          <a:bodyPr/>
          <a:lstStyle/>
          <a:p>
            <a:r>
              <a:rPr lang="es-ES" dirty="0" smtClean="0"/>
              <a:t>Haga clic para modificar el estilo de título del patrón</a:t>
            </a:r>
            <a:endParaRPr lang="ca-ES" dirty="0"/>
          </a:p>
        </p:txBody>
      </p:sp>
      <p:sp>
        <p:nvSpPr>
          <p:cNvPr id="3" name="2 Marcador de contenido"/>
          <p:cNvSpPr>
            <a:spLocks noGrp="1"/>
          </p:cNvSpPr>
          <p:nvPr>
            <p:ph idx="1"/>
          </p:nvPr>
        </p:nvSpPr>
        <p:spPr>
          <a:xfrm>
            <a:off x="561217" y="2132856"/>
            <a:ext cx="8899686" cy="3962400"/>
          </a:xfrm>
          <a:prstGeom prst="rect">
            <a:avLst/>
          </a:prstGeom>
        </p:spPr>
        <p:txBody>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ca-E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376917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4.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5.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4.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1 Imagen" descr="DSC01359.JPG"/>
          <p:cNvPicPr>
            <a:picLocks noChangeAspect="1"/>
          </p:cNvPicPr>
          <p:nvPr userDrawn="1"/>
        </p:nvPicPr>
        <p:blipFill>
          <a:blip r:embed="rId3" cstate="print">
            <a:duotone>
              <a:prstClr val="black"/>
              <a:srgbClr val="993489">
                <a:tint val="45000"/>
                <a:satMod val="400000"/>
              </a:srgbClr>
            </a:duotone>
            <a:lum/>
          </a:blip>
          <a:srcRect l="1335" r="15768" b="14209"/>
          <a:stretch>
            <a:fillRect/>
          </a:stretch>
        </p:blipFill>
        <p:spPr>
          <a:xfrm>
            <a:off x="0" y="0"/>
            <a:ext cx="9906000" cy="6858000"/>
          </a:xfrm>
          <a:prstGeom prst="rect">
            <a:avLst/>
          </a:prstGeom>
        </p:spPr>
      </p:pic>
    </p:spTree>
  </p:cSld>
  <p:clrMap bg1="lt1" tx1="dk1" bg2="lt2" tx2="dk2" accent1="accent1" accent2="accent2" accent3="accent3" accent4="accent4" accent5="accent5" accent6="accent6" hlink="hlink" folHlink="folHlink"/>
  <p:sldLayoutIdLst>
    <p:sldLayoutId id="2147483753" r:id="rId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7 Rectángulo"/>
          <p:cNvSpPr/>
          <p:nvPr userDrawn="1"/>
        </p:nvSpPr>
        <p:spPr>
          <a:xfrm>
            <a:off x="0" y="6453188"/>
            <a:ext cx="9906000" cy="404812"/>
          </a:xfrm>
          <a:prstGeom prst="rect">
            <a:avLst/>
          </a:prstGeom>
          <a:gradFill flip="none" rotWithShape="1">
            <a:gsLst>
              <a:gs pos="0">
                <a:srgbClr val="993489">
                  <a:shade val="30000"/>
                  <a:satMod val="115000"/>
                </a:srgbClr>
              </a:gs>
              <a:gs pos="50000">
                <a:srgbClr val="993489">
                  <a:shade val="67500"/>
                  <a:satMod val="115000"/>
                </a:srgbClr>
              </a:gs>
              <a:gs pos="100000">
                <a:srgbClr val="99348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8 Conector recto"/>
          <p:cNvCxnSpPr/>
          <p:nvPr userDrawn="1"/>
        </p:nvCxnSpPr>
        <p:spPr>
          <a:xfrm>
            <a:off x="115888" y="476250"/>
            <a:ext cx="8582025"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52" name="9 Imagen" descr="logo_IR.gif"/>
          <p:cNvPicPr>
            <a:picLocks noChangeAspect="1"/>
          </p:cNvPicPr>
          <p:nvPr userDrawn="1"/>
        </p:nvPicPr>
        <p:blipFill>
          <a:blip r:embed="rId13" cstate="print"/>
          <a:srcRect/>
          <a:stretch>
            <a:fillRect/>
          </a:stretch>
        </p:blipFill>
        <p:spPr bwMode="auto">
          <a:xfrm>
            <a:off x="8893175" y="115888"/>
            <a:ext cx="896938" cy="350837"/>
          </a:xfrm>
          <a:prstGeom prst="rect">
            <a:avLst/>
          </a:prstGeom>
          <a:noFill/>
          <a:ln w="9525">
            <a:noFill/>
            <a:miter lim="800000"/>
            <a:headEnd/>
            <a:tailEnd/>
          </a:ln>
        </p:spPr>
      </p:pic>
      <p:sp>
        <p:nvSpPr>
          <p:cNvPr id="2053" name="11 CuadroTexto"/>
          <p:cNvSpPr txBox="1">
            <a:spLocks noChangeArrowheads="1"/>
          </p:cNvSpPr>
          <p:nvPr userDrawn="1"/>
        </p:nvSpPr>
        <p:spPr bwMode="auto">
          <a:xfrm>
            <a:off x="128588" y="188913"/>
            <a:ext cx="6408737"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defRPr/>
            </a:pPr>
            <a:r>
              <a:rPr lang="en-US" altLang="ca-ES" sz="1400" b="1" smtClean="0">
                <a:solidFill>
                  <a:srgbClr val="993489"/>
                </a:solidFill>
                <a:latin typeface="Verdana" panose="020B0604030504040204" pitchFamily="34" charset="0"/>
              </a:rPr>
              <a:t>Master in Translational Biomedical Research </a:t>
            </a:r>
          </a:p>
        </p:txBody>
      </p:sp>
      <p:sp>
        <p:nvSpPr>
          <p:cNvPr id="6" name="5 Marcador de número de diapositiva"/>
          <p:cNvSpPr>
            <a:spLocks noGrp="1"/>
          </p:cNvSpPr>
          <p:nvPr>
            <p:ph type="sldNum" sz="quarter" idx="4"/>
          </p:nvPr>
        </p:nvSpPr>
        <p:spPr>
          <a:xfrm>
            <a:off x="8697913" y="6453188"/>
            <a:ext cx="113665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chemeClr val="bg1"/>
                </a:solidFill>
                <a:latin typeface="Verdana" pitchFamily="34" charset="0"/>
              </a:defRPr>
            </a:lvl1pPr>
          </a:lstStyle>
          <a:p>
            <a:fld id="{53FA6D0C-A2D2-4FDE-A40D-DF8B61D9AFB3}" type="slidenum">
              <a:rPr lang="ca-ES" altLang="ca-ES"/>
              <a:pPr/>
              <a:t>‹Nº›</a:t>
            </a:fld>
            <a:endParaRPr lang="ca-ES" altLang="ca-ES"/>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4" r:id="rId7"/>
    <p:sldLayoutId id="2147483760" r:id="rId8"/>
    <p:sldLayoutId id="2147483775" r:id="rId9"/>
    <p:sldLayoutId id="2147483776" r:id="rId10"/>
    <p:sldLayoutId id="214748377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Verdana" pitchFamily="34" charset="0"/>
        </a:defRPr>
      </a:lvl2pPr>
      <a:lvl3pPr algn="ctr" rtl="0" eaLnBrk="0" fontAlgn="base" hangingPunct="0">
        <a:spcBef>
          <a:spcPct val="0"/>
        </a:spcBef>
        <a:spcAft>
          <a:spcPct val="0"/>
        </a:spcAft>
        <a:defRPr sz="4400">
          <a:solidFill>
            <a:schemeClr val="tx1"/>
          </a:solidFill>
          <a:latin typeface="Verdana" pitchFamily="34" charset="0"/>
        </a:defRPr>
      </a:lvl3pPr>
      <a:lvl4pPr algn="ctr" rtl="0" eaLnBrk="0" fontAlgn="base" hangingPunct="0">
        <a:spcBef>
          <a:spcPct val="0"/>
        </a:spcBef>
        <a:spcAft>
          <a:spcPct val="0"/>
        </a:spcAft>
        <a:defRPr sz="4400">
          <a:solidFill>
            <a:schemeClr val="tx1"/>
          </a:solidFill>
          <a:latin typeface="Verdana" pitchFamily="34" charset="0"/>
        </a:defRPr>
      </a:lvl4pPr>
      <a:lvl5pPr algn="ctr" rtl="0" eaLnBrk="0" fontAlgn="base" hangingPunct="0">
        <a:spcBef>
          <a:spcPct val="0"/>
        </a:spcBef>
        <a:spcAft>
          <a:spcPct val="0"/>
        </a:spcAft>
        <a:defRPr sz="4400">
          <a:solidFill>
            <a:schemeClr val="tx1"/>
          </a:solidFill>
          <a:latin typeface="Verdana" pitchFamily="34" charset="0"/>
        </a:defRPr>
      </a:lvl5pPr>
      <a:lvl6pPr marL="457200" algn="ctr" rtl="0" fontAlgn="base">
        <a:spcBef>
          <a:spcPct val="0"/>
        </a:spcBef>
        <a:spcAft>
          <a:spcPct val="0"/>
        </a:spcAft>
        <a:defRPr sz="4400">
          <a:solidFill>
            <a:schemeClr val="tx1"/>
          </a:solidFill>
          <a:latin typeface="Verdana" pitchFamily="34" charset="0"/>
        </a:defRPr>
      </a:lvl6pPr>
      <a:lvl7pPr marL="914400" algn="ctr" rtl="0" fontAlgn="base">
        <a:spcBef>
          <a:spcPct val="0"/>
        </a:spcBef>
        <a:spcAft>
          <a:spcPct val="0"/>
        </a:spcAft>
        <a:defRPr sz="4400">
          <a:solidFill>
            <a:schemeClr val="tx1"/>
          </a:solidFill>
          <a:latin typeface="Verdana" pitchFamily="34" charset="0"/>
        </a:defRPr>
      </a:lvl7pPr>
      <a:lvl8pPr marL="1371600" algn="ctr" rtl="0" fontAlgn="base">
        <a:spcBef>
          <a:spcPct val="0"/>
        </a:spcBef>
        <a:spcAft>
          <a:spcPct val="0"/>
        </a:spcAft>
        <a:defRPr sz="4400">
          <a:solidFill>
            <a:schemeClr val="tx1"/>
          </a:solidFill>
          <a:latin typeface="Verdana" pitchFamily="34" charset="0"/>
        </a:defRPr>
      </a:lvl8pPr>
      <a:lvl9pPr marL="1828800" algn="ctr" rtl="0" fontAlgn="base">
        <a:spcBef>
          <a:spcPct val="0"/>
        </a:spcBef>
        <a:spcAft>
          <a:spcPct val="0"/>
        </a:spcAft>
        <a:defRPr sz="4400">
          <a:solidFill>
            <a:schemeClr val="tx1"/>
          </a:solidFill>
          <a:latin typeface="Verdana"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50" name="Rectangle 6"/>
          <p:cNvSpPr>
            <a:spLocks noGrp="1" noChangeArrowheads="1"/>
          </p:cNvSpPr>
          <p:nvPr>
            <p:ph type="sldNum" sz="quarter" idx="4"/>
          </p:nvPr>
        </p:nvSpPr>
        <p:spPr bwMode="auto">
          <a:xfrm>
            <a:off x="8775700" y="6526213"/>
            <a:ext cx="1063625" cy="287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solidFill>
                  <a:srgbClr val="7D468C"/>
                </a:solidFill>
                <a:latin typeface="Calibri" pitchFamily="34" charset="0"/>
                <a:ea typeface="ＭＳ Ｐゴシック" pitchFamily="1" charset="-128"/>
                <a:cs typeface="+mn-cs"/>
              </a:defRPr>
            </a:lvl1pPr>
          </a:lstStyle>
          <a:p>
            <a:pPr eaLnBrk="1" hangingPunct="1">
              <a:defRPr/>
            </a:pPr>
            <a:fld id="{7CE8679B-3567-4070-9B36-F7AB56206DC1}" type="slidenum">
              <a:rPr lang="ca-ES"/>
              <a:pPr eaLnBrk="1" hangingPunct="1">
                <a:defRPr/>
              </a:pPr>
              <a:t>‹Nº›</a:t>
            </a:fld>
            <a:r>
              <a:rPr lang="ca-ES"/>
              <a:t>1</a:t>
            </a:r>
          </a:p>
        </p:txBody>
      </p:sp>
      <p:pic>
        <p:nvPicPr>
          <p:cNvPr id="2051" name="Picture 2" descr="diapos_verticales"/>
          <p:cNvPicPr>
            <a:picLocks noChangeAspect="1" noChangeArrowheads="1"/>
          </p:cNvPicPr>
          <p:nvPr/>
        </p:nvPicPr>
        <p:blipFill>
          <a:blip r:embed="rId4" cstate="print"/>
          <a:srcRect/>
          <a:stretch>
            <a:fillRect/>
          </a:stretch>
        </p:blipFill>
        <p:spPr bwMode="auto">
          <a:xfrm>
            <a:off x="0" y="0"/>
            <a:ext cx="10102850" cy="6994525"/>
          </a:xfrm>
          <a:prstGeom prst="rect">
            <a:avLst/>
          </a:prstGeom>
          <a:noFill/>
          <a:ln w="9525">
            <a:noFill/>
            <a:miter lim="800000"/>
            <a:headEnd/>
            <a:tailEnd/>
          </a:ln>
        </p:spPr>
      </p:pic>
    </p:spTree>
    <p:extLst>
      <p:ext uri="{BB962C8B-B14F-4D97-AF65-F5344CB8AC3E}">
        <p14:creationId xmlns="" xmlns:p14="http://schemas.microsoft.com/office/powerpoint/2010/main" val="2422115735"/>
      </p:ext>
    </p:extLst>
  </p:cSld>
  <p:clrMap bg1="lt1" tx1="dk1" bg2="lt2" tx2="dk2" accent1="accent1" accent2="accent2" accent3="accent3" accent4="accent4" accent5="accent5" accent6="accent6" hlink="hlink" folHlink="folHlink"/>
  <p:sldLayoutIdLst>
    <p:sldLayoutId id="2147483757" r:id="rId1"/>
    <p:sldLayoutId id="2147483758" r:id="rId2"/>
  </p:sldLayoutIdLst>
  <p:hf hdr="0" ftr="0" dt="0"/>
  <p:txStyles>
    <p:titleStyle>
      <a:lvl1pPr algn="l" rtl="0" eaLnBrk="0" fontAlgn="base" hangingPunct="0">
        <a:spcBef>
          <a:spcPct val="0"/>
        </a:spcBef>
        <a:spcAft>
          <a:spcPct val="0"/>
        </a:spcAft>
        <a:defRPr sz="1900" b="1">
          <a:solidFill>
            <a:schemeClr val="bg1"/>
          </a:solidFill>
          <a:latin typeface="+mj-lt"/>
          <a:ea typeface="ＭＳ Ｐゴシック" charset="0"/>
          <a:cs typeface="ＭＳ Ｐゴシック" charset="0"/>
        </a:defRPr>
      </a:lvl1pPr>
      <a:lvl2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2pPr>
      <a:lvl3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3pPr>
      <a:lvl4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4pPr>
      <a:lvl5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5pPr>
      <a:lvl6pPr marL="457200" algn="l" rtl="0" fontAlgn="base">
        <a:spcBef>
          <a:spcPct val="0"/>
        </a:spcBef>
        <a:spcAft>
          <a:spcPct val="0"/>
        </a:spcAft>
        <a:defRPr sz="1900" b="1">
          <a:solidFill>
            <a:schemeClr val="bg1"/>
          </a:solidFill>
          <a:latin typeface="Calibri" pitchFamily="34" charset="0"/>
        </a:defRPr>
      </a:lvl6pPr>
      <a:lvl7pPr marL="914400" algn="l" rtl="0" fontAlgn="base">
        <a:spcBef>
          <a:spcPct val="0"/>
        </a:spcBef>
        <a:spcAft>
          <a:spcPct val="0"/>
        </a:spcAft>
        <a:defRPr sz="1900" b="1">
          <a:solidFill>
            <a:schemeClr val="bg1"/>
          </a:solidFill>
          <a:latin typeface="Calibri" pitchFamily="34" charset="0"/>
        </a:defRPr>
      </a:lvl7pPr>
      <a:lvl8pPr marL="1371600" algn="l" rtl="0" fontAlgn="base">
        <a:spcBef>
          <a:spcPct val="0"/>
        </a:spcBef>
        <a:spcAft>
          <a:spcPct val="0"/>
        </a:spcAft>
        <a:defRPr sz="1900" b="1">
          <a:solidFill>
            <a:schemeClr val="bg1"/>
          </a:solidFill>
          <a:latin typeface="Calibri" pitchFamily="34" charset="0"/>
        </a:defRPr>
      </a:lvl8pPr>
      <a:lvl9pPr marL="1828800" algn="l" rtl="0" fontAlgn="base">
        <a:spcBef>
          <a:spcPct val="0"/>
        </a:spcBef>
        <a:spcAft>
          <a:spcPct val="0"/>
        </a:spcAft>
        <a:defRPr sz="1900" b="1">
          <a:solidFill>
            <a:schemeClr val="bg1"/>
          </a:solidFill>
          <a:latin typeface="Calibri" pitchFamily="34" charset="0"/>
        </a:defRPr>
      </a:lvl9pPr>
    </p:titleStyle>
    <p:bodyStyle>
      <a:lvl1pPr marL="609600" indent="-609600" algn="l" rtl="0" eaLnBrk="0" fontAlgn="base" hangingPunct="0">
        <a:spcBef>
          <a:spcPct val="20000"/>
        </a:spcBef>
        <a:spcAft>
          <a:spcPct val="0"/>
        </a:spcAft>
        <a:buChar char="•"/>
        <a:defRPr sz="2300" b="1">
          <a:solidFill>
            <a:srgbClr val="7D468C"/>
          </a:solidFill>
          <a:latin typeface="+mn-lt"/>
          <a:ea typeface="ＭＳ Ｐゴシック" charset="0"/>
          <a:cs typeface="ＭＳ Ｐゴシック" charset="0"/>
        </a:defRPr>
      </a:lvl1pPr>
      <a:lvl2pPr marL="800100" indent="-342900" algn="l" rtl="0" eaLnBrk="0" fontAlgn="base" hangingPunct="0">
        <a:spcBef>
          <a:spcPct val="20000"/>
        </a:spcBef>
        <a:spcAft>
          <a:spcPct val="0"/>
        </a:spcAft>
        <a:buChar char="–"/>
        <a:defRPr sz="2800">
          <a:solidFill>
            <a:srgbClr val="4D4D4D"/>
          </a:solidFill>
          <a:latin typeface="+mn-lt"/>
          <a:ea typeface="ＭＳ Ｐゴシック" charset="0"/>
        </a:defRPr>
      </a:lvl2pPr>
      <a:lvl3pPr marL="1371600" indent="-457200" algn="l" rtl="0" eaLnBrk="0" fontAlgn="base" hangingPunct="0">
        <a:spcBef>
          <a:spcPct val="20000"/>
        </a:spcBef>
        <a:spcAft>
          <a:spcPct val="0"/>
        </a:spcAft>
        <a:buChar char="•"/>
        <a:defRPr sz="2400">
          <a:solidFill>
            <a:schemeClr val="tx1"/>
          </a:solidFill>
          <a:latin typeface="Arial" charset="0"/>
          <a:ea typeface="ＭＳ Ｐゴシック" charset="0"/>
        </a:defRPr>
      </a:lvl3pPr>
      <a:lvl4pPr marL="1714500" indent="-342900" algn="l" rtl="0" eaLnBrk="0" fontAlgn="base" hangingPunct="0">
        <a:spcBef>
          <a:spcPct val="20000"/>
        </a:spcBef>
        <a:spcAft>
          <a:spcPct val="0"/>
        </a:spcAft>
        <a:buChar char="–"/>
        <a:defRPr sz="2000">
          <a:solidFill>
            <a:srgbClr val="4D4D4D"/>
          </a:solidFill>
          <a:latin typeface="Arial" charset="0"/>
          <a:ea typeface="ＭＳ Ｐゴシック" charset="0"/>
        </a:defRPr>
      </a:lvl4pPr>
      <a:lvl5pPr marL="2209800" indent="-381000" algn="l" rtl="0" eaLnBrk="0" fontAlgn="base" hangingPunct="0">
        <a:spcBef>
          <a:spcPct val="20000"/>
        </a:spcBef>
        <a:spcAft>
          <a:spcPct val="0"/>
        </a:spcAft>
        <a:buChar char="»"/>
        <a:defRPr sz="2000">
          <a:solidFill>
            <a:schemeClr val="tx1"/>
          </a:solidFill>
          <a:latin typeface="Arial" charset="0"/>
          <a:ea typeface="ＭＳ Ｐゴシック" charset="0"/>
        </a:defRPr>
      </a:lvl5pPr>
      <a:lvl6pPr marL="2667000" indent="-381000" algn="l" rtl="0" fontAlgn="base">
        <a:spcBef>
          <a:spcPct val="20000"/>
        </a:spcBef>
        <a:spcAft>
          <a:spcPct val="0"/>
        </a:spcAft>
        <a:defRPr sz="2000">
          <a:solidFill>
            <a:schemeClr val="tx1"/>
          </a:solidFill>
          <a:latin typeface="Arial" charset="0"/>
        </a:defRPr>
      </a:lvl6pPr>
      <a:lvl7pPr marL="3124200" indent="-381000" algn="l" rtl="0" fontAlgn="base">
        <a:spcBef>
          <a:spcPct val="20000"/>
        </a:spcBef>
        <a:spcAft>
          <a:spcPct val="0"/>
        </a:spcAft>
        <a:defRPr sz="2000">
          <a:solidFill>
            <a:schemeClr val="tx1"/>
          </a:solidFill>
          <a:latin typeface="Arial" charset="0"/>
        </a:defRPr>
      </a:lvl7pPr>
      <a:lvl8pPr marL="3581400" indent="-381000" algn="l" rtl="0" fontAlgn="base">
        <a:spcBef>
          <a:spcPct val="20000"/>
        </a:spcBef>
        <a:spcAft>
          <a:spcPct val="0"/>
        </a:spcAft>
        <a:defRPr sz="2000">
          <a:solidFill>
            <a:schemeClr val="tx1"/>
          </a:solidFill>
          <a:latin typeface="Arial" charset="0"/>
        </a:defRPr>
      </a:lvl8pPr>
      <a:lvl9pPr marL="4038600" indent="-381000" algn="l" rtl="0" fontAlgn="base">
        <a:spcBef>
          <a:spcPct val="20000"/>
        </a:spcBef>
        <a:spcAft>
          <a:spcPct val="0"/>
        </a:spcAft>
        <a:defRPr sz="2000">
          <a:solidFill>
            <a:schemeClr val="tx1"/>
          </a:solidFill>
          <a:latin typeface="Arial" charset="0"/>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1"/>
          <p:cNvPicPr>
            <a:picLocks noChangeAspect="1" noChangeArrowheads="1"/>
          </p:cNvPicPr>
          <p:nvPr/>
        </p:nvPicPr>
        <p:blipFill>
          <a:blip r:embed="rId13" cstate="print">
            <a:extLst>
              <a:ext uri="{28A0092B-C50C-407E-A947-70E740481C1C}">
                <a14:useLocalDpi xmlns="" xmlns:a14="http://schemas.microsoft.com/office/drawing/2010/main" val="0"/>
              </a:ext>
            </a:extLst>
          </a:blip>
          <a:srcRect l="1332" r="15771" b="14201"/>
          <a:stretch>
            <a:fillRect/>
          </a:stretch>
        </p:blipFill>
        <p:spPr bwMode="auto">
          <a:xfrm>
            <a:off x="0" y="0"/>
            <a:ext cx="9906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1027" name="Rectangle 2"/>
          <p:cNvSpPr>
            <a:spLocks noChangeArrowheads="1"/>
          </p:cNvSpPr>
          <p:nvPr/>
        </p:nvSpPr>
        <p:spPr bwMode="auto">
          <a:xfrm>
            <a:off x="3513138" y="260350"/>
            <a:ext cx="5903912" cy="1187450"/>
          </a:xfrm>
          <a:prstGeom prst="rect">
            <a:avLst/>
          </a:prstGeom>
          <a:noFill/>
          <a:ln w="9525">
            <a:noFill/>
            <a:round/>
            <a:headEnd/>
            <a:tailEnd/>
          </a:ln>
        </p:spPr>
        <p:txBody>
          <a:bodyPr lIns="90000" tIns="45000" rIns="90000" bIns="45000">
            <a:spAutoFit/>
          </a:bodyPr>
          <a:lstStyle/>
          <a:p>
            <a:pPr defTabSz="457200" eaLnBrk="1" hangingPunct="1">
              <a:buClr>
                <a:srgbClr val="000000"/>
              </a:buClr>
              <a:buSzPct val="100000"/>
              <a:buFont typeface="Times New Roman"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en-US" sz="3600" b="1">
                <a:solidFill>
                  <a:srgbClr val="FFFFFF"/>
                </a:solidFill>
                <a:latin typeface="Verdana" pitchFamily="34" charset="0"/>
              </a:rPr>
              <a:t>Vall d’Hebron Institut de Recerca</a:t>
            </a:r>
          </a:p>
        </p:txBody>
      </p:sp>
      <p:pic>
        <p:nvPicPr>
          <p:cNvPr id="1028" name="Picture 3"/>
          <p:cNvPicPr>
            <a:picLocks noChangeAspect="1" noChangeArrowheads="1"/>
          </p:cNvPicPr>
          <p:nvPr/>
        </p:nvPicPr>
        <p:blipFill>
          <a:blip r:embed="rId14" cstate="print">
            <a:extLst>
              <a:ext uri="{28A0092B-C50C-407E-A947-70E740481C1C}">
                <a14:useLocalDpi xmlns="" xmlns:a14="http://schemas.microsoft.com/office/drawing/2010/main" val="0"/>
              </a:ext>
            </a:extLst>
          </a:blip>
          <a:srcRect t="14502" b="22731"/>
          <a:stretch>
            <a:fillRect/>
          </a:stretch>
        </p:blipFill>
        <p:spPr bwMode="auto">
          <a:xfrm>
            <a:off x="350838" y="0"/>
            <a:ext cx="3119437" cy="1808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miter lim="800000"/>
                <a:headEnd/>
                <a:tailEnd/>
              </a14:hiddenLine>
            </a:ext>
          </a:extLst>
        </p:spPr>
      </p:pic>
      <p:sp>
        <p:nvSpPr>
          <p:cNvPr id="1029" name="Rectangle 4"/>
          <p:cNvSpPr>
            <a:spLocks noGrp="1" noChangeArrowheads="1"/>
          </p:cNvSpPr>
          <p:nvPr>
            <p:ph type="body" idx="1"/>
          </p:nvPr>
        </p:nvSpPr>
        <p:spPr bwMode="auto">
          <a:xfrm>
            <a:off x="488950" y="3500438"/>
            <a:ext cx="4749800" cy="35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0000" tIns="45000" rIns="90000" bIns="450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0"/>
            <a:r>
              <a:rPr lang="en-GB" altLang="en-US" smtClean="0"/>
              <a:t>Seventh Outline LevelFeu clic aquí per editar estils</a:t>
            </a:r>
          </a:p>
        </p:txBody>
      </p:sp>
      <p:sp>
        <p:nvSpPr>
          <p:cNvPr id="1030" name="Rectangle 5"/>
          <p:cNvSpPr>
            <a:spLocks noGrp="1" noChangeArrowheads="1"/>
          </p:cNvSpPr>
          <p:nvPr>
            <p:ph type="title"/>
          </p:nvPr>
        </p:nvSpPr>
        <p:spPr bwMode="auto">
          <a:xfrm>
            <a:off x="495300" y="273050"/>
            <a:ext cx="8913813"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smtClean="0"/>
              <a:t>Click to edit the title text format</a:t>
            </a:r>
          </a:p>
        </p:txBody>
      </p:sp>
    </p:spTree>
    <p:extLst>
      <p:ext uri="{BB962C8B-B14F-4D97-AF65-F5344CB8AC3E}">
        <p14:creationId xmlns="" xmlns:p14="http://schemas.microsoft.com/office/powerpoint/2010/main" val="228940688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457200" rtl="0" eaLnBrk="0" fontAlgn="base" hangingPunct="0">
        <a:lnSpc>
          <a:spcPct val="83000"/>
        </a:lnSpc>
        <a:spcBef>
          <a:spcPct val="0"/>
        </a:spcBef>
        <a:spcAft>
          <a:spcPct val="0"/>
        </a:spcAft>
        <a:buClr>
          <a:srgbClr val="000000"/>
        </a:buClr>
        <a:buSzPct val="100000"/>
        <a:buFont typeface="Times New Roman" pitchFamily="18" charset="0"/>
        <a:defRPr sz="4400">
          <a:solidFill>
            <a:srgbClr val="000000"/>
          </a:solidFill>
          <a:latin typeface="+mj-lt"/>
          <a:ea typeface="+mj-ea"/>
          <a:cs typeface="+mj-cs"/>
        </a:defRPr>
      </a:lvl1pPr>
      <a:lvl2pPr algn="l" defTabSz="457200" rtl="0" eaLnBrk="0" fontAlgn="base" hangingPunct="0">
        <a:lnSpc>
          <a:spcPct val="83000"/>
        </a:lnSpc>
        <a:spcBef>
          <a:spcPct val="0"/>
        </a:spcBef>
        <a:spcAft>
          <a:spcPct val="0"/>
        </a:spcAft>
        <a:buClr>
          <a:srgbClr val="000000"/>
        </a:buClr>
        <a:buSzPct val="100000"/>
        <a:buFont typeface="Times New Roman" pitchFamily="18" charset="0"/>
        <a:defRPr sz="4400">
          <a:solidFill>
            <a:srgbClr val="000000"/>
          </a:solidFill>
          <a:latin typeface="Calibri" pitchFamily="32" charset="0"/>
          <a:ea typeface="Noto Sans CJK SC Regular" charset="0"/>
          <a:cs typeface="Noto Sans CJK SC Regular" charset="0"/>
        </a:defRPr>
      </a:lvl2pPr>
      <a:lvl3pPr algn="l" defTabSz="457200" rtl="0" eaLnBrk="0" fontAlgn="base" hangingPunct="0">
        <a:lnSpc>
          <a:spcPct val="83000"/>
        </a:lnSpc>
        <a:spcBef>
          <a:spcPct val="0"/>
        </a:spcBef>
        <a:spcAft>
          <a:spcPct val="0"/>
        </a:spcAft>
        <a:buClr>
          <a:srgbClr val="000000"/>
        </a:buClr>
        <a:buSzPct val="100000"/>
        <a:buFont typeface="Times New Roman" pitchFamily="18" charset="0"/>
        <a:defRPr sz="4400">
          <a:solidFill>
            <a:srgbClr val="000000"/>
          </a:solidFill>
          <a:latin typeface="Calibri" pitchFamily="32" charset="0"/>
          <a:ea typeface="Noto Sans CJK SC Regular" charset="0"/>
          <a:cs typeface="Noto Sans CJK SC Regular" charset="0"/>
        </a:defRPr>
      </a:lvl3pPr>
      <a:lvl4pPr algn="l" defTabSz="457200" rtl="0" eaLnBrk="0" fontAlgn="base" hangingPunct="0">
        <a:lnSpc>
          <a:spcPct val="83000"/>
        </a:lnSpc>
        <a:spcBef>
          <a:spcPct val="0"/>
        </a:spcBef>
        <a:spcAft>
          <a:spcPct val="0"/>
        </a:spcAft>
        <a:buClr>
          <a:srgbClr val="000000"/>
        </a:buClr>
        <a:buSzPct val="100000"/>
        <a:buFont typeface="Times New Roman" pitchFamily="18" charset="0"/>
        <a:defRPr sz="4400">
          <a:solidFill>
            <a:srgbClr val="000000"/>
          </a:solidFill>
          <a:latin typeface="Calibri" pitchFamily="32" charset="0"/>
          <a:ea typeface="Noto Sans CJK SC Regular" charset="0"/>
          <a:cs typeface="Noto Sans CJK SC Regular" charset="0"/>
        </a:defRPr>
      </a:lvl4pPr>
      <a:lvl5pPr algn="l" defTabSz="457200" rtl="0" eaLnBrk="0" fontAlgn="base" hangingPunct="0">
        <a:lnSpc>
          <a:spcPct val="83000"/>
        </a:lnSpc>
        <a:spcBef>
          <a:spcPct val="0"/>
        </a:spcBef>
        <a:spcAft>
          <a:spcPct val="0"/>
        </a:spcAft>
        <a:buClr>
          <a:srgbClr val="000000"/>
        </a:buClr>
        <a:buSzPct val="100000"/>
        <a:buFont typeface="Times New Roman" pitchFamily="18" charset="0"/>
        <a:defRPr sz="4400">
          <a:solidFill>
            <a:srgbClr val="000000"/>
          </a:solidFill>
          <a:latin typeface="Calibri" pitchFamily="32" charset="0"/>
          <a:ea typeface="Noto Sans CJK SC Regular" charset="0"/>
          <a:cs typeface="Noto Sans CJK SC Regular" charset="0"/>
        </a:defRPr>
      </a:lvl5pPr>
      <a:lvl6pPr marL="2514600" indent="-228600" algn="l" defTabSz="457200" rtl="0" fontAlgn="base" hangingPunct="0">
        <a:lnSpc>
          <a:spcPct val="83000"/>
        </a:lnSpc>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Noto Sans CJK SC Regular" charset="0"/>
          <a:cs typeface="Noto Sans CJK SC Regular" charset="0"/>
        </a:defRPr>
      </a:lvl6pPr>
      <a:lvl7pPr marL="2971800" indent="-228600" algn="l" defTabSz="457200" rtl="0" fontAlgn="base" hangingPunct="0">
        <a:lnSpc>
          <a:spcPct val="83000"/>
        </a:lnSpc>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Noto Sans CJK SC Regular" charset="0"/>
          <a:cs typeface="Noto Sans CJK SC Regular" charset="0"/>
        </a:defRPr>
      </a:lvl7pPr>
      <a:lvl8pPr marL="3429000" indent="-228600" algn="l" defTabSz="457200" rtl="0" fontAlgn="base" hangingPunct="0">
        <a:lnSpc>
          <a:spcPct val="83000"/>
        </a:lnSpc>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Noto Sans CJK SC Regular" charset="0"/>
          <a:cs typeface="Noto Sans CJK SC Regular" charset="0"/>
        </a:defRPr>
      </a:lvl8pPr>
      <a:lvl9pPr marL="3886200" indent="-228600" algn="l" defTabSz="457200" rtl="0" fontAlgn="base" hangingPunct="0">
        <a:lnSpc>
          <a:spcPct val="83000"/>
        </a:lnSpc>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Noto Sans CJK SC Regular" charset="0"/>
          <a:cs typeface="Noto Sans CJK SC Regular" charset="0"/>
        </a:defRPr>
      </a:lvl9pPr>
    </p:titleStyle>
    <p:bodyStyle>
      <a:lvl1pPr marL="342900" indent="-342900" algn="l" defTabSz="457200" rtl="0" eaLnBrk="0" fontAlgn="base" hangingPunct="0">
        <a:lnSpc>
          <a:spcPct val="83000"/>
        </a:lnSpc>
        <a:spcBef>
          <a:spcPts val="1425"/>
        </a:spcBef>
        <a:spcAft>
          <a:spcPct val="0"/>
        </a:spcAft>
        <a:buClr>
          <a:srgbClr val="000000"/>
        </a:buClr>
        <a:buSzPct val="100000"/>
        <a:buFont typeface="Times New Roman" pitchFamily="18" charset="0"/>
        <a:defRPr sz="3200">
          <a:solidFill>
            <a:srgbClr val="000000"/>
          </a:solidFill>
          <a:latin typeface="+mn-lt"/>
          <a:ea typeface="+mn-ea"/>
          <a:cs typeface="+mn-cs"/>
        </a:defRPr>
      </a:lvl1pPr>
      <a:lvl2pPr marL="742950" indent="-285750" algn="l" defTabSz="457200" rtl="0" eaLnBrk="0" fontAlgn="base" hangingPunct="0">
        <a:lnSpc>
          <a:spcPct val="83000"/>
        </a:lnSpc>
        <a:spcBef>
          <a:spcPts val="1138"/>
        </a:spcBef>
        <a:spcAft>
          <a:spcPct val="0"/>
        </a:spcAft>
        <a:buClr>
          <a:srgbClr val="000000"/>
        </a:buClr>
        <a:buSzPct val="100000"/>
        <a:buFont typeface="Times New Roman" pitchFamily="18" charset="0"/>
        <a:defRPr sz="2400">
          <a:solidFill>
            <a:srgbClr val="000000"/>
          </a:solidFill>
          <a:latin typeface="+mn-lt"/>
          <a:ea typeface="+mn-ea"/>
          <a:cs typeface="+mn-cs"/>
        </a:defRPr>
      </a:lvl2pPr>
      <a:lvl3pPr marL="1143000" indent="-228600" algn="l" defTabSz="457200" rtl="0" eaLnBrk="0" fontAlgn="base" hangingPunct="0">
        <a:lnSpc>
          <a:spcPct val="83000"/>
        </a:lnSpc>
        <a:spcBef>
          <a:spcPts val="850"/>
        </a:spcBef>
        <a:spcAft>
          <a:spcPct val="0"/>
        </a:spcAft>
        <a:buClr>
          <a:srgbClr val="000000"/>
        </a:buClr>
        <a:buSzPct val="100000"/>
        <a:buFont typeface="Times New Roman" pitchFamily="18" charset="0"/>
        <a:defRPr sz="2000">
          <a:solidFill>
            <a:srgbClr val="000000"/>
          </a:solidFill>
          <a:latin typeface="+mn-lt"/>
          <a:ea typeface="+mn-ea"/>
          <a:cs typeface="+mn-cs"/>
        </a:defRPr>
      </a:lvl3pPr>
      <a:lvl4pPr marL="1600200" indent="-228600" algn="l" defTabSz="457200" rtl="0" eaLnBrk="0" fontAlgn="base" hangingPunct="0">
        <a:lnSpc>
          <a:spcPct val="83000"/>
        </a:lnSpc>
        <a:spcBef>
          <a:spcPts val="575"/>
        </a:spcBef>
        <a:spcAft>
          <a:spcPct val="0"/>
        </a:spcAft>
        <a:buClr>
          <a:srgbClr val="000000"/>
        </a:buClr>
        <a:buSzPct val="100000"/>
        <a:buFont typeface="Times New Roman" pitchFamily="18" charset="0"/>
        <a:defRPr sz="2000">
          <a:solidFill>
            <a:srgbClr val="000000"/>
          </a:solidFill>
          <a:latin typeface="+mn-lt"/>
          <a:ea typeface="+mn-ea"/>
          <a:cs typeface="+mn-cs"/>
        </a:defRPr>
      </a:lvl4pPr>
      <a:lvl5pPr marL="2057400" indent="-228600" algn="l" defTabSz="457200" rtl="0" eaLnBrk="0" fontAlgn="base" hangingPunct="0">
        <a:lnSpc>
          <a:spcPct val="83000"/>
        </a:lnSpc>
        <a:spcBef>
          <a:spcPts val="288"/>
        </a:spcBef>
        <a:spcAft>
          <a:spcPct val="0"/>
        </a:spcAft>
        <a:buClr>
          <a:srgbClr val="000000"/>
        </a:buClr>
        <a:buSzPct val="100000"/>
        <a:buFont typeface="Times New Roman" pitchFamily="18" charset="0"/>
        <a:defRPr sz="2000">
          <a:solidFill>
            <a:srgbClr val="000000"/>
          </a:solidFill>
          <a:latin typeface="+mn-lt"/>
          <a:ea typeface="+mn-ea"/>
          <a:cs typeface="+mn-cs"/>
        </a:defRPr>
      </a:lvl5pPr>
      <a:lvl6pPr marL="2514600" indent="-228600" algn="l" defTabSz="457200" rtl="0" fontAlgn="base" hangingPunct="0">
        <a:lnSpc>
          <a:spcPct val="83000"/>
        </a:lnSpc>
        <a:spcBef>
          <a:spcPts val="288"/>
        </a:spcBef>
        <a:spcAft>
          <a:spcPct val="0"/>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57200" rtl="0" fontAlgn="base" hangingPunct="0">
        <a:lnSpc>
          <a:spcPct val="83000"/>
        </a:lnSpc>
        <a:spcBef>
          <a:spcPts val="288"/>
        </a:spcBef>
        <a:spcAft>
          <a:spcPct val="0"/>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57200" rtl="0" fontAlgn="base" hangingPunct="0">
        <a:lnSpc>
          <a:spcPct val="83000"/>
        </a:lnSpc>
        <a:spcBef>
          <a:spcPts val="288"/>
        </a:spcBef>
        <a:spcAft>
          <a:spcPct val="0"/>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57200" rtl="0" fontAlgn="base" hangingPunct="0">
        <a:lnSpc>
          <a:spcPct val="83000"/>
        </a:lnSpc>
        <a:spcBef>
          <a:spcPts val="288"/>
        </a:spcBef>
        <a:spcAft>
          <a:spcPct val="0"/>
        </a:spcAft>
        <a:buClr>
          <a:srgbClr val="000000"/>
        </a:buClr>
        <a:buSzPct val="100000"/>
        <a:buFont typeface="Times New Roman" pitchFamily="16" charset="0"/>
        <a:defRPr sz="20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icardo.gonzalo@vhir.org" TargetMode="External"/><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9.xml"/><Relationship Id="rId4" Type="http://schemas.openxmlformats.org/officeDocument/2006/relationships/image" Target="../media/image107.png"/></Relationships>
</file>

<file path=ppt/slides/_rels/slide10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11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119.png"/><Relationship Id="rId4" Type="http://schemas.openxmlformats.org/officeDocument/2006/relationships/image" Target="../media/image118.png"/></Relationships>
</file>

<file path=ppt/slides/_rels/slide1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hyperlink" Target="https://daehwankimlab.github.io/hisat2/"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121.png"/></Relationships>
</file>

<file path=ppt/slides/_rels/slide11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1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124.png"/></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3.xml"/><Relationship Id="rId1" Type="http://schemas.openxmlformats.org/officeDocument/2006/relationships/slideLayout" Target="../slideLayouts/slideLayout8.xml"/><Relationship Id="rId5" Type="http://schemas.openxmlformats.org/officeDocument/2006/relationships/image" Target="../media/image129.png"/><Relationship Id="rId4" Type="http://schemas.openxmlformats.org/officeDocument/2006/relationships/image" Target="../media/image128.png"/></Relationships>
</file>

<file path=ppt/slides/_rels/slide1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132.png"/></Relationships>
</file>

<file path=ppt/slides/_rels/slide1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134.png"/></Relationships>
</file>

<file path=ppt/slides/_rels/slide1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7.xml"/><Relationship Id="rId1" Type="http://schemas.openxmlformats.org/officeDocument/2006/relationships/slideLayout" Target="../slideLayouts/slideLayout8.xml"/><Relationship Id="rId5" Type="http://schemas.openxmlformats.org/officeDocument/2006/relationships/image" Target="../media/image137.png"/><Relationship Id="rId4" Type="http://schemas.openxmlformats.org/officeDocument/2006/relationships/image" Target="../media/image136.png"/></Relationships>
</file>

<file path=ppt/slides/_rels/slide1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139.png"/><Relationship Id="rId4" Type="http://schemas.openxmlformats.org/officeDocument/2006/relationships/image" Target="../media/image138.png"/></Relationships>
</file>

<file path=ppt/slides/_rels/slide12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141.png"/></Relationships>
</file>

<file path=ppt/slides/_rels/slide12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144.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146.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149.png"/></Relationships>
</file>

<file path=ppt/slides/_rels/slide1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0.xml"/><Relationship Id="rId1" Type="http://schemas.openxmlformats.org/officeDocument/2006/relationships/slideLayout" Target="../slideLayouts/slideLayout8.xml"/><Relationship Id="rId4" Type="http://schemas.openxmlformats.org/officeDocument/2006/relationships/image" Target="../media/image152.png"/></Relationships>
</file>

<file path=ppt/slides/_rels/slide13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15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164.png"/></Relationships>
</file>

<file path=ppt/slides/_rels/slide15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169.png"/></Relationships>
</file>

<file path=ppt/slides/_rels/slide15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17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95.xml"/><Relationship Id="rId1" Type="http://schemas.openxmlformats.org/officeDocument/2006/relationships/slideLayout" Target="../slideLayouts/slideLayout8.xml"/><Relationship Id="rId5" Type="http://schemas.openxmlformats.org/officeDocument/2006/relationships/image" Target="../media/image184.png"/><Relationship Id="rId4" Type="http://schemas.openxmlformats.org/officeDocument/2006/relationships/image" Target="../media/image183.png"/></Relationships>
</file>

<file path=ppt/slides/_rels/slide17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96.xml"/><Relationship Id="rId1" Type="http://schemas.openxmlformats.org/officeDocument/2006/relationships/slideLayout" Target="../slideLayouts/slideLayout8.xml"/><Relationship Id="rId4" Type="http://schemas.openxmlformats.org/officeDocument/2006/relationships/image" Target="../media/image186.png"/></Relationships>
</file>

<file path=ppt/slides/_rels/slide17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97.xml"/><Relationship Id="rId1" Type="http://schemas.openxmlformats.org/officeDocument/2006/relationships/slideLayout" Target="../slideLayouts/slideLayout8.xml"/><Relationship Id="rId4" Type="http://schemas.openxmlformats.org/officeDocument/2006/relationships/image" Target="../media/image186.png"/></Relationships>
</file>

<file path=ppt/slides/_rels/slide17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98.xml"/><Relationship Id="rId1" Type="http://schemas.openxmlformats.org/officeDocument/2006/relationships/slideLayout" Target="../slideLayouts/slideLayout8.xml"/><Relationship Id="rId4" Type="http://schemas.openxmlformats.org/officeDocument/2006/relationships/image" Target="../media/image186.png"/></Relationships>
</file>

<file path=ppt/slides/_rels/slide17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1.xml"/><Relationship Id="rId1" Type="http://schemas.openxmlformats.org/officeDocument/2006/relationships/slideLayout" Target="../slideLayouts/slideLayout8.xml"/><Relationship Id="rId4" Type="http://schemas.openxmlformats.org/officeDocument/2006/relationships/image" Target="../media/image189.png"/></Relationships>
</file>

<file path=ppt/slides/_rels/slide17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03.xml"/><Relationship Id="rId1" Type="http://schemas.openxmlformats.org/officeDocument/2006/relationships/slideLayout" Target="../slideLayouts/slideLayout8.xml"/><Relationship Id="rId4" Type="http://schemas.openxmlformats.org/officeDocument/2006/relationships/image" Target="../media/image192.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3" Type="http://schemas.openxmlformats.org/officeDocument/2006/relationships/hyperlink" Target="https://www.bioinformatics.babraham.ac.uk/projects/fastqc/" TargetMode="External"/><Relationship Id="rId7" Type="http://schemas.openxmlformats.org/officeDocument/2006/relationships/hyperlink" Target="https://galaxyproject.github.io/training-material/" TargetMode="External"/><Relationship Id="rId2" Type="http://schemas.openxmlformats.org/officeDocument/2006/relationships/hyperlink" Target="https://www.ncbi.nlm.nih.gov/sra/docs/submitformats/" TargetMode="External"/><Relationship Id="rId1" Type="http://schemas.openxmlformats.org/officeDocument/2006/relationships/slideLayout" Target="../slideLayouts/slideLayout9.xml"/><Relationship Id="rId6" Type="http://schemas.openxmlformats.org/officeDocument/2006/relationships/hyperlink" Target="https://galaxyproject.github.io/training-material/topics/transcriptomics/tutorials/rna-seq-counts-to-genes/tutorial.html" TargetMode="External"/><Relationship Id="rId5" Type="http://schemas.openxmlformats.org/officeDocument/2006/relationships/hyperlink" Target="https://galaxyproject.github.io/training-material/topics/transcriptomics/tutorials/rna-seq-reads-to-counts/tutorial.html" TargetMode="External"/><Relationship Id="rId4" Type="http://schemas.openxmlformats.org/officeDocument/2006/relationships/hyperlink" Target="http://chagall.med.cornell.edu/galaxy/GalaxyWorkshopNotes.pd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1.png"/><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2" Type="http://schemas.openxmlformats.org/officeDocument/2006/relationships/hyperlink" Target="http://www.galaxyproject.org/" TargetMode="Externa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3.jpeg"/></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www.ncbi.nlm.nih.gov/geo/query/acc.cgi?acc=GSE60450" TargetMode="Externa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9.xml"/><Relationship Id="rId4" Type="http://schemas.openxmlformats.org/officeDocument/2006/relationships/image" Target="../media/image81.png"/></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3.jpeg"/></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9.xml"/><Relationship Id="rId4" Type="http://schemas.openxmlformats.org/officeDocument/2006/relationships/image" Target="../media/image92.png"/></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9.xml"/><Relationship Id="rId4" Type="http://schemas.openxmlformats.org/officeDocument/2006/relationships/image" Target="../media/image95.png"/></Relationships>
</file>

<file path=ppt/slides/_rels/slide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9.xml"/><Relationship Id="rId4" Type="http://schemas.openxmlformats.org/officeDocument/2006/relationships/image" Target="../media/image98.png"/></Relationships>
</file>

<file path=ppt/slides/_rels/slide9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1"/>
          <p:cNvSpPr txBox="1">
            <a:spLocks noChangeArrowheads="1"/>
          </p:cNvSpPr>
          <p:nvPr/>
        </p:nvSpPr>
        <p:spPr bwMode="auto">
          <a:xfrm>
            <a:off x="704851" y="3357563"/>
            <a:ext cx="8280598" cy="935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1313">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Noto Sans CJK SC Regular" charset="0"/>
                <a:cs typeface="Noto Sans CJK SC Regular" charset="0"/>
              </a:defRPr>
            </a:lvl1pPr>
            <a:lvl2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Noto Sans CJK SC Regular" charset="0"/>
                <a:cs typeface="Noto Sans CJK SC Regular" charset="0"/>
              </a:defRPr>
            </a:lvl2pPr>
            <a:lvl3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Noto Sans CJK SC Regular" charset="0"/>
                <a:cs typeface="Noto Sans CJK SC Regular" charset="0"/>
              </a:defRPr>
            </a:lvl3pPr>
            <a:lvl4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Noto Sans CJK SC Regular" charset="0"/>
                <a:cs typeface="Noto Sans CJK SC Regular" charset="0"/>
              </a:defRPr>
            </a:lvl4pPr>
            <a:lvl5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Noto Sans CJK SC Regular" charset="0"/>
                <a:cs typeface="Noto Sans CJK SC Regular" charset="0"/>
              </a:defRPr>
            </a:lvl9pPr>
          </a:lstStyle>
          <a:p>
            <a:pPr algn="ctr" defTabSz="457200" eaLnBrk="1" hangingPunct="1">
              <a:spcBef>
                <a:spcPts val="488"/>
              </a:spcBef>
              <a:buClr>
                <a:srgbClr val="000000"/>
              </a:buClr>
              <a:buSzPct val="100000"/>
              <a:buFont typeface="Times New Roman" panose="02020603050405020304" pitchFamily="18" charset="0"/>
              <a:buNone/>
            </a:pPr>
            <a:r>
              <a:rPr lang="es-ES" altLang="en-US" sz="3200" b="1" dirty="0" err="1" smtClean="0">
                <a:solidFill>
                  <a:srgbClr val="FFFFF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High-throughput</a:t>
            </a:r>
            <a:r>
              <a:rPr lang="es-ES" altLang="en-US" sz="3200" b="1" dirty="0" smtClean="0">
                <a:solidFill>
                  <a:srgbClr val="FFFFF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 Data </a:t>
            </a:r>
            <a:r>
              <a:rPr lang="es-ES" altLang="en-US" sz="3200" b="1" dirty="0" err="1" smtClean="0">
                <a:solidFill>
                  <a:srgbClr val="FFFFF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Analysis</a:t>
            </a:r>
            <a:r>
              <a:rPr lang="es-ES" altLang="en-US" sz="3200" b="1" dirty="0" smtClean="0">
                <a:solidFill>
                  <a:srgbClr val="FFFFF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 </a:t>
            </a:r>
          </a:p>
          <a:p>
            <a:pPr algn="ctr" defTabSz="457200" eaLnBrk="1" hangingPunct="1">
              <a:spcBef>
                <a:spcPts val="488"/>
              </a:spcBef>
              <a:buClr>
                <a:srgbClr val="000000"/>
              </a:buClr>
              <a:buSzPct val="100000"/>
              <a:buFont typeface="Times New Roman" panose="02020603050405020304" pitchFamily="18" charset="0"/>
              <a:buNone/>
            </a:pPr>
            <a:r>
              <a:rPr lang="es-ES" altLang="en-US" sz="3200" b="1" dirty="0" err="1" smtClean="0">
                <a:solidFill>
                  <a:srgbClr val="FFFFF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with</a:t>
            </a:r>
            <a:r>
              <a:rPr lang="es-ES" altLang="en-US" sz="3200" b="1" dirty="0" smtClean="0">
                <a:solidFill>
                  <a:srgbClr val="FFFFF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 a </a:t>
            </a:r>
            <a:r>
              <a:rPr lang="es-ES" altLang="en-US" sz="3200" b="1" dirty="0" err="1" smtClean="0">
                <a:solidFill>
                  <a:srgbClr val="FFFFF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focus</a:t>
            </a:r>
            <a:r>
              <a:rPr lang="es-ES" altLang="en-US" sz="3200" b="1" dirty="0" smtClean="0">
                <a:solidFill>
                  <a:srgbClr val="FFFFF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 </a:t>
            </a:r>
            <a:r>
              <a:rPr lang="es-ES" altLang="en-US" sz="3200" b="1" dirty="0" err="1" smtClean="0">
                <a:solidFill>
                  <a:srgbClr val="FFFFF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on</a:t>
            </a:r>
            <a:r>
              <a:rPr lang="es-ES" altLang="en-US" sz="3200" b="1" dirty="0" smtClean="0">
                <a:solidFill>
                  <a:srgbClr val="FFFFF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 RNA-</a:t>
            </a:r>
            <a:r>
              <a:rPr lang="es-ES" altLang="en-US" sz="3200" b="1" dirty="0" err="1" smtClean="0">
                <a:solidFill>
                  <a:srgbClr val="FFFFF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seq</a:t>
            </a:r>
            <a:endParaRPr lang="es-ES" altLang="en-US" sz="3200" b="1" dirty="0" smtClean="0">
              <a:solidFill>
                <a:srgbClr val="FFFFF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endParaRPr>
          </a:p>
        </p:txBody>
      </p:sp>
      <p:sp>
        <p:nvSpPr>
          <p:cNvPr id="3075" name="Text Box 2"/>
          <p:cNvSpPr txBox="1">
            <a:spLocks noChangeArrowheads="1"/>
          </p:cNvSpPr>
          <p:nvPr/>
        </p:nvSpPr>
        <p:spPr bwMode="auto">
          <a:xfrm>
            <a:off x="3932238" y="5876925"/>
            <a:ext cx="5772150" cy="88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1313">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algn="r" defTabSz="457200" eaLnBrk="1" hangingPunct="1">
              <a:spcBef>
                <a:spcPts val="400"/>
              </a:spcBef>
              <a:buClr>
                <a:srgbClr val="000000"/>
              </a:buClr>
              <a:buSzPct val="100000"/>
              <a:buFont typeface="Times New Roman" panose="02020603050405020304" pitchFamily="18" charset="0"/>
              <a:buNone/>
            </a:pPr>
            <a:r>
              <a:rPr lang="es-ES" altLang="en-US" sz="2000" b="1" dirty="0" smtClean="0">
                <a:solidFill>
                  <a:srgbClr val="FFFFFF"/>
                </a:solidFill>
                <a:latin typeface="Verdana" panose="020B0604030504040204" pitchFamily="34" charset="0"/>
                <a:ea typeface="Verdana" panose="020B0604030504040204" pitchFamily="34" charset="0"/>
                <a:cs typeface="Verdana" panose="020B0604030504040204" pitchFamily="34" charset="0"/>
              </a:rPr>
              <a:t>Ricardo Gonzalo and Mireia Ferrer </a:t>
            </a:r>
          </a:p>
          <a:p>
            <a:pPr algn="r" defTabSz="457200" eaLnBrk="1" hangingPunct="1">
              <a:spcBef>
                <a:spcPts val="288"/>
              </a:spcBef>
              <a:buClr>
                <a:srgbClr val="000000"/>
              </a:buClr>
              <a:buSzPct val="100000"/>
              <a:buFont typeface="Times New Roman" panose="02020603050405020304" pitchFamily="18" charset="0"/>
              <a:buNone/>
            </a:pPr>
            <a:r>
              <a:rPr lang="es-ES" altLang="en-US" sz="1400" b="1" dirty="0" smtClean="0">
                <a:solidFill>
                  <a:srgbClr val="FFFFFF"/>
                </a:solidFill>
                <a:latin typeface="Verdana" panose="020B0604030504040204" pitchFamily="34" charset="0"/>
                <a:ea typeface="Verdana" panose="020B0604030504040204" pitchFamily="34" charset="0"/>
                <a:cs typeface="Verdana" panose="020B0604030504040204" pitchFamily="34" charset="0"/>
                <a:hlinkClick r:id="rId3"/>
              </a:rPr>
              <a:t>ricardo.gonzalo@vhir.org</a:t>
            </a:r>
            <a:r>
              <a:rPr lang="es-ES" altLang="en-US" sz="1400" b="1" dirty="0" smtClean="0">
                <a:solidFill>
                  <a:srgbClr val="FFFFFF"/>
                </a:solidFill>
                <a:latin typeface="Verdana" panose="020B0604030504040204" pitchFamily="34" charset="0"/>
                <a:ea typeface="Verdana" panose="020B0604030504040204" pitchFamily="34" charset="0"/>
                <a:cs typeface="Verdana" panose="020B0604030504040204" pitchFamily="34" charset="0"/>
              </a:rPr>
              <a:t> / </a:t>
            </a:r>
            <a:r>
              <a:rPr lang="es-ES" altLang="en-US" sz="1400" b="1" dirty="0" smtClean="0">
                <a:solidFill>
                  <a:srgbClr val="FFFFFF"/>
                </a:solidFill>
                <a:latin typeface="Verdana" panose="020B0604030504040204" pitchFamily="34" charset="0"/>
                <a:ea typeface="Verdana" panose="020B0604030504040204" pitchFamily="34" charset="0"/>
                <a:cs typeface="Verdana" panose="020B0604030504040204" pitchFamily="34" charset="0"/>
                <a:hlinkClick r:id="rId3"/>
              </a:rPr>
              <a:t>mireia.ferrer@vhir.org</a:t>
            </a:r>
          </a:p>
          <a:p>
            <a:pPr algn="r" defTabSz="457200" eaLnBrk="1" hangingPunct="1">
              <a:spcBef>
                <a:spcPts val="288"/>
              </a:spcBef>
              <a:buClr>
                <a:srgbClr val="000000"/>
              </a:buClr>
              <a:buSzPct val="100000"/>
              <a:buFont typeface="Times New Roman" panose="02020603050405020304" pitchFamily="18" charset="0"/>
              <a:buNone/>
            </a:pPr>
            <a:r>
              <a:rPr lang="es-ES" altLang="en-US" sz="1400" b="1" dirty="0" smtClean="0">
                <a:solidFill>
                  <a:srgbClr val="FFFFFF"/>
                </a:solidFill>
                <a:latin typeface="Verdana" panose="020B0604030504040204" pitchFamily="34" charset="0"/>
                <a:ea typeface="Verdana" panose="020B0604030504040204" pitchFamily="34" charset="0"/>
                <a:cs typeface="Verdana" panose="020B0604030504040204" pitchFamily="34" charset="0"/>
              </a:rPr>
              <a:t>2020/ 02 / 19</a:t>
            </a:r>
          </a:p>
          <a:p>
            <a:pPr defTabSz="457200" eaLnBrk="1" hangingPunct="1">
              <a:spcBef>
                <a:spcPts val="400"/>
              </a:spcBef>
              <a:buClr>
                <a:srgbClr val="000000"/>
              </a:buClr>
              <a:buSzPct val="100000"/>
              <a:buFont typeface="Times New Roman" panose="02020603050405020304" pitchFamily="18" charset="0"/>
              <a:buNone/>
            </a:pPr>
            <a:endParaRPr lang="es-ES" altLang="en-US" sz="2000" b="1" dirty="0" smtClean="0">
              <a:solidFill>
                <a:srgbClr val="FFFFFF"/>
              </a:solidFill>
              <a:latin typeface="Verdana" panose="020B0604030504040204" pitchFamily="34" charset="0"/>
              <a:ea typeface="Verdana" panose="020B0604030504040204" pitchFamily="34" charset="0"/>
              <a:cs typeface="Verdana" panose="020B0604030504040204" pitchFamily="34" charset="0"/>
            </a:endParaRPr>
          </a:p>
          <a:p>
            <a:pPr defTabSz="457200" eaLnBrk="1" hangingPunct="1">
              <a:spcBef>
                <a:spcPts val="400"/>
              </a:spcBef>
              <a:buClr>
                <a:srgbClr val="000000"/>
              </a:buClr>
              <a:buSzPct val="100000"/>
              <a:buFont typeface="Times New Roman" panose="02020603050405020304" pitchFamily="18" charset="0"/>
              <a:buNone/>
            </a:pPr>
            <a:endParaRPr lang="es-ES" altLang="en-US" sz="2000" b="1" dirty="0" smtClean="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 xmlns:p14="http://schemas.microsoft.com/office/powerpoint/2010/main" val="38542797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1064568" y="1268760"/>
            <a:ext cx="7603363" cy="400110"/>
          </a:xfrm>
          <a:prstGeom prst="rect">
            <a:avLst/>
          </a:prstGeom>
          <a:noFill/>
        </p:spPr>
        <p:txBody>
          <a:bodyPr wrap="none" rtlCol="0">
            <a:spAutoFit/>
          </a:bodyPr>
          <a:lstStyle/>
          <a:p>
            <a:r>
              <a:rPr lang="ca-ES" sz="2000" b="1" dirty="0" err="1" smtClean="0">
                <a:solidFill>
                  <a:schemeClr val="accent4"/>
                </a:solidFill>
                <a:latin typeface="Arial" pitchFamily="34" charset="0"/>
                <a:cs typeface="Arial" pitchFamily="34" charset="0"/>
              </a:rPr>
              <a:t>Next</a:t>
            </a:r>
            <a:r>
              <a:rPr lang="ca-ES" sz="2000" b="1" dirty="0" smtClean="0">
                <a:solidFill>
                  <a:schemeClr val="accent4"/>
                </a:solidFill>
                <a:latin typeface="Arial" pitchFamily="34" charset="0"/>
                <a:cs typeface="Arial" pitchFamily="34" charset="0"/>
              </a:rPr>
              <a:t> </a:t>
            </a:r>
            <a:r>
              <a:rPr lang="ca-ES" sz="2000" b="1" dirty="0" err="1" smtClean="0">
                <a:solidFill>
                  <a:schemeClr val="accent4"/>
                </a:solidFill>
                <a:latin typeface="Arial" pitchFamily="34" charset="0"/>
                <a:cs typeface="Arial" pitchFamily="34" charset="0"/>
              </a:rPr>
              <a:t>Generation</a:t>
            </a:r>
            <a:r>
              <a:rPr lang="ca-ES" sz="2000" b="1" dirty="0" smtClean="0">
                <a:solidFill>
                  <a:schemeClr val="accent4"/>
                </a:solidFill>
                <a:latin typeface="Arial" pitchFamily="34" charset="0"/>
                <a:cs typeface="Arial" pitchFamily="34" charset="0"/>
              </a:rPr>
              <a:t> </a:t>
            </a:r>
            <a:r>
              <a:rPr lang="ca-ES" sz="2000" b="1" dirty="0" err="1" smtClean="0">
                <a:solidFill>
                  <a:schemeClr val="accent4"/>
                </a:solidFill>
                <a:latin typeface="Arial" pitchFamily="34" charset="0"/>
                <a:cs typeface="Arial" pitchFamily="34" charset="0"/>
              </a:rPr>
              <a:t>Sequencing</a:t>
            </a:r>
            <a:r>
              <a:rPr lang="ca-ES" sz="2000" b="1" dirty="0" smtClean="0">
                <a:solidFill>
                  <a:schemeClr val="accent4"/>
                </a:solidFill>
                <a:latin typeface="Arial" pitchFamily="34" charset="0"/>
                <a:cs typeface="Arial" pitchFamily="34" charset="0"/>
              </a:rPr>
              <a:t> = </a:t>
            </a:r>
            <a:r>
              <a:rPr lang="ca-ES" sz="2000" b="1" dirty="0" err="1" smtClean="0">
                <a:solidFill>
                  <a:schemeClr val="accent4"/>
                </a:solidFill>
                <a:latin typeface="Arial" pitchFamily="34" charset="0"/>
                <a:cs typeface="Arial" pitchFamily="34" charset="0"/>
              </a:rPr>
              <a:t>High-Throughput</a:t>
            </a:r>
            <a:r>
              <a:rPr lang="ca-ES" sz="2000" b="1" dirty="0" smtClean="0">
                <a:solidFill>
                  <a:schemeClr val="accent4"/>
                </a:solidFill>
                <a:latin typeface="Arial" pitchFamily="34" charset="0"/>
                <a:cs typeface="Arial" pitchFamily="34" charset="0"/>
              </a:rPr>
              <a:t> </a:t>
            </a:r>
            <a:r>
              <a:rPr lang="ca-ES" sz="2000" b="1" dirty="0" err="1" smtClean="0">
                <a:solidFill>
                  <a:schemeClr val="accent4"/>
                </a:solidFill>
                <a:latin typeface="Arial" pitchFamily="34" charset="0"/>
                <a:cs typeface="Arial" pitchFamily="34" charset="0"/>
              </a:rPr>
              <a:t>Sequencing</a:t>
            </a:r>
            <a:endParaRPr lang="ca-ES" sz="2000" b="1" dirty="0">
              <a:solidFill>
                <a:schemeClr val="accent4"/>
              </a:solidFill>
              <a:latin typeface="Arial" pitchFamily="34" charset="0"/>
              <a:cs typeface="Arial" pitchFamily="34" charset="0"/>
            </a:endParaRPr>
          </a:p>
        </p:txBody>
      </p:sp>
      <p:sp>
        <p:nvSpPr>
          <p:cNvPr id="4" name="3 CuadroTexto"/>
          <p:cNvSpPr txBox="1"/>
          <p:nvPr/>
        </p:nvSpPr>
        <p:spPr>
          <a:xfrm>
            <a:off x="488504" y="2132856"/>
            <a:ext cx="9217024" cy="2862322"/>
          </a:xfrm>
          <a:prstGeom prst="rect">
            <a:avLst/>
          </a:prstGeom>
          <a:noFill/>
        </p:spPr>
        <p:txBody>
          <a:bodyPr wrap="square" rtlCol="0">
            <a:spAutoFit/>
          </a:bodyPr>
          <a:lstStyle/>
          <a:p>
            <a:pPr>
              <a:spcAft>
                <a:spcPts val="600"/>
              </a:spcAft>
              <a:buFont typeface="Arial" pitchFamily="34" charset="0"/>
              <a:buChar char="•"/>
            </a:pPr>
            <a:r>
              <a:rPr lang="ca-ES" sz="2000" dirty="0" smtClean="0">
                <a:latin typeface="Arial" pitchFamily="34" charset="0"/>
                <a:cs typeface="Arial" pitchFamily="34" charset="0"/>
              </a:rPr>
              <a:t> </a:t>
            </a:r>
            <a:r>
              <a:rPr lang="ca-ES" sz="2000" b="1" dirty="0" err="1" smtClean="0">
                <a:latin typeface="Arial" pitchFamily="34" charset="0"/>
                <a:cs typeface="Arial" pitchFamily="34" charset="0"/>
              </a:rPr>
              <a:t>Massive</a:t>
            </a:r>
            <a:r>
              <a:rPr lang="ca-ES" sz="2000" b="1" dirty="0" smtClean="0">
                <a:latin typeface="Arial" pitchFamily="34" charset="0"/>
                <a:cs typeface="Arial" pitchFamily="34" charset="0"/>
              </a:rPr>
              <a:t> </a:t>
            </a:r>
            <a:r>
              <a:rPr lang="ca-ES" sz="2000" b="1" dirty="0" err="1" smtClean="0">
                <a:latin typeface="Arial" pitchFamily="34" charset="0"/>
                <a:cs typeface="Arial" pitchFamily="34" charset="0"/>
              </a:rPr>
              <a:t>parallel</a:t>
            </a:r>
            <a:r>
              <a:rPr lang="ca-ES" sz="2000" b="1" dirty="0" smtClean="0">
                <a:latin typeface="Arial" pitchFamily="34" charset="0"/>
                <a:cs typeface="Arial" pitchFamily="34" charset="0"/>
              </a:rPr>
              <a:t> </a:t>
            </a:r>
            <a:r>
              <a:rPr lang="ca-ES" sz="2000" b="1" dirty="0" err="1" smtClean="0">
                <a:latin typeface="Arial" pitchFamily="34" charset="0"/>
                <a:cs typeface="Arial" pitchFamily="34" charset="0"/>
              </a:rPr>
              <a:t>sequencing</a:t>
            </a:r>
            <a:r>
              <a:rPr lang="ca-ES" sz="2000" b="1" dirty="0" smtClean="0">
                <a:latin typeface="Arial" pitchFamily="34" charset="0"/>
                <a:cs typeface="Arial" pitchFamily="34" charset="0"/>
              </a:rPr>
              <a:t> </a:t>
            </a:r>
            <a:r>
              <a:rPr lang="ca-ES" sz="2000" dirty="0" err="1" smtClean="0">
                <a:latin typeface="Arial" pitchFamily="34" charset="0"/>
                <a:cs typeface="Arial" pitchFamily="34" charset="0"/>
              </a:rPr>
              <a:t>enabled</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by</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using</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micro</a:t>
            </a:r>
            <a:r>
              <a:rPr lang="ca-ES" sz="2000" dirty="0" smtClean="0">
                <a:latin typeface="Arial" pitchFamily="34" charset="0"/>
                <a:cs typeface="Arial" pitchFamily="34" charset="0"/>
              </a:rPr>
              <a:t> and </a:t>
            </a:r>
            <a:r>
              <a:rPr lang="ca-ES" sz="2000" dirty="0" err="1" smtClean="0">
                <a:latin typeface="Arial" pitchFamily="34" charset="0"/>
                <a:cs typeface="Arial" pitchFamily="34" charset="0"/>
              </a:rPr>
              <a:t>nanotechnologies</a:t>
            </a:r>
            <a:r>
              <a:rPr lang="ca-ES" sz="2000" dirty="0" smtClean="0">
                <a:latin typeface="Arial" pitchFamily="34" charset="0"/>
                <a:cs typeface="Arial" pitchFamily="34" charset="0"/>
              </a:rPr>
              <a:t> to </a:t>
            </a:r>
            <a:r>
              <a:rPr lang="ca-ES" sz="2000" dirty="0" err="1" smtClean="0">
                <a:latin typeface="Arial" pitchFamily="34" charset="0"/>
                <a:cs typeface="Arial" pitchFamily="34" charset="0"/>
              </a:rPr>
              <a:t>reduce</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the</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size</a:t>
            </a:r>
            <a:r>
              <a:rPr lang="ca-ES" sz="2000" dirty="0" smtClean="0">
                <a:latin typeface="Arial" pitchFamily="34" charset="0"/>
                <a:cs typeface="Arial" pitchFamily="34" charset="0"/>
              </a:rPr>
              <a:t> of </a:t>
            </a:r>
            <a:r>
              <a:rPr lang="ca-ES" sz="2000" dirty="0" err="1" smtClean="0">
                <a:latin typeface="Arial" pitchFamily="34" charset="0"/>
                <a:cs typeface="Arial" pitchFamily="34" charset="0"/>
              </a:rPr>
              <a:t>sample</a:t>
            </a:r>
            <a:r>
              <a:rPr lang="ca-ES" sz="2000" dirty="0" smtClean="0">
                <a:latin typeface="Arial" pitchFamily="34" charset="0"/>
                <a:cs typeface="Arial" pitchFamily="34" charset="0"/>
              </a:rPr>
              <a:t> components and </a:t>
            </a:r>
            <a:r>
              <a:rPr lang="ca-ES" sz="2000" dirty="0" err="1" smtClean="0">
                <a:latin typeface="Arial" pitchFamily="34" charset="0"/>
                <a:cs typeface="Arial" pitchFamily="34" charset="0"/>
              </a:rPr>
              <a:t>reagent</a:t>
            </a:r>
            <a:r>
              <a:rPr lang="ca-ES" sz="2000" dirty="0" smtClean="0">
                <a:latin typeface="Arial" pitchFamily="34" charset="0"/>
                <a:cs typeface="Arial" pitchFamily="34" charset="0"/>
              </a:rPr>
              <a:t> costs.</a:t>
            </a:r>
          </a:p>
          <a:p>
            <a:pPr>
              <a:spcAft>
                <a:spcPts val="600"/>
              </a:spcAft>
            </a:pPr>
            <a:endParaRPr lang="ca-ES" sz="2000" dirty="0" smtClean="0">
              <a:latin typeface="Arial" pitchFamily="34" charset="0"/>
              <a:cs typeface="Arial" pitchFamily="34" charset="0"/>
            </a:endParaRPr>
          </a:p>
          <a:p>
            <a:pPr>
              <a:spcAft>
                <a:spcPts val="600"/>
              </a:spcAft>
              <a:buFont typeface="Arial" pitchFamily="34" charset="0"/>
              <a:buChar char="•"/>
            </a:pP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Highly</a:t>
            </a:r>
            <a:r>
              <a:rPr lang="ca-ES" sz="2000" dirty="0" smtClean="0">
                <a:latin typeface="Arial" pitchFamily="34" charset="0"/>
                <a:cs typeface="Arial" pitchFamily="34" charset="0"/>
              </a:rPr>
              <a:t> </a:t>
            </a:r>
            <a:r>
              <a:rPr lang="ca-ES" sz="2000" b="1" dirty="0" err="1" smtClean="0">
                <a:latin typeface="Arial" pitchFamily="34" charset="0"/>
                <a:cs typeface="Arial" pitchFamily="34" charset="0"/>
              </a:rPr>
              <a:t>multiplexed</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allowing</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simultaneous</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sequencing</a:t>
            </a:r>
            <a:r>
              <a:rPr lang="ca-ES" sz="2000" dirty="0" smtClean="0">
                <a:latin typeface="Arial" pitchFamily="34" charset="0"/>
                <a:cs typeface="Arial" pitchFamily="34" charset="0"/>
              </a:rPr>
              <a:t> and </a:t>
            </a:r>
            <a:r>
              <a:rPr lang="ca-ES" sz="2000" dirty="0" err="1" smtClean="0">
                <a:latin typeface="Arial" pitchFamily="34" charset="0"/>
                <a:cs typeface="Arial" pitchFamily="34" charset="0"/>
              </a:rPr>
              <a:t>analysis</a:t>
            </a:r>
            <a:r>
              <a:rPr lang="ca-ES" sz="2000" dirty="0" smtClean="0">
                <a:latin typeface="Arial" pitchFamily="34" charset="0"/>
                <a:cs typeface="Arial" pitchFamily="34" charset="0"/>
              </a:rPr>
              <a:t> of </a:t>
            </a:r>
            <a:r>
              <a:rPr lang="ca-ES" sz="2000" dirty="0" err="1" smtClean="0">
                <a:latin typeface="Arial" pitchFamily="34" charset="0"/>
                <a:cs typeface="Arial" pitchFamily="34" charset="0"/>
              </a:rPr>
              <a:t>millions</a:t>
            </a:r>
            <a:r>
              <a:rPr lang="ca-ES" sz="2000" dirty="0" smtClean="0">
                <a:latin typeface="Arial" pitchFamily="34" charset="0"/>
                <a:cs typeface="Arial" pitchFamily="34" charset="0"/>
              </a:rPr>
              <a:t> of </a:t>
            </a:r>
            <a:r>
              <a:rPr lang="ca-ES" sz="2000" dirty="0" err="1" smtClean="0">
                <a:latin typeface="Arial" pitchFamily="34" charset="0"/>
                <a:cs typeface="Arial" pitchFamily="34" charset="0"/>
              </a:rPr>
              <a:t>samples</a:t>
            </a:r>
            <a:r>
              <a:rPr lang="ca-ES" sz="2000" dirty="0" smtClean="0">
                <a:latin typeface="Arial" pitchFamily="34" charset="0"/>
                <a:cs typeface="Arial" pitchFamily="34" charset="0"/>
              </a:rPr>
              <a:t>.</a:t>
            </a:r>
          </a:p>
          <a:p>
            <a:pPr>
              <a:spcAft>
                <a:spcPts val="600"/>
              </a:spcAft>
            </a:pPr>
            <a:endParaRPr lang="ca-ES" sz="2000" dirty="0" smtClean="0">
              <a:latin typeface="Arial" pitchFamily="34" charset="0"/>
              <a:cs typeface="Arial" pitchFamily="34" charset="0"/>
            </a:endParaRPr>
          </a:p>
          <a:p>
            <a:pPr>
              <a:spcAft>
                <a:spcPts val="600"/>
              </a:spcAft>
              <a:buFont typeface="Arial" pitchFamily="34" charset="0"/>
              <a:buChar char="•"/>
            </a:pP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Several</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different</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sequencing</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methods</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have</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been</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developed</a:t>
            </a:r>
            <a:r>
              <a:rPr lang="ca-ES" sz="2000" dirty="0" smtClean="0">
                <a:latin typeface="Arial" pitchFamily="34" charset="0"/>
                <a:cs typeface="Arial" pitchFamily="34" charset="0"/>
              </a:rPr>
              <a:t>, all of </a:t>
            </a:r>
            <a:r>
              <a:rPr lang="ca-ES" sz="2000" dirty="0" err="1" smtClean="0">
                <a:latin typeface="Arial" pitchFamily="34" charset="0"/>
                <a:cs typeface="Arial" pitchFamily="34" charset="0"/>
              </a:rPr>
              <a:t>which</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are</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continually</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being</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developed</a:t>
            </a:r>
            <a:r>
              <a:rPr lang="ca-ES" sz="2000" dirty="0" smtClean="0">
                <a:latin typeface="Arial" pitchFamily="34" charset="0"/>
                <a:cs typeface="Arial" pitchFamily="34" charset="0"/>
              </a:rPr>
              <a:t> at </a:t>
            </a:r>
            <a:r>
              <a:rPr lang="ca-ES" sz="2000" dirty="0" err="1" smtClean="0">
                <a:latin typeface="Arial" pitchFamily="34" charset="0"/>
                <a:cs typeface="Arial" pitchFamily="34" charset="0"/>
              </a:rPr>
              <a:t>astonishing</a:t>
            </a:r>
            <a:r>
              <a:rPr lang="ca-ES" sz="2000" dirty="0" smtClean="0">
                <a:latin typeface="Arial" pitchFamily="34" charset="0"/>
                <a:cs typeface="Arial" pitchFamily="34" charset="0"/>
              </a:rPr>
              <a:t> rates</a:t>
            </a:r>
            <a:endParaRPr lang="ca-ES" sz="2000" dirty="0">
              <a:latin typeface="Arial" pitchFamily="34" charset="0"/>
              <a:cs typeface="Arial" pitchFamily="34" charset="0"/>
            </a:endParaRPr>
          </a:p>
        </p:txBody>
      </p:sp>
      <p:sp>
        <p:nvSpPr>
          <p:cNvPr id="7" name="Rectangle 2"/>
          <p:cNvSpPr>
            <a:spLocks noChangeArrowheads="1"/>
          </p:cNvSpPr>
          <p:nvPr/>
        </p:nvSpPr>
        <p:spPr bwMode="auto">
          <a:xfrm>
            <a:off x="128588" y="476250"/>
            <a:ext cx="9777412" cy="398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000" b="1" dirty="0">
                <a:solidFill>
                  <a:srgbClr val="7D468C"/>
                </a:solidFill>
                <a:ea typeface="ＭＳ Ｐゴシック" panose="020B0600070205080204" pitchFamily="34" charset="-128"/>
                <a:cs typeface="Arial" pitchFamily="34" charset="0"/>
              </a:rPr>
              <a:t>1. </a:t>
            </a:r>
            <a:r>
              <a:rPr lang="en-US" altLang="en-US" sz="2000" b="1" dirty="0" smtClean="0">
                <a:solidFill>
                  <a:srgbClr val="7D468C"/>
                </a:solidFill>
                <a:ea typeface="ＭＳ Ｐゴシック" panose="020B0600070205080204" pitchFamily="34" charset="-128"/>
                <a:cs typeface="Arial" pitchFamily="34" charset="0"/>
              </a:rPr>
              <a:t>Introduction to NGS: </a:t>
            </a:r>
            <a:r>
              <a:rPr lang="en-US" altLang="en-US" sz="2000" b="1" dirty="0" smtClean="0">
                <a:solidFill>
                  <a:schemeClr val="accent2">
                    <a:lumMod val="60000"/>
                    <a:lumOff val="40000"/>
                  </a:schemeClr>
                </a:solidFill>
                <a:ea typeface="ＭＳ Ｐゴシック" panose="020B0600070205080204" pitchFamily="34" charset="-128"/>
                <a:cs typeface="Arial" pitchFamily="34" charset="0"/>
              </a:rPr>
              <a:t>The Next Generation Sequencing revolution</a:t>
            </a:r>
            <a:endParaRPr lang="en-US" altLang="en-US" sz="2000" b="1" dirty="0">
              <a:solidFill>
                <a:srgbClr val="CE02CE"/>
              </a:solidFill>
              <a:ea typeface="ＭＳ Ｐゴシック" panose="020B0600070205080204" pitchFamily="34" charset="-128"/>
              <a:cs typeface="Arial"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3698" name="Picture 2"/>
          <p:cNvPicPr>
            <a:picLocks noChangeAspect="1" noChangeArrowheads="1"/>
          </p:cNvPicPr>
          <p:nvPr/>
        </p:nvPicPr>
        <p:blipFill>
          <a:blip r:embed="rId2" cstate="print"/>
          <a:srcRect t="11202" b="8454"/>
          <a:stretch>
            <a:fillRect/>
          </a:stretch>
        </p:blipFill>
        <p:spPr bwMode="auto">
          <a:xfrm>
            <a:off x="83087" y="1772816"/>
            <a:ext cx="9822913" cy="4437112"/>
          </a:xfrm>
          <a:prstGeom prst="rect">
            <a:avLst/>
          </a:prstGeom>
          <a:noFill/>
          <a:ln w="9525">
            <a:noFill/>
            <a:miter lim="800000"/>
            <a:headEnd/>
            <a:tailEnd/>
          </a:ln>
        </p:spPr>
      </p:pic>
      <p:sp>
        <p:nvSpPr>
          <p:cNvPr id="3" name="2 CuadroTexto"/>
          <p:cNvSpPr txBox="1"/>
          <p:nvPr/>
        </p:nvSpPr>
        <p:spPr>
          <a:xfrm>
            <a:off x="344488" y="1196752"/>
            <a:ext cx="5130956" cy="369332"/>
          </a:xfrm>
          <a:prstGeom prst="rect">
            <a:avLst/>
          </a:prstGeom>
          <a:noFill/>
        </p:spPr>
        <p:txBody>
          <a:bodyPr wrap="none" rtlCol="0">
            <a:spAutoFit/>
          </a:bodyPr>
          <a:lstStyle/>
          <a:p>
            <a:r>
              <a:rPr lang="ca-ES" dirty="0" err="1" smtClean="0"/>
              <a:t>We</a:t>
            </a:r>
            <a:r>
              <a:rPr lang="ca-ES" dirty="0" smtClean="0"/>
              <a:t> </a:t>
            </a:r>
            <a:r>
              <a:rPr lang="ca-ES" dirty="0" err="1" smtClean="0"/>
              <a:t>can</a:t>
            </a:r>
            <a:r>
              <a:rPr lang="ca-ES" dirty="0" smtClean="0"/>
              <a:t> </a:t>
            </a:r>
            <a:r>
              <a:rPr lang="ca-ES" dirty="0" err="1" smtClean="0"/>
              <a:t>aggregate</a:t>
            </a:r>
            <a:r>
              <a:rPr lang="ca-ES" dirty="0" smtClean="0"/>
              <a:t> </a:t>
            </a:r>
            <a:r>
              <a:rPr lang="ca-ES" dirty="0" err="1" smtClean="0"/>
              <a:t>FastQC</a:t>
            </a:r>
            <a:r>
              <a:rPr lang="ca-ES" dirty="0" smtClean="0"/>
              <a:t> </a:t>
            </a:r>
            <a:r>
              <a:rPr lang="ca-ES" dirty="0" err="1" smtClean="0"/>
              <a:t>results</a:t>
            </a:r>
            <a:r>
              <a:rPr lang="ca-ES" dirty="0" smtClean="0"/>
              <a:t> </a:t>
            </a:r>
            <a:r>
              <a:rPr lang="ca-ES" dirty="0" err="1" smtClean="0"/>
              <a:t>using</a:t>
            </a:r>
            <a:r>
              <a:rPr lang="ca-ES" dirty="0" smtClean="0"/>
              <a:t> </a:t>
            </a:r>
            <a:r>
              <a:rPr lang="ca-ES" dirty="0" err="1" smtClean="0"/>
              <a:t>MultiQC</a:t>
            </a:r>
            <a:r>
              <a:rPr lang="ca-ES" dirty="0" smtClean="0"/>
              <a:t> </a:t>
            </a:r>
            <a:r>
              <a:rPr lang="ca-ES" dirty="0" err="1" smtClean="0"/>
              <a:t>tool</a:t>
            </a:r>
            <a:r>
              <a:rPr lang="ca-ES" dirty="0" smtClean="0"/>
              <a:t>:</a:t>
            </a:r>
            <a:endParaRPr lang="ca-ES" dirty="0"/>
          </a:p>
        </p:txBody>
      </p:sp>
      <p:sp>
        <p:nvSpPr>
          <p:cNvPr id="5"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Quality control with </a:t>
            </a:r>
            <a:r>
              <a:rPr lang="en-US" altLang="en-US" sz="2300" b="1" dirty="0" err="1" smtClean="0">
                <a:solidFill>
                  <a:srgbClr val="CE02CE"/>
                </a:solidFill>
                <a:latin typeface="Calibri" panose="020F0502020204030204" pitchFamily="34" charset="0"/>
                <a:ea typeface="ＭＳ Ｐゴシック" panose="020B0600070205080204" pitchFamily="34" charset="-128"/>
              </a:rPr>
              <a:t>FastQC</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0" y="1196752"/>
            <a:ext cx="5529064" cy="1708160"/>
          </a:xfrm>
          <a:prstGeom prst="rect">
            <a:avLst/>
          </a:prstGeom>
          <a:noFill/>
        </p:spPr>
        <p:txBody>
          <a:bodyPr wrap="square" rtlCol="0">
            <a:spAutoFit/>
          </a:bodyPr>
          <a:lstStyle/>
          <a:p>
            <a:pPr>
              <a:spcAft>
                <a:spcPts val="600"/>
              </a:spcAft>
            </a:pPr>
            <a:r>
              <a:rPr lang="en-US" dirty="0" smtClean="0">
                <a:latin typeface="Arial" pitchFamily="34" charset="0"/>
                <a:cs typeface="Arial" pitchFamily="34" charset="0"/>
              </a:rPr>
              <a:t>The results obtained for the full dataset:</a:t>
            </a:r>
          </a:p>
          <a:p>
            <a:pPr lvl="1">
              <a:buFont typeface="Arial" pitchFamily="34" charset="0"/>
              <a:buChar char="•"/>
            </a:pPr>
            <a:r>
              <a:rPr lang="en-US" sz="1600" dirty="0" smtClean="0">
                <a:latin typeface="Arial" pitchFamily="34" charset="0"/>
                <a:cs typeface="Arial" pitchFamily="34" charset="0"/>
              </a:rPr>
              <a:t>The </a:t>
            </a:r>
            <a:r>
              <a:rPr lang="en-US" sz="1600" b="1" dirty="0" smtClean="0">
                <a:latin typeface="Arial" pitchFamily="34" charset="0"/>
                <a:cs typeface="Arial" pitchFamily="34" charset="0"/>
              </a:rPr>
              <a:t>base quality</a:t>
            </a:r>
            <a:r>
              <a:rPr lang="en-US" sz="1600" dirty="0" smtClean="0">
                <a:latin typeface="Arial" pitchFamily="34" charset="0"/>
                <a:cs typeface="Arial" pitchFamily="34" charset="0"/>
              </a:rPr>
              <a:t> is high in all samples.</a:t>
            </a:r>
          </a:p>
          <a:p>
            <a:pPr lvl="1">
              <a:buFont typeface="Arial" pitchFamily="34" charset="0"/>
              <a:buChar char="•"/>
            </a:pPr>
            <a:r>
              <a:rPr lang="en-US" sz="1600" dirty="0" smtClean="0">
                <a:latin typeface="Arial" pitchFamily="34" charset="0"/>
                <a:cs typeface="Arial" pitchFamily="34" charset="0"/>
              </a:rPr>
              <a:t>Some </a:t>
            </a:r>
            <a:r>
              <a:rPr lang="en-US" sz="1600" dirty="0" err="1" smtClean="0">
                <a:latin typeface="Arial" pitchFamily="34" charset="0"/>
                <a:cs typeface="Arial" pitchFamily="34" charset="0"/>
              </a:rPr>
              <a:t>Illumina</a:t>
            </a:r>
            <a:r>
              <a:rPr lang="en-US" sz="1600" dirty="0" smtClean="0">
                <a:latin typeface="Arial" pitchFamily="34" charset="0"/>
                <a:cs typeface="Arial" pitchFamily="34" charset="0"/>
              </a:rPr>
              <a:t> </a:t>
            </a:r>
            <a:r>
              <a:rPr lang="en-US" sz="1600" b="1" dirty="0" smtClean="0">
                <a:latin typeface="Arial" pitchFamily="34" charset="0"/>
                <a:cs typeface="Arial" pitchFamily="34" charset="0"/>
              </a:rPr>
              <a:t>adapter</a:t>
            </a:r>
            <a:r>
              <a:rPr lang="en-US" sz="1600" dirty="0" smtClean="0">
                <a:latin typeface="Arial" pitchFamily="34" charset="0"/>
                <a:cs typeface="Arial" pitchFamily="34" charset="0"/>
              </a:rPr>
              <a:t> has been detected.</a:t>
            </a:r>
          </a:p>
          <a:p>
            <a:pPr lvl="1">
              <a:buFont typeface="Arial" pitchFamily="34" charset="0"/>
              <a:buChar char="•"/>
            </a:pPr>
            <a:r>
              <a:rPr lang="en-US" sz="1600" dirty="0" smtClean="0">
                <a:latin typeface="Arial" pitchFamily="34" charset="0"/>
                <a:cs typeface="Arial" pitchFamily="34" charset="0"/>
              </a:rPr>
              <a:t>Some duplication in RNA-</a:t>
            </a:r>
            <a:r>
              <a:rPr lang="en-US" sz="1600" dirty="0" err="1" smtClean="0">
                <a:latin typeface="Arial" pitchFamily="34" charset="0"/>
                <a:cs typeface="Arial" pitchFamily="34" charset="0"/>
              </a:rPr>
              <a:t>seq</a:t>
            </a:r>
            <a:r>
              <a:rPr lang="en-US" sz="1600" dirty="0" smtClean="0">
                <a:latin typeface="Arial" pitchFamily="34" charset="0"/>
                <a:cs typeface="Arial" pitchFamily="34" charset="0"/>
              </a:rPr>
              <a:t> can be normal due to the presence of highly expressed genes. </a:t>
            </a:r>
          </a:p>
          <a:p>
            <a:endParaRPr lang="ca-ES" dirty="0">
              <a:latin typeface="Arial" pitchFamily="34" charset="0"/>
              <a:cs typeface="Arial" pitchFamily="34" charset="0"/>
            </a:endParaRPr>
          </a:p>
        </p:txBody>
      </p:sp>
      <p:pic>
        <p:nvPicPr>
          <p:cNvPr id="5" name="Picture 2"/>
          <p:cNvPicPr>
            <a:picLocks noChangeAspect="1" noChangeArrowheads="1"/>
          </p:cNvPicPr>
          <p:nvPr/>
        </p:nvPicPr>
        <p:blipFill>
          <a:blip r:embed="rId2" cstate="print"/>
          <a:srcRect/>
          <a:stretch>
            <a:fillRect/>
          </a:stretch>
        </p:blipFill>
        <p:spPr bwMode="auto">
          <a:xfrm>
            <a:off x="920552" y="3212976"/>
            <a:ext cx="4464496" cy="2976331"/>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6177136" y="3895418"/>
            <a:ext cx="3728864" cy="2485909"/>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a:stretch>
            <a:fillRect/>
          </a:stretch>
        </p:blipFill>
        <p:spPr bwMode="auto">
          <a:xfrm>
            <a:off x="6177135" y="984688"/>
            <a:ext cx="3728865" cy="2485910"/>
          </a:xfrm>
          <a:prstGeom prst="rect">
            <a:avLst/>
          </a:prstGeom>
          <a:noFill/>
          <a:ln w="9525">
            <a:noFill/>
            <a:miter lim="800000"/>
            <a:headEnd/>
            <a:tailEnd/>
          </a:ln>
        </p:spPr>
      </p:pic>
      <p:sp>
        <p:nvSpPr>
          <p:cNvPr id="8"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Quality control with </a:t>
            </a:r>
            <a:r>
              <a:rPr lang="en-US" altLang="en-US" sz="2300" b="1" dirty="0" err="1" smtClean="0">
                <a:solidFill>
                  <a:srgbClr val="CE02CE"/>
                </a:solidFill>
                <a:latin typeface="Calibri" panose="020F0502020204030204" pitchFamily="34" charset="0"/>
                <a:ea typeface="ＭＳ Ｐゴシック" panose="020B0600070205080204" pitchFamily="34" charset="-128"/>
              </a:rPr>
              <a:t>FastQC</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Image result for embudo dibujo"/>
          <p:cNvPicPr>
            <a:picLocks noChangeAspect="1" noChangeArrowheads="1"/>
          </p:cNvPicPr>
          <p:nvPr/>
        </p:nvPicPr>
        <p:blipFill>
          <a:blip r:embed="rId2" cstate="print">
            <a:extLst>
              <a:ext uri="{28A0092B-C50C-407E-A947-70E740481C1C}">
                <a14:useLocalDpi xmlns="" xmlns:a14="http://schemas.microsoft.com/office/drawing/2010/main" val="0"/>
              </a:ext>
            </a:extLst>
          </a:blip>
          <a:srcRect r="7780"/>
          <a:stretch>
            <a:fillRect/>
          </a:stretch>
        </p:blipFill>
        <p:spPr bwMode="auto">
          <a:xfrm>
            <a:off x="7473950" y="1557338"/>
            <a:ext cx="2374900" cy="3440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564" name="2 CuadroTexto"/>
          <p:cNvSpPr txBox="1">
            <a:spLocks noChangeArrowheads="1"/>
          </p:cNvSpPr>
          <p:nvPr/>
        </p:nvSpPr>
        <p:spPr bwMode="auto">
          <a:xfrm>
            <a:off x="128588" y="1052513"/>
            <a:ext cx="8553450" cy="5234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en-US" altLang="en-US" dirty="0"/>
              <a:t>Based on the information provided by the QC graphs, the sequences may be treated to reduce bias in downstream analysis:</a:t>
            </a:r>
          </a:p>
          <a:p>
            <a:pPr eaLnBrk="1">
              <a:lnSpc>
                <a:spcPct val="93000"/>
              </a:lnSpc>
              <a:buClr>
                <a:srgbClr val="000000"/>
              </a:buClr>
              <a:buSzPct val="100000"/>
              <a:buFont typeface="Times New Roman" panose="02020603050405020304" pitchFamily="18" charset="0"/>
              <a:buNone/>
            </a:pPr>
            <a:endParaRPr lang="en-US" altLang="en-US" dirty="0"/>
          </a:p>
          <a:p>
            <a:pPr eaLnBrk="1">
              <a:lnSpc>
                <a:spcPct val="93000"/>
              </a:lnSpc>
              <a:spcAft>
                <a:spcPts val="600"/>
              </a:spcAft>
              <a:buClr>
                <a:srgbClr val="000000"/>
              </a:buClr>
              <a:buSzPct val="100000"/>
              <a:buFont typeface="Arial" panose="020B0604020202020204" pitchFamily="34" charset="0"/>
              <a:buChar char="•"/>
            </a:pPr>
            <a:r>
              <a:rPr lang="en-US" altLang="en-US" b="1" dirty="0"/>
              <a:t>Filtering sequences</a:t>
            </a:r>
          </a:p>
          <a:p>
            <a:pPr lvl="1" eaLnBrk="1">
              <a:lnSpc>
                <a:spcPct val="93000"/>
              </a:lnSpc>
              <a:spcAft>
                <a:spcPts val="600"/>
              </a:spcAft>
              <a:buClr>
                <a:srgbClr val="000000"/>
              </a:buClr>
              <a:buSzPct val="100000"/>
              <a:buFont typeface="Courier New" panose="02070309020205020404" pitchFamily="49" charset="0"/>
              <a:buChar char="o"/>
            </a:pPr>
            <a:r>
              <a:rPr lang="en-US" altLang="en-US" sz="1600" dirty="0"/>
              <a:t>with low mean quality score</a:t>
            </a:r>
          </a:p>
          <a:p>
            <a:pPr lvl="1" eaLnBrk="1">
              <a:lnSpc>
                <a:spcPct val="93000"/>
              </a:lnSpc>
              <a:spcAft>
                <a:spcPts val="600"/>
              </a:spcAft>
              <a:buClr>
                <a:srgbClr val="000000"/>
              </a:buClr>
              <a:buSzPct val="100000"/>
              <a:buFont typeface="Courier New" panose="02070309020205020404" pitchFamily="49" charset="0"/>
              <a:buChar char="o"/>
            </a:pPr>
            <a:r>
              <a:rPr lang="en-US" altLang="en-US" sz="1600" dirty="0"/>
              <a:t>too short</a:t>
            </a:r>
          </a:p>
          <a:p>
            <a:pPr lvl="1" eaLnBrk="1">
              <a:lnSpc>
                <a:spcPct val="93000"/>
              </a:lnSpc>
              <a:spcAft>
                <a:spcPts val="600"/>
              </a:spcAft>
              <a:buClr>
                <a:srgbClr val="000000"/>
              </a:buClr>
              <a:buSzPct val="100000"/>
              <a:buFont typeface="Courier New" panose="02070309020205020404" pitchFamily="49" charset="0"/>
              <a:buChar char="o"/>
            </a:pPr>
            <a:r>
              <a:rPr lang="en-US" altLang="en-US" sz="1600" dirty="0"/>
              <a:t>with too many ambiguous (N) bases</a:t>
            </a:r>
          </a:p>
          <a:p>
            <a:pPr lvl="1" eaLnBrk="1">
              <a:lnSpc>
                <a:spcPct val="93000"/>
              </a:lnSpc>
              <a:spcAft>
                <a:spcPts val="600"/>
              </a:spcAft>
              <a:buClr>
                <a:srgbClr val="000000"/>
              </a:buClr>
              <a:buSzPct val="100000"/>
              <a:buFont typeface="Courier New" panose="02070309020205020404" pitchFamily="49" charset="0"/>
              <a:buChar char="o"/>
            </a:pPr>
            <a:r>
              <a:rPr lang="en-US" altLang="en-US" sz="1600" dirty="0"/>
              <a:t>based on their GC content</a:t>
            </a:r>
          </a:p>
          <a:p>
            <a:pPr lvl="1" eaLnBrk="1">
              <a:lnSpc>
                <a:spcPct val="93000"/>
              </a:lnSpc>
              <a:spcAft>
                <a:spcPts val="600"/>
              </a:spcAft>
              <a:buClr>
                <a:srgbClr val="000000"/>
              </a:buClr>
              <a:buSzPct val="100000"/>
              <a:buFont typeface="Courier New" panose="02070309020205020404" pitchFamily="49" charset="0"/>
              <a:buChar char="o"/>
            </a:pPr>
            <a:r>
              <a:rPr lang="es-ES" altLang="en-US" sz="1600" dirty="0" err="1"/>
              <a:t>Biological</a:t>
            </a:r>
            <a:r>
              <a:rPr lang="es-ES" altLang="en-US" sz="1600" dirty="0"/>
              <a:t> </a:t>
            </a:r>
            <a:r>
              <a:rPr lang="es-ES" altLang="en-US" sz="1600" dirty="0" err="1"/>
              <a:t>contamination</a:t>
            </a:r>
            <a:r>
              <a:rPr lang="es-ES" altLang="en-US" sz="1600" dirty="0"/>
              <a:t>: </a:t>
            </a:r>
            <a:r>
              <a:rPr lang="es-ES" altLang="en-US" sz="1600" dirty="0" err="1"/>
              <a:t>polyA-tails</a:t>
            </a:r>
            <a:r>
              <a:rPr lang="en-US" altLang="en-US" sz="1600" dirty="0"/>
              <a:t>, </a:t>
            </a:r>
            <a:r>
              <a:rPr lang="en-US" altLang="en-US" sz="1600" dirty="0" err="1"/>
              <a:t>rRNA</a:t>
            </a:r>
            <a:r>
              <a:rPr lang="en-US" altLang="en-US" sz="1600" dirty="0"/>
              <a:t> or </a:t>
            </a:r>
            <a:r>
              <a:rPr lang="en-US" altLang="en-US" sz="1600" dirty="0" err="1"/>
              <a:t>mtDNA</a:t>
            </a:r>
            <a:r>
              <a:rPr lang="en-US" altLang="en-US" sz="1600" dirty="0"/>
              <a:t> sequences,…</a:t>
            </a:r>
          </a:p>
          <a:p>
            <a:pPr lvl="1" eaLnBrk="1">
              <a:lnSpc>
                <a:spcPct val="93000"/>
              </a:lnSpc>
              <a:spcAft>
                <a:spcPts val="1200"/>
              </a:spcAft>
              <a:buClr>
                <a:srgbClr val="000000"/>
              </a:buClr>
              <a:buSzPct val="100000"/>
              <a:buFont typeface="Courier New" panose="02070309020205020404" pitchFamily="49" charset="0"/>
              <a:buChar char="o"/>
            </a:pPr>
            <a:r>
              <a:rPr lang="es-ES" altLang="en-US" sz="1600" dirty="0" err="1"/>
              <a:t>Technical</a:t>
            </a:r>
            <a:r>
              <a:rPr lang="es-ES" altLang="en-US" sz="1600" dirty="0"/>
              <a:t> </a:t>
            </a:r>
            <a:r>
              <a:rPr lang="es-ES" altLang="en-US" sz="1600" dirty="0" err="1"/>
              <a:t>contamination</a:t>
            </a:r>
            <a:r>
              <a:rPr lang="es-ES" altLang="en-US" sz="1600" dirty="0"/>
              <a:t>:  </a:t>
            </a:r>
            <a:r>
              <a:rPr lang="es-ES" altLang="en-US" sz="1600" dirty="0" err="1"/>
              <a:t>PhiX</a:t>
            </a:r>
            <a:r>
              <a:rPr lang="es-ES" altLang="en-US" sz="1600" dirty="0"/>
              <a:t> </a:t>
            </a:r>
            <a:r>
              <a:rPr lang="es-ES" altLang="en-US" sz="1600" dirty="0" err="1"/>
              <a:t>internal</a:t>
            </a:r>
            <a:r>
              <a:rPr lang="es-ES" altLang="en-US" sz="1600" dirty="0"/>
              <a:t> control </a:t>
            </a:r>
            <a:r>
              <a:rPr lang="es-ES" altLang="en-US" sz="1600" dirty="0" err="1"/>
              <a:t>sequences</a:t>
            </a:r>
            <a:r>
              <a:rPr lang="es-ES" altLang="en-US" sz="1600" dirty="0"/>
              <a:t>, </a:t>
            </a:r>
            <a:r>
              <a:rPr lang="es-ES" altLang="en-US" sz="1600" dirty="0" err="1" smtClean="0"/>
              <a:t>adapters</a:t>
            </a:r>
            <a:r>
              <a:rPr lang="es-ES" altLang="en-US" sz="1600" dirty="0" smtClean="0"/>
              <a:t>/</a:t>
            </a:r>
            <a:r>
              <a:rPr lang="es-ES" altLang="en-US" sz="1600" dirty="0" err="1" smtClean="0"/>
              <a:t>primers</a:t>
            </a:r>
            <a:endParaRPr lang="es-ES" altLang="en-US" sz="1600" dirty="0" smtClean="0"/>
          </a:p>
          <a:p>
            <a:pPr lvl="1" eaLnBrk="1">
              <a:lnSpc>
                <a:spcPct val="93000"/>
              </a:lnSpc>
              <a:spcAft>
                <a:spcPts val="1200"/>
              </a:spcAft>
              <a:buClr>
                <a:srgbClr val="000000"/>
              </a:buClr>
              <a:buSzPct val="100000"/>
              <a:buFont typeface="Courier New" panose="02070309020205020404" pitchFamily="49" charset="0"/>
              <a:buChar char="o"/>
            </a:pPr>
            <a:r>
              <a:rPr lang="en-US" altLang="en-US" sz="1600" dirty="0" smtClean="0"/>
              <a:t>Removing duplicate reads is not advised since high expressed genes can have genuine duplicate reads that are not due to the PCR amplification step.</a:t>
            </a:r>
            <a:endParaRPr lang="en-US" altLang="en-US" sz="1600" dirty="0"/>
          </a:p>
          <a:p>
            <a:pPr eaLnBrk="1">
              <a:lnSpc>
                <a:spcPct val="93000"/>
              </a:lnSpc>
              <a:spcAft>
                <a:spcPts val="600"/>
              </a:spcAft>
              <a:buClr>
                <a:srgbClr val="000000"/>
              </a:buClr>
              <a:buSzPct val="100000"/>
              <a:buFont typeface="Arial" panose="020B0604020202020204" pitchFamily="34" charset="0"/>
              <a:buChar char="•"/>
            </a:pPr>
            <a:r>
              <a:rPr lang="en-US" altLang="en-US" b="1" dirty="0"/>
              <a:t>Cutting/Trimming sequences </a:t>
            </a:r>
          </a:p>
          <a:p>
            <a:pPr lvl="1" eaLnBrk="1">
              <a:lnSpc>
                <a:spcPct val="93000"/>
              </a:lnSpc>
              <a:spcAft>
                <a:spcPts val="600"/>
              </a:spcAft>
              <a:buClr>
                <a:srgbClr val="000000"/>
              </a:buClr>
              <a:buSzPct val="100000"/>
              <a:buFont typeface="Courier New" panose="02070309020205020404" pitchFamily="49" charset="0"/>
              <a:buChar char="o"/>
            </a:pPr>
            <a:r>
              <a:rPr lang="en-US" altLang="en-US" sz="1600" dirty="0"/>
              <a:t>from low quality score regions</a:t>
            </a:r>
          </a:p>
          <a:p>
            <a:pPr lvl="1" eaLnBrk="1">
              <a:lnSpc>
                <a:spcPct val="93000"/>
              </a:lnSpc>
              <a:spcAft>
                <a:spcPts val="600"/>
              </a:spcAft>
              <a:buClr>
                <a:srgbClr val="000000"/>
              </a:buClr>
              <a:buSzPct val="100000"/>
              <a:buFont typeface="Courier New" panose="02070309020205020404" pitchFamily="49" charset="0"/>
              <a:buChar char="o"/>
            </a:pPr>
            <a:r>
              <a:rPr lang="en-US" altLang="en-US" sz="1600" dirty="0"/>
              <a:t>beginning/end of sequence</a:t>
            </a:r>
          </a:p>
          <a:p>
            <a:pPr lvl="1" eaLnBrk="1">
              <a:lnSpc>
                <a:spcPct val="93000"/>
              </a:lnSpc>
              <a:spcAft>
                <a:spcPts val="600"/>
              </a:spcAft>
              <a:buClr>
                <a:srgbClr val="000000"/>
              </a:buClr>
              <a:buSzPct val="100000"/>
              <a:buFont typeface="Courier New" panose="02070309020205020404" pitchFamily="49" charset="0"/>
              <a:buChar char="o"/>
            </a:pPr>
            <a:r>
              <a:rPr lang="en-US" altLang="en-US" sz="1600" dirty="0"/>
              <a:t>removing adapters, primers</a:t>
            </a:r>
          </a:p>
          <a:p>
            <a:pPr eaLnBrk="1">
              <a:lnSpc>
                <a:spcPct val="93000"/>
              </a:lnSpc>
              <a:buClr>
                <a:srgbClr val="000000"/>
              </a:buClr>
              <a:buSzPct val="100000"/>
              <a:buFont typeface="Times New Roman" panose="02020603050405020304" pitchFamily="18" charset="0"/>
              <a:buNone/>
            </a:pPr>
            <a:endParaRPr lang="en-US" altLang="en-US" dirty="0"/>
          </a:p>
        </p:txBody>
      </p:sp>
      <p:sp>
        <p:nvSpPr>
          <p:cNvPr id="5" name="4 Rectángulo"/>
          <p:cNvSpPr/>
          <p:nvPr/>
        </p:nvSpPr>
        <p:spPr>
          <a:xfrm>
            <a:off x="5241032" y="5085184"/>
            <a:ext cx="3456384" cy="1008225"/>
          </a:xfrm>
          <a:prstGeom prst="rect">
            <a:avLst/>
          </a:prstGeom>
          <a:solidFill>
            <a:srgbClr val="FDC0A5"/>
          </a:solidFill>
        </p:spPr>
        <p:txBody>
          <a:bodyPr wrap="square">
            <a:spAutoFit/>
          </a:bodyPr>
          <a:lstStyle/>
          <a:p>
            <a:pPr eaLnBrk="1">
              <a:lnSpc>
                <a:spcPct val="93000"/>
              </a:lnSpc>
              <a:buClr>
                <a:srgbClr val="000000"/>
              </a:buClr>
              <a:buSzPct val="100000"/>
              <a:buFont typeface="Times New Roman" panose="02020603050405020304" pitchFamily="18" charset="0"/>
              <a:buNone/>
              <a:defRPr/>
            </a:pPr>
            <a:r>
              <a:rPr lang="en-US" sz="1600" dirty="0">
                <a:latin typeface="Arial" pitchFamily="34" charset="0"/>
                <a:cs typeface="Arial" pitchFamily="34" charset="0"/>
              </a:rPr>
              <a:t>When preprocessing paired-end </a:t>
            </a:r>
            <a:r>
              <a:rPr lang="en-US" sz="1600" dirty="0" smtClean="0">
                <a:latin typeface="Arial" pitchFamily="34" charset="0"/>
                <a:cs typeface="Arial" pitchFamily="34" charset="0"/>
              </a:rPr>
              <a:t>data coming from separate files, </a:t>
            </a:r>
            <a:r>
              <a:rPr lang="en-US" sz="1600" dirty="0">
                <a:latin typeface="Arial" pitchFamily="34" charset="0"/>
                <a:cs typeface="Arial" pitchFamily="34" charset="0"/>
              </a:rPr>
              <a:t>this must be taken into account so that reads are preprocessed “in pairs”</a:t>
            </a:r>
          </a:p>
        </p:txBody>
      </p:sp>
      <p:sp>
        <p:nvSpPr>
          <p:cNvPr id="6"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smtClean="0">
                <a:solidFill>
                  <a:srgbClr val="CE02CE"/>
                </a:solidFill>
                <a:latin typeface="Calibri" panose="020F0502020204030204" pitchFamily="34" charset="0"/>
                <a:ea typeface="ＭＳ Ｐゴシック" panose="020B0600070205080204" pitchFamily="34" charset="-128"/>
              </a:rPr>
              <a:t>Pre-processing of raw data</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5025799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3"/>
          <p:cNvSpPr txBox="1">
            <a:spLocks noChangeArrowheads="1"/>
          </p:cNvSpPr>
          <p:nvPr/>
        </p:nvSpPr>
        <p:spPr bwMode="auto">
          <a:xfrm>
            <a:off x="495300" y="274638"/>
            <a:ext cx="8913813"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lnSpc>
                <a:spcPct val="93000"/>
              </a:lnSpc>
              <a:buClr>
                <a:srgbClr val="000000"/>
              </a:buClr>
              <a:buSzPct val="100000"/>
              <a:buFont typeface="Times New Roman" panose="02020603050405020304" pitchFamily="18" charset="0"/>
              <a:buNone/>
            </a:pPr>
            <a:endParaRPr lang="ca-ES" altLang="ca-ES"/>
          </a:p>
        </p:txBody>
      </p:sp>
      <p:sp>
        <p:nvSpPr>
          <p:cNvPr id="11" name="10 CuadroTexto"/>
          <p:cNvSpPr txBox="1"/>
          <p:nvPr/>
        </p:nvSpPr>
        <p:spPr>
          <a:xfrm>
            <a:off x="560512" y="1196752"/>
            <a:ext cx="8452057" cy="1200329"/>
          </a:xfrm>
          <a:prstGeom prst="rect">
            <a:avLst/>
          </a:prstGeom>
          <a:noFill/>
        </p:spPr>
        <p:txBody>
          <a:bodyPr wrap="none" rtlCol="0">
            <a:spAutoFit/>
          </a:bodyPr>
          <a:lstStyle/>
          <a:p>
            <a:r>
              <a:rPr lang="ca-ES" dirty="0" err="1" smtClean="0"/>
              <a:t>Filter</a:t>
            </a:r>
            <a:r>
              <a:rPr lang="ca-ES" dirty="0" smtClean="0"/>
              <a:t> </a:t>
            </a:r>
            <a:r>
              <a:rPr lang="ca-ES" dirty="0" err="1" smtClean="0"/>
              <a:t>reads</a:t>
            </a:r>
            <a:r>
              <a:rPr lang="ca-ES" dirty="0" smtClean="0"/>
              <a:t> </a:t>
            </a:r>
            <a:r>
              <a:rPr lang="ca-ES" dirty="0" err="1" smtClean="0"/>
              <a:t>with</a:t>
            </a:r>
            <a:r>
              <a:rPr lang="ca-ES" dirty="0" smtClean="0"/>
              <a:t> </a:t>
            </a:r>
            <a:r>
              <a:rPr lang="ca-ES" dirty="0" err="1" smtClean="0"/>
              <a:t>Cutadapt</a:t>
            </a:r>
            <a:r>
              <a:rPr lang="ca-ES" dirty="0" smtClean="0"/>
              <a:t> </a:t>
            </a:r>
            <a:r>
              <a:rPr lang="ca-ES" dirty="0" err="1" smtClean="0"/>
              <a:t>tool</a:t>
            </a:r>
            <a:r>
              <a:rPr lang="ca-ES" dirty="0" smtClean="0"/>
              <a:t>:</a:t>
            </a:r>
          </a:p>
          <a:p>
            <a:pPr lvl="1">
              <a:buFont typeface="Arial" pitchFamily="34" charset="0"/>
              <a:buChar char="•"/>
            </a:pPr>
            <a:r>
              <a:rPr lang="ca-ES" dirty="0" smtClean="0"/>
              <a:t> </a:t>
            </a:r>
            <a:r>
              <a:rPr lang="ca-ES" dirty="0" err="1" smtClean="0"/>
              <a:t>Trim</a:t>
            </a:r>
            <a:r>
              <a:rPr lang="ca-ES" dirty="0" smtClean="0"/>
              <a:t> </a:t>
            </a:r>
            <a:r>
              <a:rPr lang="ca-ES" dirty="0" err="1" smtClean="0"/>
              <a:t>the</a:t>
            </a:r>
            <a:r>
              <a:rPr lang="ca-ES" dirty="0" smtClean="0"/>
              <a:t> </a:t>
            </a:r>
            <a:r>
              <a:rPr lang="ca-ES" dirty="0" err="1" smtClean="0"/>
              <a:t>standard</a:t>
            </a:r>
            <a:r>
              <a:rPr lang="ca-ES" dirty="0" smtClean="0"/>
              <a:t> </a:t>
            </a:r>
            <a:r>
              <a:rPr lang="ca-ES" dirty="0" err="1" smtClean="0"/>
              <a:t>Illumina</a:t>
            </a:r>
            <a:r>
              <a:rPr lang="ca-ES" dirty="0" smtClean="0"/>
              <a:t> </a:t>
            </a:r>
            <a:r>
              <a:rPr lang="ca-ES" dirty="0" err="1" smtClean="0"/>
              <a:t>adapter</a:t>
            </a:r>
            <a:r>
              <a:rPr lang="ca-ES" dirty="0" smtClean="0"/>
              <a:t> AGATCGGAAGAGCACACGTCTGAACTCCAGTCAC</a:t>
            </a:r>
          </a:p>
          <a:p>
            <a:pPr lvl="1">
              <a:buFont typeface="Arial" pitchFamily="34" charset="0"/>
              <a:buChar char="•"/>
            </a:pPr>
            <a:r>
              <a:rPr lang="ca-ES" dirty="0" smtClean="0"/>
              <a:t> </a:t>
            </a:r>
            <a:r>
              <a:rPr lang="ca-ES" dirty="0" err="1" smtClean="0"/>
              <a:t>Quality</a:t>
            </a:r>
            <a:r>
              <a:rPr lang="ca-ES" dirty="0" smtClean="0"/>
              <a:t> </a:t>
            </a:r>
            <a:r>
              <a:rPr lang="ca-ES" dirty="0" err="1" smtClean="0"/>
              <a:t>cutoff</a:t>
            </a:r>
            <a:r>
              <a:rPr lang="ca-ES" dirty="0" smtClean="0"/>
              <a:t>: 20</a:t>
            </a:r>
          </a:p>
          <a:p>
            <a:pPr lvl="1">
              <a:buFont typeface="Arial" pitchFamily="34" charset="0"/>
              <a:buChar char="•"/>
            </a:pPr>
            <a:r>
              <a:rPr lang="ca-ES" dirty="0" smtClean="0"/>
              <a:t> Minimum </a:t>
            </a:r>
            <a:r>
              <a:rPr lang="ca-ES" dirty="0" err="1" smtClean="0"/>
              <a:t>read</a:t>
            </a:r>
            <a:r>
              <a:rPr lang="ca-ES" dirty="0" smtClean="0"/>
              <a:t> </a:t>
            </a:r>
            <a:r>
              <a:rPr lang="ca-ES" dirty="0" err="1" smtClean="0"/>
              <a:t>length</a:t>
            </a:r>
            <a:r>
              <a:rPr lang="ca-ES" dirty="0" smtClean="0"/>
              <a:t>: 20</a:t>
            </a:r>
            <a:endParaRPr lang="ca-ES" dirty="0"/>
          </a:p>
        </p:txBody>
      </p:sp>
      <p:pic>
        <p:nvPicPr>
          <p:cNvPr id="336899" name="Picture 3"/>
          <p:cNvPicPr>
            <a:picLocks noChangeAspect="1" noChangeArrowheads="1"/>
          </p:cNvPicPr>
          <p:nvPr/>
        </p:nvPicPr>
        <p:blipFill>
          <a:blip r:embed="rId3" cstate="print"/>
          <a:srcRect/>
          <a:stretch>
            <a:fillRect/>
          </a:stretch>
        </p:blipFill>
        <p:spPr bwMode="auto">
          <a:xfrm>
            <a:off x="1712640" y="2636912"/>
            <a:ext cx="7467600" cy="3429000"/>
          </a:xfrm>
          <a:prstGeom prst="rect">
            <a:avLst/>
          </a:prstGeom>
          <a:noFill/>
          <a:ln w="9525">
            <a:solidFill>
              <a:schemeClr val="bg2"/>
            </a:solidFill>
            <a:miter lim="800000"/>
            <a:headEnd/>
            <a:tailEnd/>
          </a:ln>
        </p:spPr>
      </p:pic>
      <p:sp>
        <p:nvSpPr>
          <p:cNvPr id="6"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smtClean="0">
                <a:solidFill>
                  <a:srgbClr val="CE02CE"/>
                </a:solidFill>
                <a:latin typeface="Calibri" panose="020F0502020204030204" pitchFamily="34" charset="0"/>
                <a:ea typeface="ＭＳ Ｐゴシック" panose="020B0600070205080204" pitchFamily="34" charset="-128"/>
              </a:rPr>
              <a:t>Pre-processing of raw data</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15652139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416496" y="1268760"/>
            <a:ext cx="9129464" cy="1200329"/>
          </a:xfrm>
          <a:prstGeom prst="rect">
            <a:avLst/>
          </a:prstGeom>
        </p:spPr>
        <p:txBody>
          <a:bodyPr wrap="square">
            <a:spAutoFit/>
          </a:bodyPr>
          <a:lstStyle/>
          <a:p>
            <a:r>
              <a:rPr lang="en-US" dirty="0" smtClean="0"/>
              <a:t>After trimming, we can run the </a:t>
            </a:r>
            <a:r>
              <a:rPr lang="en-US" dirty="0" err="1" smtClean="0"/>
              <a:t>FastQC</a:t>
            </a:r>
            <a:r>
              <a:rPr lang="en-US" dirty="0" smtClean="0"/>
              <a:t> on the trimmed reads and check that:</a:t>
            </a:r>
          </a:p>
          <a:p>
            <a:pPr lvl="1">
              <a:buFont typeface="Arial" pitchFamily="34" charset="0"/>
              <a:buChar char="•"/>
            </a:pPr>
            <a:r>
              <a:rPr lang="en-US" dirty="0" smtClean="0"/>
              <a:t>No adapter is detected now.</a:t>
            </a:r>
          </a:p>
          <a:p>
            <a:pPr lvl="1">
              <a:buFont typeface="Arial" pitchFamily="34" charset="0"/>
              <a:buChar char="•"/>
            </a:pPr>
            <a:r>
              <a:rPr lang="en-US" dirty="0" smtClean="0"/>
              <a:t>The reads are no longer all the same length, we now have sequences of different lengths detected.</a:t>
            </a:r>
            <a:endParaRPr lang="en-US" dirty="0"/>
          </a:p>
        </p:txBody>
      </p:sp>
      <p:pic>
        <p:nvPicPr>
          <p:cNvPr id="418819" name="Picture 3"/>
          <p:cNvPicPr>
            <a:picLocks noChangeAspect="1" noChangeArrowheads="1"/>
          </p:cNvPicPr>
          <p:nvPr/>
        </p:nvPicPr>
        <p:blipFill>
          <a:blip r:embed="rId2" cstate="print"/>
          <a:srcRect/>
          <a:stretch>
            <a:fillRect/>
          </a:stretch>
        </p:blipFill>
        <p:spPr bwMode="auto">
          <a:xfrm>
            <a:off x="4160912" y="2708920"/>
            <a:ext cx="4945745" cy="3297163"/>
          </a:xfrm>
          <a:prstGeom prst="rect">
            <a:avLst/>
          </a:prstGeom>
          <a:noFill/>
          <a:ln w="9525">
            <a:noFill/>
            <a:miter lim="800000"/>
            <a:headEnd/>
            <a:tailEnd/>
          </a:ln>
        </p:spPr>
      </p:pic>
      <p:pic>
        <p:nvPicPr>
          <p:cNvPr id="418818" name="Picture 2"/>
          <p:cNvPicPr>
            <a:picLocks noChangeAspect="1" noChangeArrowheads="1"/>
          </p:cNvPicPr>
          <p:nvPr/>
        </p:nvPicPr>
        <p:blipFill>
          <a:blip r:embed="rId3" cstate="print"/>
          <a:srcRect/>
          <a:stretch>
            <a:fillRect/>
          </a:stretch>
        </p:blipFill>
        <p:spPr bwMode="auto">
          <a:xfrm>
            <a:off x="344488" y="3212976"/>
            <a:ext cx="6105128" cy="1151031"/>
          </a:xfrm>
          <a:prstGeom prst="rect">
            <a:avLst/>
          </a:prstGeom>
          <a:noFill/>
          <a:ln w="9525">
            <a:noFill/>
            <a:miter lim="800000"/>
            <a:headEnd/>
            <a:tailEnd/>
          </a:ln>
        </p:spPr>
      </p:pic>
      <p:sp>
        <p:nvSpPr>
          <p:cNvPr id="6"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smtClean="0">
                <a:solidFill>
                  <a:srgbClr val="CE02CE"/>
                </a:solidFill>
                <a:latin typeface="Calibri" panose="020F0502020204030204" pitchFamily="34" charset="0"/>
                <a:ea typeface="ＭＳ Ｐゴシック" panose="020B0600070205080204" pitchFamily="34" charset="-128"/>
              </a:rPr>
              <a:t>Pre-processing of raw data</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ChangeArrowheads="1"/>
          </p:cNvSpPr>
          <p:nvPr/>
        </p:nvSpPr>
        <p:spPr bwMode="auto">
          <a:xfrm>
            <a:off x="542925" y="2009775"/>
            <a:ext cx="8737600" cy="436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5123" name="Rectangle 2"/>
          <p:cNvSpPr>
            <a:spLocks noChangeArrowheads="1"/>
          </p:cNvSpPr>
          <p:nvPr/>
        </p:nvSpPr>
        <p:spPr bwMode="auto">
          <a:xfrm>
            <a:off x="495300" y="274638"/>
            <a:ext cx="8913813"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5124" name="Rectangle 3"/>
          <p:cNvSpPr>
            <a:spLocks noChangeArrowheads="1"/>
          </p:cNvSpPr>
          <p:nvPr/>
        </p:nvSpPr>
        <p:spPr bwMode="auto">
          <a:xfrm>
            <a:off x="848544" y="990600"/>
            <a:ext cx="8064896" cy="540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58775"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marL="798513"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lnSpc>
                <a:spcPct val="150000"/>
              </a:lnSpc>
              <a:spcBef>
                <a:spcPts val="288"/>
              </a:spcBef>
              <a:buSzPct val="100000"/>
              <a:buFont typeface="+mj-lt"/>
              <a:buAutoNum type="arabicPeriod"/>
            </a:pPr>
            <a:r>
              <a:rPr lang="en-US" altLang="en-US" dirty="0">
                <a:solidFill>
                  <a:srgbClr val="FF0000"/>
                </a:solidFill>
                <a:latin typeface="Verdana" panose="020B0604030504040204" pitchFamily="34" charset="0"/>
                <a:ea typeface="ＭＳ Ｐゴシック" panose="020B0600070205080204" pitchFamily="34" charset="-128"/>
              </a:rPr>
              <a:t>Introduction to Next Generation Sequencing (NGS) technology</a:t>
            </a:r>
            <a:endParaRPr lang="en-US" altLang="en-US" sz="1400" dirty="0">
              <a:solidFill>
                <a:srgbClr val="FF0000"/>
              </a:solidFill>
              <a:latin typeface="Verdana" panose="020B0604030504040204" pitchFamily="34" charset="0"/>
              <a:ea typeface="ＭＳ Ｐゴシック" panose="020B0600070205080204" pitchFamily="34" charset="-128"/>
            </a:endParaRPr>
          </a:p>
          <a:p>
            <a:pPr eaLnBrk="1">
              <a:lnSpc>
                <a:spcPct val="150000"/>
              </a:lnSpc>
              <a:spcBef>
                <a:spcPts val="250"/>
              </a:spcBef>
              <a:buClr>
                <a:srgbClr val="FF0000"/>
              </a:buClr>
              <a:buSzPct val="100000"/>
              <a:buFont typeface="Times New Roman" panose="02020603050405020304" pitchFamily="18" charset="0"/>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Applications </a:t>
            </a:r>
            <a:r>
              <a:rPr lang="en-US" altLang="en-US" dirty="0">
                <a:solidFill>
                  <a:srgbClr val="FF0000"/>
                </a:solidFill>
                <a:latin typeface="Verdana" panose="020B0604030504040204" pitchFamily="34" charset="0"/>
                <a:ea typeface="ＭＳ Ｐゴシック" panose="020B0600070205080204" pitchFamily="34" charset="-128"/>
              </a:rPr>
              <a:t>of </a:t>
            </a:r>
            <a:r>
              <a:rPr lang="en-US" altLang="en-US" dirty="0" smtClean="0">
                <a:solidFill>
                  <a:srgbClr val="FF0000"/>
                </a:solidFill>
                <a:latin typeface="Verdana" panose="020B0604030504040204" pitchFamily="34" charset="0"/>
                <a:ea typeface="ＭＳ Ｐゴシック" panose="020B0600070205080204" pitchFamily="34" charset="-128"/>
              </a:rPr>
              <a:t>NGS</a:t>
            </a:r>
          </a:p>
          <a:p>
            <a:pPr eaLnBrk="1">
              <a:lnSpc>
                <a:spcPct val="150000"/>
              </a:lnSpc>
              <a:spcBef>
                <a:spcPts val="250"/>
              </a:spcBef>
              <a:buClr>
                <a:srgbClr val="FF0000"/>
              </a:buClr>
              <a:buSzPct val="100000"/>
              <a:buFont typeface="Times New Roman" panose="02020603050405020304" pitchFamily="18" charset="0"/>
              <a:buAutoNum type="arabicPeriod"/>
            </a:pPr>
            <a:r>
              <a:rPr lang="en-US" altLang="en-US" dirty="0">
                <a:solidFill>
                  <a:srgbClr val="FF0000"/>
                </a:solidFill>
                <a:latin typeface="Verdana" panose="020B0604030504040204" pitchFamily="34" charset="0"/>
                <a:ea typeface="ＭＳ Ｐゴシック" panose="020B0600070205080204" pitchFamily="34" charset="-128"/>
              </a:rPr>
              <a:t>Bioinformatics challenges of </a:t>
            </a:r>
            <a:r>
              <a:rPr lang="en-US" altLang="en-US" dirty="0" smtClean="0">
                <a:solidFill>
                  <a:srgbClr val="FF0000"/>
                </a:solidFill>
                <a:latin typeface="Verdana" panose="020B0604030504040204" pitchFamily="34" charset="0"/>
                <a:ea typeface="ＭＳ Ｐゴシック" panose="020B0600070205080204" pitchFamily="34" charset="-128"/>
              </a:rPr>
              <a:t>NGS</a:t>
            </a:r>
          </a:p>
          <a:p>
            <a:pPr eaLnBrk="1">
              <a:lnSpc>
                <a:spcPct val="150000"/>
              </a:lnSpc>
              <a:spcBef>
                <a:spcPts val="250"/>
              </a:spcBef>
              <a:buClr>
                <a:srgbClr val="FF0000"/>
              </a:buClr>
              <a:buSzPct val="100000"/>
              <a:buFont typeface="Times New Roman" panose="02020603050405020304" pitchFamily="18" charset="0"/>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Steps in NGS data analysis</a:t>
            </a:r>
            <a:endParaRPr lang="en-US" altLang="en-US" dirty="0">
              <a:solidFill>
                <a:srgbClr val="FF0000"/>
              </a:solidFill>
              <a:latin typeface="Verdana" panose="020B0604030504040204" pitchFamily="34" charset="0"/>
              <a:ea typeface="ＭＳ Ｐゴシック" panose="020B0600070205080204" pitchFamily="34" charset="-128"/>
            </a:endParaRPr>
          </a:p>
          <a:p>
            <a:pPr eaLnBrk="1">
              <a:lnSpc>
                <a:spcPct val="150000"/>
              </a:lnSpc>
              <a:spcBef>
                <a:spcPts val="250"/>
              </a:spcBef>
              <a:buClr>
                <a:srgbClr val="FF0000"/>
              </a:buClr>
              <a:buSzPct val="100000"/>
              <a:buFont typeface="Times New Roman" panose="02020603050405020304" pitchFamily="18" charset="0"/>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Introduction </a:t>
            </a:r>
            <a:r>
              <a:rPr lang="en-US" altLang="en-US" dirty="0">
                <a:solidFill>
                  <a:srgbClr val="FF0000"/>
                </a:solidFill>
                <a:latin typeface="Verdana" panose="020B0604030504040204" pitchFamily="34" charset="0"/>
                <a:ea typeface="ＭＳ Ｐゴシック" panose="020B0600070205080204" pitchFamily="34" charset="-128"/>
              </a:rPr>
              <a:t>to RNA-</a:t>
            </a:r>
            <a:r>
              <a:rPr lang="en-US" altLang="en-US" dirty="0" err="1">
                <a:solidFill>
                  <a:srgbClr val="FF0000"/>
                </a:solidFill>
                <a:latin typeface="Verdana" panose="020B0604030504040204" pitchFamily="34" charset="0"/>
                <a:ea typeface="ＭＳ Ｐゴシック" panose="020B0600070205080204" pitchFamily="34" charset="-128"/>
              </a:rPr>
              <a:t>seq</a:t>
            </a:r>
            <a:r>
              <a:rPr lang="en-US" altLang="en-US" dirty="0">
                <a:solidFill>
                  <a:srgbClr val="FF0000"/>
                </a:solidFill>
                <a:latin typeface="Verdana" panose="020B0604030504040204" pitchFamily="34" charset="0"/>
                <a:ea typeface="ＭＳ Ｐゴシック" panose="020B0600070205080204" pitchFamily="34" charset="-128"/>
              </a:rPr>
              <a:t> and Expression analysis </a:t>
            </a:r>
          </a:p>
          <a:p>
            <a:pPr eaLnBrk="1">
              <a:lnSpc>
                <a:spcPct val="150000"/>
              </a:lnSpc>
              <a:spcBef>
                <a:spcPts val="250"/>
              </a:spcBef>
              <a:buClr>
                <a:srgbClr val="FF0000"/>
              </a:buClr>
              <a:buSzPct val="100000"/>
              <a:buFont typeface="Times New Roman" panose="02020603050405020304" pitchFamily="18" charset="0"/>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Introduction </a:t>
            </a:r>
            <a:r>
              <a:rPr lang="en-US" altLang="en-US" dirty="0">
                <a:solidFill>
                  <a:srgbClr val="FF0000"/>
                </a:solidFill>
                <a:latin typeface="Verdana" panose="020B0604030504040204" pitchFamily="34" charset="0"/>
                <a:ea typeface="ＭＳ Ｐゴシック" panose="020B0600070205080204" pitchFamily="34" charset="-128"/>
              </a:rPr>
              <a:t>to Galaxy</a:t>
            </a:r>
          </a:p>
          <a:p>
            <a:pPr eaLnBrk="1">
              <a:lnSpc>
                <a:spcPct val="150000"/>
              </a:lnSpc>
              <a:spcBef>
                <a:spcPts val="250"/>
              </a:spcBef>
              <a:buClr>
                <a:srgbClr val="FF0000"/>
              </a:buClr>
              <a:buSzPct val="100000"/>
              <a:buFont typeface="Times New Roman" panose="02020603050405020304" pitchFamily="18" charset="0"/>
              <a:buAutoNum type="arabicPeriod"/>
            </a:pPr>
            <a:r>
              <a:rPr lang="en-US" altLang="en-US" dirty="0">
                <a:solidFill>
                  <a:srgbClr val="FF0000"/>
                </a:solidFill>
                <a:latin typeface="Verdana" panose="020B0604030504040204" pitchFamily="34" charset="0"/>
                <a:ea typeface="ＭＳ Ｐゴシック" panose="020B0600070205080204" pitchFamily="34" charset="-128"/>
              </a:rPr>
              <a:t>RNA-</a:t>
            </a:r>
            <a:r>
              <a:rPr lang="en-US" altLang="en-US" dirty="0" err="1">
                <a:solidFill>
                  <a:srgbClr val="FF0000"/>
                </a:solidFill>
                <a:latin typeface="Verdana" panose="020B0604030504040204" pitchFamily="34" charset="0"/>
                <a:ea typeface="ＭＳ Ｐゴシック" panose="020B0600070205080204" pitchFamily="34" charset="-128"/>
              </a:rPr>
              <a:t>seq</a:t>
            </a:r>
            <a:r>
              <a:rPr lang="en-US" altLang="en-US" dirty="0">
                <a:solidFill>
                  <a:srgbClr val="FF0000"/>
                </a:solidFill>
                <a:latin typeface="Verdana" panose="020B0604030504040204" pitchFamily="34" charset="0"/>
                <a:ea typeface="ＭＳ Ｐゴシック" panose="020B0600070205080204" pitchFamily="34" charset="-128"/>
              </a:rPr>
              <a:t> analysis exercise with Galaxy</a:t>
            </a:r>
          </a:p>
          <a:p>
            <a:pPr lvl="1" eaLnBrk="1">
              <a:lnSpc>
                <a:spcPct val="150000"/>
              </a:lnSpc>
              <a:spcBef>
                <a:spcPts val="288"/>
              </a:spcBef>
              <a:buClr>
                <a:srgbClr val="FF0000"/>
              </a:buClr>
              <a:buSzPct val="100000"/>
              <a:buFont typeface="Times New Roman" panose="02020603050405020304" pitchFamily="18" charset="0"/>
              <a:buAutoNum type="arabicPeriod"/>
            </a:pPr>
            <a:r>
              <a:rPr lang="en-US" altLang="en-US" sz="1400" dirty="0">
                <a:solidFill>
                  <a:srgbClr val="FF0000"/>
                </a:solidFill>
                <a:latin typeface="Verdana" panose="020B0604030504040204" pitchFamily="34" charset="0"/>
                <a:ea typeface="ＭＳ Ｐゴシック" panose="020B0600070205080204" pitchFamily="34" charset="-128"/>
              </a:rPr>
              <a:t>Exercise overview and Input data</a:t>
            </a:r>
          </a:p>
          <a:p>
            <a:pPr lvl="1" eaLnBrk="1">
              <a:lnSpc>
                <a:spcPct val="150000"/>
              </a:lnSpc>
              <a:spcBef>
                <a:spcPts val="288"/>
              </a:spcBef>
              <a:buClr>
                <a:srgbClr val="FF0000"/>
              </a:buClr>
              <a:buSzPct val="100000"/>
              <a:buFont typeface="Times New Roman" panose="02020603050405020304" pitchFamily="18" charset="0"/>
              <a:buAutoNum type="arabicPeriod"/>
            </a:pPr>
            <a:r>
              <a:rPr lang="en-US" altLang="en-US" sz="1400" dirty="0" smtClean="0">
                <a:solidFill>
                  <a:srgbClr val="FF0000"/>
                </a:solidFill>
                <a:latin typeface="Verdana" panose="020B0604030504040204" pitchFamily="34" charset="0"/>
                <a:ea typeface="ＭＳ Ｐゴシック" panose="020B0600070205080204" pitchFamily="34" charset="-128"/>
              </a:rPr>
              <a:t>Quality Control and pre-processing of raw data</a:t>
            </a:r>
            <a:endParaRPr lang="en-US" altLang="en-US" sz="1400" dirty="0">
              <a:solidFill>
                <a:srgbClr val="FF0000"/>
              </a:solidFill>
              <a:latin typeface="Verdana" panose="020B0604030504040204" pitchFamily="34" charset="0"/>
              <a:ea typeface="ＭＳ Ｐゴシック" panose="020B0600070205080204" pitchFamily="34" charset="-128"/>
            </a:endParaRPr>
          </a:p>
          <a:p>
            <a:pPr lvl="1" eaLnBrk="1">
              <a:lnSpc>
                <a:spcPct val="150000"/>
              </a:lnSpc>
              <a:spcBef>
                <a:spcPts val="288"/>
              </a:spcBef>
              <a:buClr>
                <a:srgbClr val="FF0000"/>
              </a:buClr>
              <a:buSzPct val="100000"/>
              <a:buFont typeface="Times New Roman" panose="02020603050405020304" pitchFamily="18" charset="0"/>
              <a:buAutoNum type="arabicPeriod"/>
            </a:pPr>
            <a:r>
              <a:rPr lang="en-US" altLang="en-US" sz="1400" b="1" dirty="0">
                <a:solidFill>
                  <a:srgbClr val="FF0000"/>
                </a:solidFill>
                <a:latin typeface="Verdana" panose="020B0604030504040204" pitchFamily="34" charset="0"/>
                <a:ea typeface="ＭＳ Ｐゴシック" panose="020B0600070205080204" pitchFamily="34" charset="-128"/>
              </a:rPr>
              <a:t>Reads mapping</a:t>
            </a:r>
          </a:p>
          <a:p>
            <a:pPr lvl="1" eaLnBrk="1">
              <a:lnSpc>
                <a:spcPct val="150000"/>
              </a:lnSpc>
              <a:spcBef>
                <a:spcPts val="288"/>
              </a:spcBef>
              <a:buClr>
                <a:srgbClr val="7030A0"/>
              </a:buClr>
              <a:buSzPct val="100000"/>
              <a:buFont typeface="Times New Roman" panose="02020603050405020304" pitchFamily="18" charset="0"/>
              <a:buAutoNum type="arabicPeriod"/>
            </a:pPr>
            <a:r>
              <a:rPr lang="en-US" altLang="en-US" sz="1400" dirty="0">
                <a:solidFill>
                  <a:srgbClr val="7030A0"/>
                </a:solidFill>
                <a:latin typeface="Verdana" panose="020B0604030504040204" pitchFamily="34" charset="0"/>
                <a:ea typeface="ＭＳ Ｐゴシック" panose="020B0600070205080204" pitchFamily="34" charset="-128"/>
              </a:rPr>
              <a:t>Summarization to get raw counts</a:t>
            </a:r>
          </a:p>
          <a:p>
            <a:pPr lvl="1" eaLnBrk="1">
              <a:lnSpc>
                <a:spcPct val="150000"/>
              </a:lnSpc>
              <a:spcBef>
                <a:spcPts val="288"/>
              </a:spcBef>
              <a:buClr>
                <a:srgbClr val="7030A0"/>
              </a:buClr>
              <a:buSzPct val="100000"/>
              <a:buFont typeface="Times New Roman" panose="02020603050405020304" pitchFamily="18" charset="0"/>
              <a:buAutoNum type="arabicPeriod"/>
            </a:pPr>
            <a:r>
              <a:rPr lang="en-US" altLang="en-US" sz="1400" dirty="0">
                <a:solidFill>
                  <a:srgbClr val="7030A0"/>
                </a:solidFill>
                <a:latin typeface="Verdana" panose="020B0604030504040204" pitchFamily="34" charset="0"/>
                <a:ea typeface="ＭＳ Ｐゴシック" panose="020B0600070205080204" pitchFamily="34" charset="-128"/>
              </a:rPr>
              <a:t>Differential expression analysis (plots, normalization and testing)</a:t>
            </a:r>
          </a:p>
        </p:txBody>
      </p:sp>
      <p:sp>
        <p:nvSpPr>
          <p:cNvPr id="5125" name="Rectangle 4"/>
          <p:cNvSpPr>
            <a:spLocks noChangeArrowheads="1"/>
          </p:cNvSpPr>
          <p:nvPr/>
        </p:nvSpPr>
        <p:spPr bwMode="auto">
          <a:xfrm>
            <a:off x="848544" y="549275"/>
            <a:ext cx="5551487" cy="44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u="sng" dirty="0">
                <a:solidFill>
                  <a:srgbClr val="7D468C"/>
                </a:solidFill>
                <a:latin typeface="Calibri" panose="020F0502020204030204" pitchFamily="34" charset="0"/>
                <a:ea typeface="ＭＳ Ｐゴシック" panose="020B0600070205080204" pitchFamily="34" charset="-128"/>
              </a:rPr>
              <a:t>TABLE OF CONTENTS</a:t>
            </a:r>
          </a:p>
        </p:txBody>
      </p:sp>
    </p:spTree>
    <p:extLst>
      <p:ext uri="{BB962C8B-B14F-4D97-AF65-F5344CB8AC3E}">
        <p14:creationId xmlns:p14="http://schemas.microsoft.com/office/powerpoint/2010/main" xmlns="" val="411329520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smtClean="0">
                <a:solidFill>
                  <a:srgbClr val="7D468C"/>
                </a:solidFill>
                <a:latin typeface="Calibri" panose="020F0502020204030204" pitchFamily="34" charset="0"/>
                <a:ea typeface="ＭＳ Ｐゴシック" panose="020B0600070205080204" pitchFamily="34" charset="-128"/>
              </a:rPr>
              <a:t>7.3 </a:t>
            </a:r>
            <a:r>
              <a:rPr lang="en-US" altLang="en-US" sz="2300" b="1" dirty="0">
                <a:solidFill>
                  <a:srgbClr val="7D468C"/>
                </a:solidFill>
                <a:latin typeface="Calibri" panose="020F0502020204030204" pitchFamily="34" charset="0"/>
                <a:ea typeface="ＭＳ Ｐゴシック" panose="020B0600070205080204" pitchFamily="34" charset="-128"/>
              </a:rPr>
              <a:t>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Reads Mapping</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pic>
        <p:nvPicPr>
          <p:cNvPr id="33797" name="Picture 2" descr="https://www.ebi.ac.uk/training/online/sites/ebi.ac.uk.training.online/files/user/18/Figure16.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88950" y="1196975"/>
            <a:ext cx="2741613" cy="5149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798" name="7 Flecha derecha"/>
          <p:cNvSpPr>
            <a:spLocks noChangeArrowheads="1"/>
          </p:cNvSpPr>
          <p:nvPr/>
        </p:nvSpPr>
        <p:spPr bwMode="auto">
          <a:xfrm>
            <a:off x="3960626" y="4437112"/>
            <a:ext cx="792162" cy="576263"/>
          </a:xfrm>
          <a:prstGeom prst="rightArrow">
            <a:avLst>
              <a:gd name="adj1" fmla="val 50000"/>
              <a:gd name="adj2" fmla="val 49990"/>
            </a:avLst>
          </a:prstGeom>
          <a:solidFill>
            <a:srgbClr val="FFC000"/>
          </a:solidFill>
          <a:ln w="9525" algn="ctr">
            <a:solidFill>
              <a:srgbClr val="C00000"/>
            </a:solidFill>
            <a:round/>
            <a:headEnd/>
            <a:tailEnd/>
          </a:ln>
        </p:spPr>
        <p:txBody>
          <a:bodyPr/>
          <a:lstStyle/>
          <a:p>
            <a:pPr eaLnBrk="1">
              <a:lnSpc>
                <a:spcPct val="93000"/>
              </a:lnSpc>
              <a:buClr>
                <a:srgbClr val="000000"/>
              </a:buClr>
              <a:buSzPct val="100000"/>
              <a:buFont typeface="Times New Roman" panose="02020603050405020304" pitchFamily="18" charset="0"/>
              <a:buNone/>
            </a:pPr>
            <a:endParaRPr lang="en-US" altLang="en-US"/>
          </a:p>
        </p:txBody>
      </p:sp>
      <p:sp>
        <p:nvSpPr>
          <p:cNvPr id="2" name="Rectángulo 1"/>
          <p:cNvSpPr/>
          <p:nvPr/>
        </p:nvSpPr>
        <p:spPr>
          <a:xfrm>
            <a:off x="1712640" y="4941168"/>
            <a:ext cx="1296144"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p:cNvPicPr>
            <a:picLocks noChangeAspect="1"/>
          </p:cNvPicPr>
          <p:nvPr/>
        </p:nvPicPr>
        <p:blipFill>
          <a:blip r:embed="rId3" cstate="print"/>
          <a:stretch>
            <a:fillRect/>
          </a:stretch>
        </p:blipFill>
        <p:spPr>
          <a:xfrm>
            <a:off x="5601072" y="3260922"/>
            <a:ext cx="3505689" cy="2928641"/>
          </a:xfrm>
          <a:prstGeom prst="rect">
            <a:avLst/>
          </a:prstGeom>
        </p:spPr>
      </p:pic>
      <p:sp>
        <p:nvSpPr>
          <p:cNvPr id="4" name="Rectángulo redondeado 3"/>
          <p:cNvSpPr/>
          <p:nvPr/>
        </p:nvSpPr>
        <p:spPr>
          <a:xfrm>
            <a:off x="488949" y="4346351"/>
            <a:ext cx="2741613" cy="200047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ángulo 7"/>
          <p:cNvSpPr/>
          <p:nvPr/>
        </p:nvSpPr>
        <p:spPr>
          <a:xfrm>
            <a:off x="5601071" y="3229473"/>
            <a:ext cx="3505689" cy="8658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3354321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pic>
        <p:nvPicPr>
          <p:cNvPr id="1026" name="Picture 2" descr="Explanation of mappi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18654" y="1214218"/>
            <a:ext cx="6460579" cy="345983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CuadroTexto 1"/>
          <p:cNvSpPr txBox="1"/>
          <p:nvPr/>
        </p:nvSpPr>
        <p:spPr>
          <a:xfrm>
            <a:off x="272480" y="5005572"/>
            <a:ext cx="4320480" cy="1231106"/>
          </a:xfrm>
          <a:prstGeom prst="rect">
            <a:avLst/>
          </a:prstGeom>
          <a:noFill/>
        </p:spPr>
        <p:txBody>
          <a:bodyPr wrap="square" rtlCol="0">
            <a:spAutoFit/>
          </a:bodyPr>
          <a:lstStyle/>
          <a:p>
            <a:r>
              <a:rPr lang="en-US" sz="2000" b="1" dirty="0" smtClean="0">
                <a:solidFill>
                  <a:schemeClr val="tx1">
                    <a:lumMod val="75000"/>
                    <a:lumOff val="25000"/>
                  </a:schemeClr>
                </a:solidFill>
              </a:rPr>
              <a:t>Main issues</a:t>
            </a:r>
          </a:p>
          <a:p>
            <a:pPr marL="742950" lvl="1" indent="-285750">
              <a:buFont typeface="Arial" panose="020B0604020202020204" pitchFamily="34" charset="0"/>
              <a:buChar char="•"/>
            </a:pPr>
            <a:r>
              <a:rPr lang="en-US" dirty="0" smtClean="0">
                <a:solidFill>
                  <a:schemeClr val="tx1">
                    <a:lumMod val="75000"/>
                    <a:lumOff val="25000"/>
                  </a:schemeClr>
                </a:solidFill>
              </a:rPr>
              <a:t>Number of allowed mismatches</a:t>
            </a:r>
          </a:p>
          <a:p>
            <a:pPr marL="742950" lvl="1" indent="-285750">
              <a:buFont typeface="Arial" panose="020B0604020202020204" pitchFamily="34" charset="0"/>
              <a:buChar char="•"/>
            </a:pPr>
            <a:r>
              <a:rPr lang="en-US" dirty="0" smtClean="0">
                <a:solidFill>
                  <a:schemeClr val="tx1">
                    <a:lumMod val="75000"/>
                    <a:lumOff val="25000"/>
                  </a:schemeClr>
                </a:solidFill>
              </a:rPr>
              <a:t>Number of multi-hits		</a:t>
            </a:r>
          </a:p>
          <a:p>
            <a:pPr marL="742950" lvl="1" indent="-285750">
              <a:buFont typeface="Arial" panose="020B0604020202020204" pitchFamily="34" charset="0"/>
              <a:buChar char="•"/>
            </a:pPr>
            <a:r>
              <a:rPr lang="en-US" dirty="0" smtClean="0">
                <a:solidFill>
                  <a:schemeClr val="tx1">
                    <a:lumMod val="75000"/>
                    <a:lumOff val="25000"/>
                  </a:schemeClr>
                </a:solidFill>
              </a:rPr>
              <a:t>Considering exon junctions</a:t>
            </a:r>
            <a:endParaRPr lang="en-US" dirty="0">
              <a:solidFill>
                <a:schemeClr val="tx1">
                  <a:lumMod val="75000"/>
                  <a:lumOff val="25000"/>
                </a:schemeClr>
              </a:solidFill>
            </a:endParaRPr>
          </a:p>
        </p:txBody>
      </p:sp>
      <p:sp>
        <p:nvSpPr>
          <p:cNvPr id="4" name="Rectángulo 3"/>
          <p:cNvSpPr/>
          <p:nvPr/>
        </p:nvSpPr>
        <p:spPr>
          <a:xfrm>
            <a:off x="2726233" y="4634206"/>
            <a:ext cx="4953000" cy="215444"/>
          </a:xfrm>
          <a:prstGeom prst="rect">
            <a:avLst/>
          </a:prstGeom>
        </p:spPr>
        <p:txBody>
          <a:bodyPr>
            <a:spAutoFit/>
          </a:bodyPr>
          <a:lstStyle/>
          <a:p>
            <a:r>
              <a:rPr lang="en-US" sz="800" dirty="0"/>
              <a:t>https://galaxyproject.github.io/training-material/topics/sequence-analysis/tutorials/mapping/tutorial.html</a:t>
            </a:r>
          </a:p>
        </p:txBody>
      </p:sp>
      <p:sp>
        <p:nvSpPr>
          <p:cNvPr id="10"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smtClean="0">
                <a:solidFill>
                  <a:srgbClr val="7D468C"/>
                </a:solidFill>
                <a:latin typeface="Calibri" panose="020F0502020204030204" pitchFamily="34" charset="0"/>
                <a:ea typeface="ＭＳ Ｐゴシック" panose="020B0600070205080204" pitchFamily="34" charset="-128"/>
              </a:rPr>
              <a:t>7.3 </a:t>
            </a:r>
            <a:r>
              <a:rPr lang="en-US" altLang="en-US" sz="2300" b="1" dirty="0">
                <a:solidFill>
                  <a:srgbClr val="7D468C"/>
                </a:solidFill>
                <a:latin typeface="Calibri" panose="020F0502020204030204" pitchFamily="34" charset="0"/>
                <a:ea typeface="ＭＳ Ｐゴシック" panose="020B0600070205080204" pitchFamily="34" charset="-128"/>
              </a:rPr>
              <a:t>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Reads Mapping</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349207" y="1124744"/>
            <a:ext cx="9036211" cy="4862870"/>
          </a:xfrm>
          <a:prstGeom prst="rect">
            <a:avLst/>
          </a:prstGeom>
          <a:noFill/>
        </p:spPr>
        <p:txBody>
          <a:bodyPr wrap="square" rtlCol="0">
            <a:spAutoFit/>
          </a:bodyPr>
          <a:lstStyle/>
          <a:p>
            <a:pPr algn="just"/>
            <a:r>
              <a:rPr lang="en-US" sz="2000" b="1" dirty="0" smtClean="0">
                <a:solidFill>
                  <a:schemeClr val="bg1">
                    <a:lumMod val="50000"/>
                  </a:schemeClr>
                </a:solidFill>
                <a:latin typeface="+mn-lt"/>
              </a:rPr>
              <a:t>What to map to?</a:t>
            </a:r>
          </a:p>
          <a:p>
            <a:pPr algn="just"/>
            <a:endParaRPr lang="en-US" sz="2000" dirty="0">
              <a:solidFill>
                <a:schemeClr val="bg1">
                  <a:lumMod val="50000"/>
                </a:schemeClr>
              </a:solidFill>
              <a:latin typeface="+mn-lt"/>
            </a:endParaRPr>
          </a:p>
          <a:p>
            <a:pPr algn="just"/>
            <a:r>
              <a:rPr lang="en-US" sz="2000" dirty="0" smtClean="0">
                <a:solidFill>
                  <a:schemeClr val="bg1">
                    <a:lumMod val="50000"/>
                  </a:schemeClr>
                </a:solidFill>
                <a:latin typeface="+mn-lt"/>
              </a:rPr>
              <a:t>Map to the genome, with knowledge of transcript annotations</a:t>
            </a:r>
            <a:endParaRPr lang="en-US" sz="2000" dirty="0">
              <a:solidFill>
                <a:schemeClr val="bg1">
                  <a:lumMod val="50000"/>
                </a:schemeClr>
              </a:solidFill>
              <a:latin typeface="+mn-lt"/>
            </a:endParaRPr>
          </a:p>
          <a:p>
            <a:pPr algn="just"/>
            <a:endParaRPr lang="en-US" sz="2000" dirty="0" smtClean="0">
              <a:solidFill>
                <a:schemeClr val="bg1">
                  <a:lumMod val="50000"/>
                </a:schemeClr>
              </a:solidFill>
              <a:latin typeface="+mn-lt"/>
            </a:endParaRPr>
          </a:p>
          <a:p>
            <a:pPr algn="just"/>
            <a:endParaRPr lang="en-US" sz="2000" dirty="0">
              <a:solidFill>
                <a:schemeClr val="bg1">
                  <a:lumMod val="50000"/>
                </a:schemeClr>
              </a:solidFill>
              <a:latin typeface="+mn-lt"/>
            </a:endParaRPr>
          </a:p>
          <a:p>
            <a:pPr algn="just"/>
            <a:endParaRPr lang="en-US" sz="2000" dirty="0" smtClean="0">
              <a:solidFill>
                <a:schemeClr val="bg1">
                  <a:lumMod val="50000"/>
                </a:schemeClr>
              </a:solidFill>
              <a:latin typeface="+mn-lt"/>
            </a:endParaRPr>
          </a:p>
          <a:p>
            <a:pPr algn="just"/>
            <a:endParaRPr lang="en-US" sz="2000" dirty="0">
              <a:solidFill>
                <a:schemeClr val="bg1">
                  <a:lumMod val="50000"/>
                </a:schemeClr>
              </a:solidFill>
              <a:latin typeface="+mn-lt"/>
            </a:endParaRPr>
          </a:p>
          <a:p>
            <a:pPr algn="just"/>
            <a:endParaRPr lang="en-US" sz="2000" dirty="0" smtClean="0">
              <a:solidFill>
                <a:schemeClr val="bg1">
                  <a:lumMod val="50000"/>
                </a:schemeClr>
              </a:solidFill>
              <a:latin typeface="+mn-lt"/>
            </a:endParaRPr>
          </a:p>
          <a:p>
            <a:pPr marL="447675" lvl="1" indent="-174625" algn="just">
              <a:lnSpc>
                <a:spcPct val="150000"/>
              </a:lnSpc>
            </a:pPr>
            <a:endParaRPr lang="en-GB" dirty="0" smtClean="0">
              <a:solidFill>
                <a:schemeClr val="bg1">
                  <a:lumMod val="50000"/>
                </a:schemeClr>
              </a:solidFill>
              <a:latin typeface="+mn-lt"/>
            </a:endParaRPr>
          </a:p>
          <a:p>
            <a:pPr marL="447675" lvl="1" indent="-174625" algn="just">
              <a:lnSpc>
                <a:spcPct val="150000"/>
              </a:lnSpc>
            </a:pPr>
            <a:endParaRPr lang="en-GB" dirty="0" smtClean="0">
              <a:solidFill>
                <a:schemeClr val="bg1">
                  <a:lumMod val="50000"/>
                </a:schemeClr>
              </a:solidFill>
              <a:latin typeface="+mn-lt"/>
            </a:endParaRPr>
          </a:p>
          <a:p>
            <a:pPr marL="447675" lvl="1" indent="-174625" algn="just">
              <a:lnSpc>
                <a:spcPct val="150000"/>
              </a:lnSpc>
            </a:pPr>
            <a:r>
              <a:rPr lang="en-GB" sz="1600" dirty="0" smtClean="0">
                <a:solidFill>
                  <a:schemeClr val="bg1">
                    <a:lumMod val="50000"/>
                  </a:schemeClr>
                </a:solidFill>
                <a:latin typeface="+mn-lt"/>
              </a:rPr>
              <a:t>•</a:t>
            </a:r>
            <a:r>
              <a:rPr lang="en-GB" sz="1600" dirty="0">
                <a:solidFill>
                  <a:schemeClr val="bg1">
                    <a:lumMod val="50000"/>
                  </a:schemeClr>
                </a:solidFill>
                <a:latin typeface="+mn-lt"/>
              </a:rPr>
              <a:t> </a:t>
            </a:r>
            <a:r>
              <a:rPr lang="en-GB" sz="1600" b="1" dirty="0">
                <a:solidFill>
                  <a:schemeClr val="bg1">
                    <a:lumMod val="50000"/>
                  </a:schemeClr>
                </a:solidFill>
                <a:latin typeface="+mn-lt"/>
              </a:rPr>
              <a:t>Well  annotated  genome </a:t>
            </a:r>
            <a:r>
              <a:rPr lang="en-GB" sz="1600" dirty="0">
                <a:solidFill>
                  <a:schemeClr val="bg1">
                    <a:lumMod val="50000"/>
                  </a:schemeClr>
                </a:solidFill>
                <a:latin typeface="+mn-lt"/>
              </a:rPr>
              <a:t> reference  is  required.   </a:t>
            </a:r>
            <a:endParaRPr lang="en-GB" sz="1600" dirty="0" smtClean="0">
              <a:solidFill>
                <a:schemeClr val="bg1">
                  <a:lumMod val="50000"/>
                </a:schemeClr>
              </a:solidFill>
              <a:latin typeface="+mn-lt"/>
            </a:endParaRPr>
          </a:p>
          <a:p>
            <a:pPr marL="447675" lvl="1" indent="-174625" algn="just">
              <a:lnSpc>
                <a:spcPct val="150000"/>
              </a:lnSpc>
            </a:pPr>
            <a:r>
              <a:rPr lang="en-GB" sz="1600" dirty="0" smtClean="0">
                <a:solidFill>
                  <a:schemeClr val="bg1">
                    <a:lumMod val="50000"/>
                  </a:schemeClr>
                </a:solidFill>
                <a:latin typeface="+mn-lt"/>
              </a:rPr>
              <a:t>•</a:t>
            </a:r>
            <a:r>
              <a:rPr lang="en-GB" sz="1600" dirty="0">
                <a:solidFill>
                  <a:schemeClr val="bg1">
                    <a:lumMod val="50000"/>
                  </a:schemeClr>
                </a:solidFill>
                <a:latin typeface="+mn-lt"/>
              </a:rPr>
              <a:t> To  </a:t>
            </a:r>
            <a:r>
              <a:rPr lang="en-GB" sz="1600" dirty="0" smtClean="0">
                <a:solidFill>
                  <a:schemeClr val="bg1">
                    <a:lumMod val="50000"/>
                  </a:schemeClr>
                </a:solidFill>
                <a:latin typeface="+mn-lt"/>
              </a:rPr>
              <a:t>eﬀectively </a:t>
            </a:r>
            <a:r>
              <a:rPr lang="en-GB" sz="1600" dirty="0">
                <a:solidFill>
                  <a:schemeClr val="bg1">
                    <a:lumMod val="50000"/>
                  </a:schemeClr>
                </a:solidFill>
                <a:latin typeface="+mn-lt"/>
              </a:rPr>
              <a:t> map  to  </a:t>
            </a:r>
            <a:r>
              <a:rPr lang="en-GB" sz="1600" b="1" dirty="0">
                <a:solidFill>
                  <a:schemeClr val="bg1">
                    <a:lumMod val="50000"/>
                  </a:schemeClr>
                </a:solidFill>
                <a:latin typeface="+mn-lt"/>
              </a:rPr>
              <a:t>exon  </a:t>
            </a:r>
            <a:r>
              <a:rPr lang="en-GB" sz="1600" b="1" dirty="0" smtClean="0">
                <a:solidFill>
                  <a:schemeClr val="bg1">
                    <a:lumMod val="50000"/>
                  </a:schemeClr>
                </a:solidFill>
                <a:latin typeface="+mn-lt"/>
              </a:rPr>
              <a:t>junctions</a:t>
            </a:r>
            <a:r>
              <a:rPr lang="en-GB" sz="1600" dirty="0">
                <a:solidFill>
                  <a:schemeClr val="bg1">
                    <a:lumMod val="50000"/>
                  </a:schemeClr>
                </a:solidFill>
                <a:latin typeface="+mn-lt"/>
              </a:rPr>
              <a:t>,  you  need  a  mapping   algorithm </a:t>
            </a:r>
            <a:r>
              <a:rPr lang="en-GB" sz="1600" dirty="0" smtClean="0">
                <a:solidFill>
                  <a:schemeClr val="bg1">
                    <a:lumMod val="50000"/>
                  </a:schemeClr>
                </a:solidFill>
                <a:latin typeface="+mn-lt"/>
              </a:rPr>
              <a:t>that </a:t>
            </a:r>
            <a:r>
              <a:rPr lang="en-GB" sz="1600" dirty="0">
                <a:solidFill>
                  <a:schemeClr val="bg1">
                    <a:lumMod val="50000"/>
                  </a:schemeClr>
                </a:solidFill>
                <a:latin typeface="+mn-lt"/>
              </a:rPr>
              <a:t> can  </a:t>
            </a:r>
            <a:r>
              <a:rPr lang="en-GB" sz="1600" b="1" dirty="0">
                <a:solidFill>
                  <a:schemeClr val="bg1">
                    <a:lumMod val="50000"/>
                  </a:schemeClr>
                </a:solidFill>
                <a:latin typeface="+mn-lt"/>
              </a:rPr>
              <a:t>divide  the  sequencing </a:t>
            </a:r>
            <a:r>
              <a:rPr lang="en-GB" sz="1600" dirty="0">
                <a:solidFill>
                  <a:schemeClr val="bg1">
                    <a:lumMod val="50000"/>
                  </a:schemeClr>
                </a:solidFill>
                <a:latin typeface="+mn-lt"/>
              </a:rPr>
              <a:t> reads  and  map  </a:t>
            </a:r>
            <a:r>
              <a:rPr lang="en-GB" sz="1600" dirty="0" smtClean="0">
                <a:solidFill>
                  <a:schemeClr val="bg1">
                    <a:lumMod val="50000"/>
                  </a:schemeClr>
                </a:solidFill>
                <a:latin typeface="+mn-lt"/>
              </a:rPr>
              <a:t>portions </a:t>
            </a:r>
            <a:r>
              <a:rPr lang="en-GB" sz="1600" dirty="0">
                <a:solidFill>
                  <a:schemeClr val="bg1">
                    <a:lumMod val="50000"/>
                  </a:schemeClr>
                </a:solidFill>
                <a:latin typeface="+mn-lt"/>
              </a:rPr>
              <a:t>  </a:t>
            </a:r>
            <a:r>
              <a:rPr lang="en-GB" sz="1600" dirty="0" smtClean="0">
                <a:solidFill>
                  <a:schemeClr val="bg1">
                    <a:lumMod val="50000"/>
                  </a:schemeClr>
                </a:solidFill>
                <a:latin typeface="+mn-lt"/>
              </a:rPr>
              <a:t>independently </a:t>
            </a:r>
          </a:p>
          <a:p>
            <a:pPr marL="447675" lvl="1" indent="-174625" algn="just">
              <a:lnSpc>
                <a:spcPct val="150000"/>
              </a:lnSpc>
            </a:pPr>
            <a:r>
              <a:rPr lang="en-GB" sz="1600" dirty="0" smtClean="0">
                <a:solidFill>
                  <a:schemeClr val="bg1">
                    <a:lumMod val="50000"/>
                  </a:schemeClr>
                </a:solidFill>
                <a:latin typeface="+mn-lt"/>
              </a:rPr>
              <a:t>•</a:t>
            </a:r>
            <a:r>
              <a:rPr lang="en-GB" sz="1600" dirty="0">
                <a:solidFill>
                  <a:schemeClr val="bg1">
                    <a:lumMod val="50000"/>
                  </a:schemeClr>
                </a:solidFill>
                <a:latin typeface="+mn-lt"/>
              </a:rPr>
              <a:t> </a:t>
            </a:r>
            <a:r>
              <a:rPr lang="en-GB" sz="1600" dirty="0" smtClean="0">
                <a:solidFill>
                  <a:schemeClr val="bg1">
                    <a:lumMod val="50000"/>
                  </a:schemeClr>
                </a:solidFill>
                <a:latin typeface="+mn-lt"/>
              </a:rPr>
              <a:t>Identifying </a:t>
            </a:r>
            <a:r>
              <a:rPr lang="en-GB" sz="1600" dirty="0">
                <a:solidFill>
                  <a:schemeClr val="bg1">
                    <a:lumMod val="50000"/>
                  </a:schemeClr>
                </a:solidFill>
                <a:latin typeface="+mn-lt"/>
              </a:rPr>
              <a:t> </a:t>
            </a:r>
            <a:r>
              <a:rPr lang="en-GB" sz="1600" b="1" dirty="0" smtClean="0">
                <a:solidFill>
                  <a:schemeClr val="bg1">
                    <a:lumMod val="50000"/>
                  </a:schemeClr>
                </a:solidFill>
                <a:latin typeface="+mn-lt"/>
              </a:rPr>
              <a:t>alternative </a:t>
            </a:r>
            <a:r>
              <a:rPr lang="en-GB" sz="1600" b="1" dirty="0">
                <a:solidFill>
                  <a:schemeClr val="bg1">
                    <a:lumMod val="50000"/>
                  </a:schemeClr>
                </a:solidFill>
                <a:latin typeface="+mn-lt"/>
              </a:rPr>
              <a:t> transcript  isoforms </a:t>
            </a:r>
            <a:r>
              <a:rPr lang="en-GB" sz="1600" dirty="0">
                <a:solidFill>
                  <a:schemeClr val="bg1">
                    <a:lumMod val="50000"/>
                  </a:schemeClr>
                </a:solidFill>
                <a:latin typeface="+mn-lt"/>
              </a:rPr>
              <a:t> involves  complex   algorithms</a:t>
            </a:r>
            <a:endParaRPr lang="en-US" sz="1600" dirty="0">
              <a:solidFill>
                <a:schemeClr val="bg1">
                  <a:lumMod val="50000"/>
                </a:schemeClr>
              </a:solidFill>
              <a:latin typeface="+mn-lt"/>
            </a:endParaRPr>
          </a:p>
        </p:txBody>
      </p:sp>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pic>
        <p:nvPicPr>
          <p:cNvPr id="2" name="Imagen 1"/>
          <p:cNvPicPr>
            <a:picLocks noChangeAspect="1"/>
          </p:cNvPicPr>
          <p:nvPr/>
        </p:nvPicPr>
        <p:blipFill>
          <a:blip r:embed="rId3" cstate="print"/>
          <a:stretch>
            <a:fillRect/>
          </a:stretch>
        </p:blipFill>
        <p:spPr>
          <a:xfrm>
            <a:off x="5457056" y="2769944"/>
            <a:ext cx="3730737" cy="1318111"/>
          </a:xfrm>
          <a:prstGeom prst="rect">
            <a:avLst/>
          </a:prstGeom>
        </p:spPr>
      </p:pic>
      <p:pic>
        <p:nvPicPr>
          <p:cNvPr id="4" name="Imagen 3"/>
          <p:cNvPicPr>
            <a:picLocks noChangeAspect="1"/>
          </p:cNvPicPr>
          <p:nvPr/>
        </p:nvPicPr>
        <p:blipFill>
          <a:blip r:embed="rId4" cstate="print"/>
          <a:stretch>
            <a:fillRect/>
          </a:stretch>
        </p:blipFill>
        <p:spPr>
          <a:xfrm>
            <a:off x="864996" y="2604929"/>
            <a:ext cx="3999323" cy="1261966"/>
          </a:xfrm>
          <a:prstGeom prst="rect">
            <a:avLst/>
          </a:prstGeom>
        </p:spPr>
      </p:pic>
      <p:sp>
        <p:nvSpPr>
          <p:cNvPr id="10"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smtClean="0">
                <a:solidFill>
                  <a:srgbClr val="7D468C"/>
                </a:solidFill>
                <a:latin typeface="Calibri" panose="020F0502020204030204" pitchFamily="34" charset="0"/>
                <a:ea typeface="ＭＳ Ｐゴシック" panose="020B0600070205080204" pitchFamily="34" charset="-128"/>
              </a:rPr>
              <a:t>7.3 </a:t>
            </a:r>
            <a:r>
              <a:rPr lang="en-US" altLang="en-US" sz="2300" b="1" dirty="0">
                <a:solidFill>
                  <a:srgbClr val="7D468C"/>
                </a:solidFill>
                <a:latin typeface="Calibri" panose="020F0502020204030204" pitchFamily="34" charset="0"/>
                <a:ea typeface="ＭＳ Ｐゴシック" panose="020B0600070205080204" pitchFamily="34" charset="-128"/>
              </a:rPr>
              <a:t>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Reads Mapping</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xmlns="" val="409638379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smtClean="0">
                <a:solidFill>
                  <a:srgbClr val="7D468C"/>
                </a:solidFill>
                <a:latin typeface="Calibri" panose="020F0502020204030204" pitchFamily="34" charset="0"/>
                <a:ea typeface="ＭＳ Ｐゴシック" panose="020B0600070205080204" pitchFamily="34" charset="-128"/>
              </a:rPr>
              <a:t>7.3 </a:t>
            </a:r>
            <a:r>
              <a:rPr lang="en-US" altLang="en-US" sz="2300" b="1" dirty="0">
                <a:solidFill>
                  <a:srgbClr val="7D468C"/>
                </a:solidFill>
                <a:latin typeface="Calibri" panose="020F0502020204030204" pitchFamily="34" charset="0"/>
                <a:ea typeface="ＭＳ Ｐゴシック" panose="020B0600070205080204" pitchFamily="34" charset="-128"/>
              </a:rPr>
              <a:t>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Reads Mapping</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
        <p:nvSpPr>
          <p:cNvPr id="7" name="Rectángulo 6"/>
          <p:cNvSpPr/>
          <p:nvPr/>
        </p:nvSpPr>
        <p:spPr>
          <a:xfrm>
            <a:off x="560512" y="1052736"/>
            <a:ext cx="9577064" cy="2215991"/>
          </a:xfrm>
          <a:prstGeom prst="rect">
            <a:avLst/>
          </a:prstGeom>
        </p:spPr>
        <p:txBody>
          <a:bodyPr wrap="square">
            <a:spAutoFit/>
          </a:bodyPr>
          <a:lstStyle/>
          <a:p>
            <a:r>
              <a:rPr lang="en-GB" sz="2000" b="1" dirty="0">
                <a:solidFill>
                  <a:srgbClr val="3B3835"/>
                </a:solidFill>
                <a:latin typeface="Helvetica Neue"/>
              </a:rPr>
              <a:t>Which  sequence  mappers  to  use? </a:t>
            </a:r>
          </a:p>
          <a:p>
            <a:r>
              <a:rPr lang="en-GB" dirty="0">
                <a:solidFill>
                  <a:srgbClr val="3B3835"/>
                </a:solidFill>
                <a:latin typeface="Helvetica Neue"/>
              </a:rPr>
              <a:t>  </a:t>
            </a:r>
          </a:p>
          <a:p>
            <a:r>
              <a:rPr lang="en-GB" dirty="0">
                <a:solidFill>
                  <a:srgbClr val="3B3835"/>
                </a:solidFill>
                <a:latin typeface="Helvetica Neue"/>
              </a:rPr>
              <a:t>•  </a:t>
            </a:r>
            <a:r>
              <a:rPr lang="en-GB" dirty="0" err="1">
                <a:solidFill>
                  <a:srgbClr val="0070C0"/>
                </a:solidFill>
                <a:latin typeface="Helvetica Neue"/>
              </a:rPr>
              <a:t>RNASeq</a:t>
            </a:r>
            <a:r>
              <a:rPr lang="en-GB" dirty="0">
                <a:solidFill>
                  <a:srgbClr val="0070C0"/>
                </a:solidFill>
                <a:latin typeface="Helvetica Neue"/>
              </a:rPr>
              <a:t>  Alignment  algorithm  must  be </a:t>
            </a:r>
            <a:r>
              <a:rPr lang="en-GB"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Fast   </a:t>
            </a:r>
          </a:p>
          <a:p>
            <a:pPr marL="742950" lvl="1" indent="-285750">
              <a:buFont typeface="Arial" panose="020B0604020202020204" pitchFamily="34" charset="0"/>
              <a:buChar char="•"/>
            </a:pPr>
            <a:r>
              <a:rPr lang="en-GB" sz="1600" dirty="0">
                <a:solidFill>
                  <a:srgbClr val="3B3835"/>
                </a:solidFill>
                <a:latin typeface="Helvetica Neue"/>
              </a:rPr>
              <a:t>Able  to  handle  SNPs,  </a:t>
            </a:r>
            <a:r>
              <a:rPr lang="en-GB" sz="1600" dirty="0" err="1">
                <a:solidFill>
                  <a:srgbClr val="3B3835"/>
                </a:solidFill>
                <a:latin typeface="Helvetica Neue"/>
              </a:rPr>
              <a:t>indels</a:t>
            </a:r>
            <a:r>
              <a:rPr lang="en-GB" sz="1600" dirty="0">
                <a:solidFill>
                  <a:srgbClr val="3B3835"/>
                </a:solidFill>
                <a:latin typeface="Helvetica Neue"/>
              </a:rPr>
              <a:t>,  and  sequencing  errors   </a:t>
            </a:r>
          </a:p>
          <a:p>
            <a:pPr marL="742950" lvl="1" indent="-285750">
              <a:buFont typeface="Arial" panose="020B0604020202020204" pitchFamily="34" charset="0"/>
              <a:buChar char="•"/>
            </a:pPr>
            <a:r>
              <a:rPr lang="en-GB" sz="1600" dirty="0">
                <a:solidFill>
                  <a:srgbClr val="3B3835"/>
                </a:solidFill>
                <a:latin typeface="Helvetica Neue"/>
              </a:rPr>
              <a:t>Maintain  accurate  quantiﬁcation       </a:t>
            </a:r>
          </a:p>
          <a:p>
            <a:pPr marL="742950" lvl="1" indent="-285750">
              <a:buFont typeface="Arial" panose="020B0604020202020204" pitchFamily="34" charset="0"/>
              <a:buChar char="•"/>
            </a:pPr>
            <a:r>
              <a:rPr lang="en-GB" sz="1600" dirty="0">
                <a:solidFill>
                  <a:srgbClr val="3B3835"/>
                </a:solidFill>
                <a:latin typeface="Helvetica Neue"/>
              </a:rPr>
              <a:t>Allow  for  introns  for  reference  genome  alignment (spliced  alignment   detection)</a:t>
            </a:r>
          </a:p>
          <a:p>
            <a:pPr lvl="1"/>
            <a:r>
              <a:rPr lang="en-GB" dirty="0">
                <a:solidFill>
                  <a:srgbClr val="3B3835"/>
                </a:solidFill>
                <a:latin typeface="Helvetica Neue"/>
              </a:rPr>
              <a:t>  </a:t>
            </a:r>
          </a:p>
        </p:txBody>
      </p:sp>
    </p:spTree>
    <p:extLst>
      <p:ext uri="{BB962C8B-B14F-4D97-AF65-F5344CB8AC3E}">
        <p14:creationId xmlns:p14="http://schemas.microsoft.com/office/powerpoint/2010/main" xmlns="" val="401483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noChangeArrowheads="1"/>
          </p:cNvSpPr>
          <p:nvPr/>
        </p:nvSpPr>
        <p:spPr bwMode="auto">
          <a:xfrm>
            <a:off x="495300" y="274638"/>
            <a:ext cx="8913813"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pic>
        <p:nvPicPr>
          <p:cNvPr id="11267" name="Picture 2" descr="Graph showing how the speed of DNA sequencing technologies has increased since the early techniques in the 1980s."/>
          <p:cNvPicPr>
            <a:picLocks noChangeAspect="1" noChangeArrowheads="1"/>
          </p:cNvPicPr>
          <p:nvPr/>
        </p:nvPicPr>
        <p:blipFill>
          <a:blip r:embed="rId3" cstate="print">
            <a:extLst>
              <a:ext uri="{28A0092B-C50C-407E-A947-70E740481C1C}">
                <a14:useLocalDpi xmlns="" xmlns:a14="http://schemas.microsoft.com/office/drawing/2010/main" val="0"/>
              </a:ext>
            </a:extLst>
          </a:blip>
          <a:srcRect b="9668"/>
          <a:stretch>
            <a:fillRect/>
          </a:stretch>
        </p:blipFill>
        <p:spPr bwMode="auto">
          <a:xfrm>
            <a:off x="488504" y="1412776"/>
            <a:ext cx="6788274" cy="43953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8 Rectángulo"/>
          <p:cNvSpPr/>
          <p:nvPr/>
        </p:nvSpPr>
        <p:spPr>
          <a:xfrm>
            <a:off x="0" y="6593953"/>
            <a:ext cx="4953000" cy="264047"/>
          </a:xfrm>
          <a:prstGeom prst="rect">
            <a:avLst/>
          </a:prstGeom>
        </p:spPr>
        <p:txBody>
          <a:bodyPr>
            <a:spAutoFit/>
          </a:bodyPr>
          <a:lstStyle/>
          <a:p>
            <a:pPr eaLnBrk="1">
              <a:lnSpc>
                <a:spcPct val="93000"/>
              </a:lnSpc>
              <a:buClr>
                <a:srgbClr val="000000"/>
              </a:buClr>
              <a:buSzPct val="100000"/>
              <a:buFont typeface="Times New Roman" pitchFamily="16" charset="0"/>
              <a:buNone/>
              <a:defRPr/>
            </a:pPr>
            <a:r>
              <a:rPr lang="en-US" sz="1200" dirty="0">
                <a:solidFill>
                  <a:schemeClr val="bg1">
                    <a:lumMod val="50000"/>
                  </a:schemeClr>
                </a:solidFill>
                <a:latin typeface="Arial" pitchFamily="34" charset="0"/>
                <a:cs typeface="Arial" pitchFamily="34" charset="0"/>
              </a:rPr>
              <a:t>http://www.yourgenome.org/stories/third-generation-sequencing</a:t>
            </a:r>
          </a:p>
        </p:txBody>
      </p:sp>
      <p:sp>
        <p:nvSpPr>
          <p:cNvPr id="11269" name="9 Flecha derecha"/>
          <p:cNvSpPr>
            <a:spLocks noChangeArrowheads="1"/>
          </p:cNvSpPr>
          <p:nvPr/>
        </p:nvSpPr>
        <p:spPr bwMode="auto">
          <a:xfrm rot="-5400000">
            <a:off x="6113239" y="3348881"/>
            <a:ext cx="2864098" cy="432048"/>
          </a:xfrm>
          <a:prstGeom prst="rightArrow">
            <a:avLst>
              <a:gd name="adj1" fmla="val 50000"/>
              <a:gd name="adj2" fmla="val 49929"/>
            </a:avLst>
          </a:prstGeom>
          <a:solidFill>
            <a:schemeClr val="accent2">
              <a:lumMod val="60000"/>
              <a:lumOff val="40000"/>
            </a:schemeClr>
          </a:solidFill>
          <a:ln w="9525" algn="ctr">
            <a:solidFill>
              <a:schemeClr val="tx1"/>
            </a:solidFill>
            <a:round/>
            <a:headEnd/>
            <a:tailEnd/>
          </a:ln>
        </p:spPr>
        <p:txBody>
          <a:bodyPr/>
          <a:lstStyle/>
          <a:p>
            <a:pPr eaLnBrk="1">
              <a:lnSpc>
                <a:spcPct val="93000"/>
              </a:lnSpc>
              <a:buClr>
                <a:srgbClr val="000000"/>
              </a:buClr>
              <a:buSzPct val="100000"/>
              <a:buFont typeface="Times New Roman" panose="02020603050405020304" pitchFamily="18" charset="0"/>
              <a:buNone/>
            </a:pPr>
            <a:endParaRPr lang="en-US" altLang="en-US">
              <a:latin typeface="Arial" pitchFamily="34" charset="0"/>
              <a:cs typeface="Arial" pitchFamily="34" charset="0"/>
            </a:endParaRPr>
          </a:p>
        </p:txBody>
      </p:sp>
      <p:sp>
        <p:nvSpPr>
          <p:cNvPr id="11270" name="10 CuadroTexto"/>
          <p:cNvSpPr txBox="1">
            <a:spLocks noChangeArrowheads="1"/>
          </p:cNvSpPr>
          <p:nvPr/>
        </p:nvSpPr>
        <p:spPr bwMode="auto">
          <a:xfrm>
            <a:off x="7833320" y="2564904"/>
            <a:ext cx="1819857" cy="18097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endParaRPr lang="es-ES" altLang="en-US" sz="2000" b="1" dirty="0" smtClean="0">
              <a:latin typeface="Arial" pitchFamily="34" charset="0"/>
              <a:cs typeface="Arial" pitchFamily="34" charset="0"/>
            </a:endParaRPr>
          </a:p>
          <a:p>
            <a:pPr eaLnBrk="1">
              <a:lnSpc>
                <a:spcPct val="93000"/>
              </a:lnSpc>
              <a:buClr>
                <a:srgbClr val="000000"/>
              </a:buClr>
              <a:buSzPct val="100000"/>
              <a:buFont typeface="Times New Roman" panose="02020603050405020304" pitchFamily="18" charset="0"/>
              <a:buNone/>
            </a:pPr>
            <a:r>
              <a:rPr lang="es-ES" altLang="en-US" sz="2000" b="1" dirty="0" smtClean="0">
                <a:latin typeface="Arial" pitchFamily="34" charset="0"/>
                <a:cs typeface="Arial" pitchFamily="34" charset="0"/>
              </a:rPr>
              <a:t>+ </a:t>
            </a:r>
            <a:r>
              <a:rPr lang="es-ES" altLang="en-US" sz="2000" b="1" dirty="0" err="1">
                <a:latin typeface="Arial" pitchFamily="34" charset="0"/>
                <a:cs typeface="Arial" pitchFamily="34" charset="0"/>
              </a:rPr>
              <a:t>Automation</a:t>
            </a:r>
            <a:endParaRPr lang="es-ES" altLang="en-US" sz="2000" b="1" dirty="0">
              <a:latin typeface="Arial" pitchFamily="34" charset="0"/>
              <a:cs typeface="Arial" pitchFamily="34" charset="0"/>
            </a:endParaRPr>
          </a:p>
          <a:p>
            <a:pPr eaLnBrk="1">
              <a:lnSpc>
                <a:spcPct val="93000"/>
              </a:lnSpc>
              <a:buClr>
                <a:srgbClr val="000000"/>
              </a:buClr>
              <a:buSzPct val="100000"/>
              <a:buFont typeface="Times New Roman" panose="02020603050405020304" pitchFamily="18" charset="0"/>
              <a:buNone/>
            </a:pPr>
            <a:endParaRPr lang="es-ES" altLang="en-US" sz="2000" b="1" dirty="0" smtClean="0">
              <a:latin typeface="Arial" pitchFamily="34" charset="0"/>
              <a:cs typeface="Arial" pitchFamily="34" charset="0"/>
            </a:endParaRPr>
          </a:p>
          <a:p>
            <a:pPr eaLnBrk="1">
              <a:lnSpc>
                <a:spcPct val="93000"/>
              </a:lnSpc>
              <a:buClr>
                <a:srgbClr val="000000"/>
              </a:buClr>
              <a:buSzPct val="100000"/>
              <a:buFont typeface="Times New Roman" panose="02020603050405020304" pitchFamily="18" charset="0"/>
              <a:buNone/>
            </a:pPr>
            <a:r>
              <a:rPr lang="es-ES" altLang="en-US" sz="2000" b="1" dirty="0" smtClean="0">
                <a:latin typeface="Arial" pitchFamily="34" charset="0"/>
                <a:cs typeface="Arial" pitchFamily="34" charset="0"/>
              </a:rPr>
              <a:t>+ </a:t>
            </a:r>
            <a:r>
              <a:rPr lang="es-ES" altLang="en-US" sz="2000" b="1" dirty="0" err="1" smtClean="0">
                <a:latin typeface="Arial" pitchFamily="34" charset="0"/>
                <a:cs typeface="Arial" pitchFamily="34" charset="0"/>
              </a:rPr>
              <a:t>Scalable</a:t>
            </a:r>
            <a:endParaRPr lang="es-ES" altLang="en-US" sz="2000" b="1" dirty="0" smtClean="0">
              <a:latin typeface="Arial" pitchFamily="34" charset="0"/>
              <a:cs typeface="Arial" pitchFamily="34" charset="0"/>
            </a:endParaRPr>
          </a:p>
          <a:p>
            <a:pPr eaLnBrk="1">
              <a:lnSpc>
                <a:spcPct val="93000"/>
              </a:lnSpc>
              <a:buClr>
                <a:srgbClr val="000000"/>
              </a:buClr>
              <a:buSzPct val="100000"/>
              <a:buFont typeface="Times New Roman" panose="02020603050405020304" pitchFamily="18" charset="0"/>
              <a:buNone/>
            </a:pPr>
            <a:endParaRPr lang="es-ES" altLang="en-US" sz="2000" b="1" dirty="0" smtClean="0">
              <a:latin typeface="Arial" pitchFamily="34" charset="0"/>
              <a:cs typeface="Arial" pitchFamily="34" charset="0"/>
            </a:endParaRPr>
          </a:p>
          <a:p>
            <a:pPr eaLnBrk="1">
              <a:lnSpc>
                <a:spcPct val="93000"/>
              </a:lnSpc>
              <a:buClr>
                <a:srgbClr val="000000"/>
              </a:buClr>
              <a:buSzPct val="100000"/>
            </a:pPr>
            <a:r>
              <a:rPr lang="es-ES" altLang="en-US" sz="2000" b="1" dirty="0" smtClean="0">
                <a:latin typeface="Arial" pitchFamily="34" charset="0"/>
                <a:cs typeface="Arial" pitchFamily="34" charset="0"/>
              </a:rPr>
              <a:t>+ </a:t>
            </a:r>
            <a:r>
              <a:rPr lang="es-ES" altLang="en-US" sz="2000" b="1" dirty="0" err="1" smtClean="0">
                <a:latin typeface="Arial" pitchFamily="34" charset="0"/>
                <a:cs typeface="Arial" pitchFamily="34" charset="0"/>
              </a:rPr>
              <a:t>Coverage</a:t>
            </a:r>
            <a:endParaRPr lang="es-ES" altLang="en-US" sz="2000" b="1" dirty="0" smtClean="0">
              <a:latin typeface="Arial" pitchFamily="34" charset="0"/>
              <a:cs typeface="Arial" pitchFamily="34" charset="0"/>
            </a:endParaRPr>
          </a:p>
        </p:txBody>
      </p:sp>
      <p:sp>
        <p:nvSpPr>
          <p:cNvPr id="11271" name="Rectangle 2"/>
          <p:cNvSpPr>
            <a:spLocks noChangeArrowheads="1"/>
          </p:cNvSpPr>
          <p:nvPr/>
        </p:nvSpPr>
        <p:spPr bwMode="auto">
          <a:xfrm>
            <a:off x="128588" y="476250"/>
            <a:ext cx="9777412" cy="398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000" b="1" dirty="0">
                <a:solidFill>
                  <a:srgbClr val="7D468C"/>
                </a:solidFill>
                <a:ea typeface="ＭＳ Ｐゴシック" panose="020B0600070205080204" pitchFamily="34" charset="-128"/>
                <a:cs typeface="Arial" pitchFamily="34" charset="0"/>
              </a:rPr>
              <a:t>1. </a:t>
            </a:r>
            <a:r>
              <a:rPr lang="en-US" altLang="en-US" sz="2000" b="1" dirty="0" smtClean="0">
                <a:solidFill>
                  <a:srgbClr val="7D468C"/>
                </a:solidFill>
                <a:ea typeface="ＭＳ Ｐゴシック" panose="020B0600070205080204" pitchFamily="34" charset="-128"/>
                <a:cs typeface="Arial" pitchFamily="34" charset="0"/>
              </a:rPr>
              <a:t>Introduction to NGS: </a:t>
            </a:r>
            <a:r>
              <a:rPr lang="en-US" altLang="en-US" sz="2000" b="1" dirty="0" smtClean="0">
                <a:solidFill>
                  <a:schemeClr val="accent2">
                    <a:lumMod val="60000"/>
                    <a:lumOff val="40000"/>
                  </a:schemeClr>
                </a:solidFill>
                <a:ea typeface="ＭＳ Ｐゴシック" panose="020B0600070205080204" pitchFamily="34" charset="-128"/>
                <a:cs typeface="Arial" pitchFamily="34" charset="0"/>
              </a:rPr>
              <a:t>The Next Generation Sequencing revolution</a:t>
            </a:r>
            <a:endParaRPr lang="en-US" altLang="en-US" sz="2000" b="1" dirty="0">
              <a:solidFill>
                <a:srgbClr val="CE02CE"/>
              </a:solidFill>
              <a:ea typeface="ＭＳ Ｐゴシック" panose="020B0600070205080204" pitchFamily="34" charset="-128"/>
              <a:cs typeface="Arial" pitchFamily="34" charset="0"/>
            </a:endParaRPr>
          </a:p>
        </p:txBody>
      </p:sp>
      <p:sp>
        <p:nvSpPr>
          <p:cNvPr id="11272" name="10 Rectángulo"/>
          <p:cNvSpPr>
            <a:spLocks noChangeArrowheads="1"/>
          </p:cNvSpPr>
          <p:nvPr/>
        </p:nvSpPr>
        <p:spPr bwMode="auto">
          <a:xfrm>
            <a:off x="1064568" y="980728"/>
            <a:ext cx="7057032" cy="607602"/>
          </a:xfrm>
          <a:prstGeom prst="rect">
            <a:avLst/>
          </a:prstGeom>
          <a:solidFill>
            <a:srgbClr val="FFFF99"/>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eaLnBrk="1">
              <a:lnSpc>
                <a:spcPct val="93000"/>
              </a:lnSpc>
              <a:buClr>
                <a:srgbClr val="000000"/>
              </a:buClr>
              <a:buSzPct val="100000"/>
              <a:buFont typeface="Times New Roman" panose="02020603050405020304" pitchFamily="18" charset="0"/>
              <a:buNone/>
            </a:pPr>
            <a:r>
              <a:rPr lang="en-US" altLang="en-US" b="1" dirty="0">
                <a:latin typeface="Arial" pitchFamily="34" charset="0"/>
                <a:cs typeface="Arial" pitchFamily="34" charset="0"/>
              </a:rPr>
              <a:t>Improvements in enzymes, </a:t>
            </a:r>
            <a:r>
              <a:rPr lang="en-US" altLang="en-US" b="1" dirty="0" smtClean="0">
                <a:latin typeface="Arial" pitchFamily="34" charset="0"/>
                <a:cs typeface="Arial" pitchFamily="34" charset="0"/>
              </a:rPr>
              <a:t>chemistry, </a:t>
            </a:r>
            <a:r>
              <a:rPr lang="en-US" altLang="en-US" b="1" dirty="0">
                <a:latin typeface="Arial" pitchFamily="34" charset="0"/>
                <a:cs typeface="Arial" pitchFamily="34" charset="0"/>
              </a:rPr>
              <a:t>technology and </a:t>
            </a:r>
            <a:r>
              <a:rPr lang="en-US" altLang="en-US" b="1" dirty="0" smtClean="0">
                <a:latin typeface="Arial" pitchFamily="34" charset="0"/>
                <a:cs typeface="Arial" pitchFamily="34" charset="0"/>
              </a:rPr>
              <a:t>imaging dramatically </a:t>
            </a:r>
            <a:r>
              <a:rPr lang="en-US" altLang="en-US" b="1" dirty="0">
                <a:latin typeface="Arial" pitchFamily="34" charset="0"/>
                <a:cs typeface="Arial" pitchFamily="34" charset="0"/>
              </a:rPr>
              <a:t>increased sequencing </a:t>
            </a:r>
            <a:r>
              <a:rPr lang="en-US" altLang="en-US" b="1" dirty="0" smtClean="0">
                <a:latin typeface="Arial" pitchFamily="34" charset="0"/>
                <a:cs typeface="Arial" pitchFamily="34" charset="0"/>
              </a:rPr>
              <a:t>capabilities! </a:t>
            </a:r>
            <a:endParaRPr lang="ca-ES" altLang="en-US" b="1" dirty="0">
              <a:latin typeface="Arial" pitchFamily="34" charset="0"/>
              <a:cs typeface="Arial" pitchFamily="34" charset="0"/>
            </a:endParaRPr>
          </a:p>
        </p:txBody>
      </p:sp>
      <p:sp>
        <p:nvSpPr>
          <p:cNvPr id="10" name="9 Rayo"/>
          <p:cNvSpPr/>
          <p:nvPr/>
        </p:nvSpPr>
        <p:spPr>
          <a:xfrm>
            <a:off x="3584848" y="1700808"/>
            <a:ext cx="1008112" cy="1440160"/>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2" name="11 Rectángulo"/>
          <p:cNvSpPr/>
          <p:nvPr/>
        </p:nvSpPr>
        <p:spPr>
          <a:xfrm>
            <a:off x="2792760" y="5910371"/>
            <a:ext cx="2448272" cy="830997"/>
          </a:xfrm>
          <a:prstGeom prst="rect">
            <a:avLst/>
          </a:prstGeom>
        </p:spPr>
        <p:txBody>
          <a:bodyPr wrap="square">
            <a:spAutoFit/>
          </a:bodyPr>
          <a:lstStyle/>
          <a:p>
            <a:pPr algn="ctr"/>
            <a:r>
              <a:rPr lang="en-US" sz="1600" dirty="0" smtClean="0">
                <a:latin typeface="Arial" pitchFamily="34" charset="0"/>
                <a:cs typeface="Arial" pitchFamily="34" charset="0"/>
              </a:rPr>
              <a:t>Human Genome Project</a:t>
            </a:r>
          </a:p>
          <a:p>
            <a:pPr algn="ctr"/>
            <a:r>
              <a:rPr lang="en-US" sz="1400" dirty="0" smtClean="0">
                <a:latin typeface="Arial" pitchFamily="34" charset="0"/>
                <a:cs typeface="Arial" pitchFamily="34" charset="0"/>
              </a:rPr>
              <a:t>(3 </a:t>
            </a:r>
            <a:r>
              <a:rPr lang="en-US" sz="1400" dirty="0" err="1" smtClean="0">
                <a:latin typeface="Arial" pitchFamily="34" charset="0"/>
                <a:cs typeface="Arial" pitchFamily="34" charset="0"/>
              </a:rPr>
              <a:t>Gb</a:t>
            </a:r>
            <a:r>
              <a:rPr lang="en-US" sz="1400" dirty="0" smtClean="0">
                <a:latin typeface="Arial" pitchFamily="34" charset="0"/>
                <a:cs typeface="Arial" pitchFamily="34" charset="0"/>
              </a:rPr>
              <a:t>, </a:t>
            </a:r>
            <a:r>
              <a:rPr lang="ca-ES" sz="1400" dirty="0" smtClean="0">
                <a:latin typeface="Arial" pitchFamily="34" charset="0"/>
                <a:cs typeface="Arial" pitchFamily="34" charset="0"/>
              </a:rPr>
              <a:t>– 13 </a:t>
            </a:r>
            <a:r>
              <a:rPr lang="ca-ES" sz="1400" dirty="0" err="1" smtClean="0">
                <a:latin typeface="Arial" pitchFamily="34" charset="0"/>
                <a:cs typeface="Arial" pitchFamily="34" charset="0"/>
              </a:rPr>
              <a:t>years</a:t>
            </a:r>
            <a:r>
              <a:rPr lang="ca-ES" sz="1400" dirty="0" smtClean="0">
                <a:latin typeface="Arial" pitchFamily="34" charset="0"/>
                <a:cs typeface="Arial" pitchFamily="34" charset="0"/>
              </a:rPr>
              <a:t>, $2.7 </a:t>
            </a:r>
            <a:r>
              <a:rPr lang="ca-ES" sz="1400" dirty="0" err="1" smtClean="0">
                <a:latin typeface="Arial" pitchFamily="34" charset="0"/>
                <a:cs typeface="Arial" pitchFamily="34" charset="0"/>
              </a:rPr>
              <a:t>bn</a:t>
            </a:r>
            <a:r>
              <a:rPr lang="ca-ES" sz="1400" dirty="0" smtClean="0">
                <a:latin typeface="Arial" pitchFamily="34" charset="0"/>
                <a:cs typeface="Arial" pitchFamily="34" charset="0"/>
              </a:rPr>
              <a:t>)</a:t>
            </a:r>
          </a:p>
          <a:p>
            <a:pPr algn="ctr"/>
            <a:endParaRPr lang="en-US" sz="1600" dirty="0" smtClean="0">
              <a:latin typeface="Arial" pitchFamily="34" charset="0"/>
              <a:cs typeface="Arial" pitchFamily="34" charset="0"/>
            </a:endParaRPr>
          </a:p>
        </p:txBody>
      </p:sp>
      <p:sp>
        <p:nvSpPr>
          <p:cNvPr id="13" name="12 Rectángulo"/>
          <p:cNvSpPr/>
          <p:nvPr/>
        </p:nvSpPr>
        <p:spPr>
          <a:xfrm>
            <a:off x="6681192" y="5796553"/>
            <a:ext cx="3080792" cy="584775"/>
          </a:xfrm>
          <a:prstGeom prst="rect">
            <a:avLst/>
          </a:prstGeom>
        </p:spPr>
        <p:txBody>
          <a:bodyPr wrap="square">
            <a:spAutoFit/>
          </a:bodyPr>
          <a:lstStyle/>
          <a:p>
            <a:r>
              <a:rPr lang="it-IT" sz="1600" dirty="0" smtClean="0">
                <a:latin typeface="Arial" pitchFamily="34" charset="0"/>
                <a:cs typeface="Arial" pitchFamily="34" charset="0"/>
              </a:rPr>
              <a:t> &gt;10,000 genome sequences </a:t>
            </a:r>
          </a:p>
          <a:p>
            <a:r>
              <a:rPr lang="it-IT" sz="1600" dirty="0" smtClean="0">
                <a:latin typeface="Arial" pitchFamily="34" charset="0"/>
                <a:cs typeface="Arial" pitchFamily="34" charset="0"/>
              </a:rPr>
              <a:t>in NCBI database</a:t>
            </a:r>
            <a:endParaRPr lang="ca-ES" sz="1600" dirty="0">
              <a:latin typeface="Arial" pitchFamily="34" charset="0"/>
              <a:cs typeface="Arial" pitchFamily="34" charset="0"/>
            </a:endParaRPr>
          </a:p>
        </p:txBody>
      </p:sp>
      <p:cxnSp>
        <p:nvCxnSpPr>
          <p:cNvPr id="15" name="14 Conector angular"/>
          <p:cNvCxnSpPr/>
          <p:nvPr/>
        </p:nvCxnSpPr>
        <p:spPr>
          <a:xfrm>
            <a:off x="6105128" y="5661248"/>
            <a:ext cx="576064" cy="360040"/>
          </a:xfrm>
          <a:prstGeom prst="bentConnector3">
            <a:avLst>
              <a:gd name="adj1" fmla="val 396"/>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9" name="18 Conector recto de flecha"/>
          <p:cNvCxnSpPr/>
          <p:nvPr/>
        </p:nvCxnSpPr>
        <p:spPr>
          <a:xfrm>
            <a:off x="3080792" y="5877272"/>
            <a:ext cx="1800200"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24437815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61356" y="1052736"/>
            <a:ext cx="8583288" cy="5539978"/>
          </a:xfrm>
          <a:prstGeom prst="rect">
            <a:avLst/>
          </a:prstGeom>
        </p:spPr>
        <p:txBody>
          <a:bodyPr wrap="square">
            <a:spAutoFit/>
          </a:bodyPr>
          <a:lstStyle/>
          <a:p>
            <a:r>
              <a:rPr lang="en-GB" sz="2000" b="1" dirty="0">
                <a:solidFill>
                  <a:srgbClr val="3B3835"/>
                </a:solidFill>
                <a:latin typeface="Helvetica Neue"/>
              </a:rPr>
              <a:t>Which  sequence  mappers  to  use? </a:t>
            </a:r>
            <a:endParaRPr lang="en-GB" sz="2000" b="1" dirty="0" smtClean="0">
              <a:solidFill>
                <a:srgbClr val="3B3835"/>
              </a:solidFill>
              <a:latin typeface="Helvetica Neue"/>
            </a:endParaRPr>
          </a:p>
          <a:p>
            <a:r>
              <a:rPr lang="en-GB" dirty="0">
                <a:solidFill>
                  <a:srgbClr val="3B3835"/>
                </a:solidFill>
                <a:latin typeface="Helvetica Neue"/>
              </a:rPr>
              <a:t>  </a:t>
            </a:r>
            <a:endParaRPr lang="en-GB" dirty="0" smtClean="0">
              <a:solidFill>
                <a:srgbClr val="3B3835"/>
              </a:solidFill>
              <a:latin typeface="Helvetica Neue"/>
            </a:endParaRPr>
          </a:p>
          <a:p>
            <a:r>
              <a:rPr lang="en-GB" dirty="0" smtClean="0">
                <a:solidFill>
                  <a:srgbClr val="3B3835"/>
                </a:solidFill>
                <a:latin typeface="Helvetica Neue"/>
              </a:rPr>
              <a:t>•</a:t>
            </a:r>
            <a:r>
              <a:rPr lang="en-GB" dirty="0">
                <a:solidFill>
                  <a:srgbClr val="3B3835"/>
                </a:solidFill>
                <a:latin typeface="Helvetica Neue"/>
              </a:rPr>
              <a:t>  </a:t>
            </a:r>
            <a:r>
              <a:rPr lang="en-GB" dirty="0" err="1">
                <a:solidFill>
                  <a:srgbClr val="0070C0"/>
                </a:solidFill>
                <a:latin typeface="Helvetica Neue"/>
              </a:rPr>
              <a:t>RNASeq</a:t>
            </a:r>
            <a:r>
              <a:rPr lang="en-GB" dirty="0">
                <a:solidFill>
                  <a:srgbClr val="0070C0"/>
                </a:solidFill>
                <a:latin typeface="Helvetica Neue"/>
              </a:rPr>
              <a:t>  Alignment  algorithm  must  be </a:t>
            </a:r>
            <a:r>
              <a:rPr lang="en-GB" dirty="0">
                <a:solidFill>
                  <a:srgbClr val="3B3835"/>
                </a:solidFill>
                <a:latin typeface="Helvetica Neue"/>
              </a:rPr>
              <a:t>  </a:t>
            </a:r>
            <a:endParaRPr lang="en-GB" dirty="0" smtClean="0">
              <a:solidFill>
                <a:srgbClr val="3B3835"/>
              </a:solidFill>
              <a:latin typeface="Helvetica Neue"/>
            </a:endParaRPr>
          </a:p>
          <a:p>
            <a:pPr marL="742950" lvl="1" indent="-285750">
              <a:buFont typeface="Arial" panose="020B0604020202020204" pitchFamily="34" charset="0"/>
              <a:buChar char="•"/>
            </a:pPr>
            <a:r>
              <a:rPr lang="en-GB" sz="1600" dirty="0" smtClean="0">
                <a:solidFill>
                  <a:srgbClr val="3B3835"/>
                </a:solidFill>
                <a:latin typeface="Helvetica Neue"/>
              </a:rPr>
              <a:t>Fast </a:t>
            </a:r>
            <a:r>
              <a:rPr lang="en-GB" sz="1600" dirty="0">
                <a:solidFill>
                  <a:srgbClr val="3B3835"/>
                </a:solidFill>
                <a:latin typeface="Helvetica Neue"/>
              </a:rPr>
              <a:t>  </a:t>
            </a:r>
            <a:endParaRPr lang="en-GB" sz="1600" dirty="0" smtClean="0">
              <a:solidFill>
                <a:srgbClr val="3B3835"/>
              </a:solidFill>
              <a:latin typeface="Helvetica Neue"/>
            </a:endParaRPr>
          </a:p>
          <a:p>
            <a:pPr marL="742950" lvl="1" indent="-285750">
              <a:buFont typeface="Arial" panose="020B0604020202020204" pitchFamily="34" charset="0"/>
              <a:buChar char="•"/>
            </a:pPr>
            <a:r>
              <a:rPr lang="en-GB" sz="1600" dirty="0" smtClean="0">
                <a:solidFill>
                  <a:srgbClr val="3B3835"/>
                </a:solidFill>
                <a:latin typeface="Helvetica Neue"/>
              </a:rPr>
              <a:t>Able </a:t>
            </a:r>
            <a:r>
              <a:rPr lang="en-GB" sz="1600" dirty="0">
                <a:solidFill>
                  <a:srgbClr val="3B3835"/>
                </a:solidFill>
                <a:latin typeface="Helvetica Neue"/>
              </a:rPr>
              <a:t> to  handle  SNPs,  </a:t>
            </a:r>
            <a:r>
              <a:rPr lang="en-GB" sz="1600" dirty="0" err="1">
                <a:solidFill>
                  <a:srgbClr val="3B3835"/>
                </a:solidFill>
                <a:latin typeface="Helvetica Neue"/>
              </a:rPr>
              <a:t>indels</a:t>
            </a:r>
            <a:r>
              <a:rPr lang="en-GB" sz="1600" dirty="0">
                <a:solidFill>
                  <a:srgbClr val="3B3835"/>
                </a:solidFill>
                <a:latin typeface="Helvetica Neue"/>
              </a:rPr>
              <a:t>,  and  sequencing  errors   </a:t>
            </a:r>
            <a:endParaRPr lang="en-GB" sz="1600" dirty="0" smtClean="0">
              <a:solidFill>
                <a:srgbClr val="3B3835"/>
              </a:solidFill>
              <a:latin typeface="Helvetica Neue"/>
            </a:endParaRPr>
          </a:p>
          <a:p>
            <a:pPr marL="742950" lvl="1" indent="-285750">
              <a:buFont typeface="Arial" panose="020B0604020202020204" pitchFamily="34" charset="0"/>
              <a:buChar char="•"/>
            </a:pPr>
            <a:r>
              <a:rPr lang="en-GB" sz="1600" dirty="0" smtClean="0">
                <a:solidFill>
                  <a:srgbClr val="3B3835"/>
                </a:solidFill>
                <a:latin typeface="Helvetica Neue"/>
              </a:rPr>
              <a:t>Maintain </a:t>
            </a:r>
            <a:r>
              <a:rPr lang="en-GB" sz="1600" dirty="0">
                <a:solidFill>
                  <a:srgbClr val="3B3835"/>
                </a:solidFill>
                <a:latin typeface="Helvetica Neue"/>
              </a:rPr>
              <a:t> accurate  </a:t>
            </a:r>
            <a:r>
              <a:rPr lang="en-GB" sz="1600" dirty="0" smtClean="0">
                <a:solidFill>
                  <a:srgbClr val="3B3835"/>
                </a:solidFill>
                <a:latin typeface="Helvetica Neue"/>
              </a:rPr>
              <a:t>quantiﬁcation </a:t>
            </a:r>
            <a:r>
              <a:rPr lang="en-GB" sz="1600" dirty="0">
                <a:solidFill>
                  <a:srgbClr val="3B3835"/>
                </a:solidFill>
                <a:latin typeface="Helvetica Neue"/>
              </a:rPr>
              <a:t>      </a:t>
            </a:r>
            <a:endParaRPr lang="en-GB" sz="1600" dirty="0" smtClean="0">
              <a:solidFill>
                <a:srgbClr val="3B3835"/>
              </a:solidFill>
              <a:latin typeface="Helvetica Neue"/>
            </a:endParaRPr>
          </a:p>
          <a:p>
            <a:pPr marL="742950" lvl="1" indent="-285750">
              <a:buFont typeface="Arial" panose="020B0604020202020204" pitchFamily="34" charset="0"/>
              <a:buChar char="•"/>
            </a:pPr>
            <a:r>
              <a:rPr lang="en-GB" sz="1600" dirty="0" smtClean="0">
                <a:solidFill>
                  <a:srgbClr val="3B3835"/>
                </a:solidFill>
                <a:latin typeface="Helvetica Neue"/>
              </a:rPr>
              <a:t>Allow </a:t>
            </a:r>
            <a:r>
              <a:rPr lang="en-GB" sz="1600" dirty="0">
                <a:solidFill>
                  <a:srgbClr val="3B3835"/>
                </a:solidFill>
                <a:latin typeface="Helvetica Neue"/>
              </a:rPr>
              <a:t> for  introns  for  reference  genome  </a:t>
            </a:r>
            <a:r>
              <a:rPr lang="en-GB" sz="1600" dirty="0" smtClean="0">
                <a:solidFill>
                  <a:srgbClr val="3B3835"/>
                </a:solidFill>
                <a:latin typeface="Helvetica Neue"/>
              </a:rPr>
              <a:t>alignment (</a:t>
            </a:r>
            <a:r>
              <a:rPr lang="en-GB" sz="1600" dirty="0">
                <a:solidFill>
                  <a:srgbClr val="3B3835"/>
                </a:solidFill>
                <a:latin typeface="Helvetica Neue"/>
              </a:rPr>
              <a:t>spliced  alignment   </a:t>
            </a:r>
            <a:r>
              <a:rPr lang="en-GB" sz="1600" dirty="0" smtClean="0">
                <a:solidFill>
                  <a:srgbClr val="3B3835"/>
                </a:solidFill>
                <a:latin typeface="Helvetica Neue"/>
              </a:rPr>
              <a:t>detection)</a:t>
            </a:r>
          </a:p>
          <a:p>
            <a:pPr lvl="1"/>
            <a:endParaRPr lang="en-GB" sz="1600" dirty="0" smtClean="0">
              <a:solidFill>
                <a:srgbClr val="3B3835"/>
              </a:solidFill>
              <a:latin typeface="Helvetica Neue"/>
            </a:endParaRPr>
          </a:p>
          <a:p>
            <a:r>
              <a:rPr lang="en-GB" dirty="0">
                <a:solidFill>
                  <a:srgbClr val="3B3835"/>
                </a:solidFill>
                <a:latin typeface="Helvetica Neue"/>
              </a:rPr>
              <a:t>•  </a:t>
            </a:r>
            <a:r>
              <a:rPr lang="en-GB" dirty="0" smtClean="0">
                <a:solidFill>
                  <a:srgbClr val="0070C0"/>
                </a:solidFill>
                <a:latin typeface="Helvetica Neue"/>
              </a:rPr>
              <a:t>Burrows-Wheeler </a:t>
            </a:r>
            <a:r>
              <a:rPr lang="en-GB" dirty="0">
                <a:solidFill>
                  <a:srgbClr val="0070C0"/>
                </a:solidFill>
                <a:latin typeface="Helvetica Neue"/>
              </a:rPr>
              <a:t> </a:t>
            </a:r>
            <a:r>
              <a:rPr lang="en-GB" dirty="0" smtClean="0">
                <a:solidFill>
                  <a:srgbClr val="0070C0"/>
                </a:solidFill>
                <a:latin typeface="Helvetica Neue"/>
              </a:rPr>
              <a:t>Transform (</a:t>
            </a:r>
            <a:r>
              <a:rPr lang="en-GB" dirty="0">
                <a:solidFill>
                  <a:srgbClr val="0070C0"/>
                </a:solidFill>
                <a:latin typeface="Helvetica Neue"/>
              </a:rPr>
              <a:t>BWT)  mappers </a:t>
            </a:r>
            <a:r>
              <a:rPr lang="en-GB" dirty="0">
                <a:solidFill>
                  <a:srgbClr val="3B3835"/>
                </a:solidFill>
                <a:latin typeface="Helvetica Neue"/>
              </a:rPr>
              <a:t>  </a:t>
            </a:r>
          </a:p>
          <a:p>
            <a:pPr marL="742950" lvl="1" indent="-285750">
              <a:buFont typeface="Arial" panose="020B0604020202020204" pitchFamily="34" charset="0"/>
              <a:buChar char="•"/>
            </a:pPr>
            <a:r>
              <a:rPr lang="en-GB" sz="1600" dirty="0" smtClean="0">
                <a:solidFill>
                  <a:srgbClr val="3B3835"/>
                </a:solidFill>
                <a:latin typeface="Helvetica Neue"/>
              </a:rPr>
              <a:t>Fast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smtClean="0">
                <a:solidFill>
                  <a:srgbClr val="3B3835"/>
                </a:solidFill>
                <a:latin typeface="Helvetica Neue"/>
              </a:rPr>
              <a:t>Limited </a:t>
            </a:r>
            <a:r>
              <a:rPr lang="en-GB" sz="1600" dirty="0">
                <a:solidFill>
                  <a:srgbClr val="3B3835"/>
                </a:solidFill>
                <a:latin typeface="Helvetica Neue"/>
              </a:rPr>
              <a:t> mismatches  allowed  (&lt;3)   </a:t>
            </a:r>
          </a:p>
          <a:p>
            <a:pPr marL="742950" lvl="1" indent="-285750">
              <a:buFont typeface="Arial" panose="020B0604020202020204" pitchFamily="34" charset="0"/>
              <a:buChar char="•"/>
            </a:pPr>
            <a:r>
              <a:rPr lang="en-GB" sz="1600" dirty="0" smtClean="0">
                <a:solidFill>
                  <a:srgbClr val="3B3835"/>
                </a:solidFill>
                <a:latin typeface="Helvetica Neue"/>
              </a:rPr>
              <a:t>Limited </a:t>
            </a:r>
            <a:r>
              <a:rPr lang="en-GB" sz="1600" dirty="0">
                <a:solidFill>
                  <a:srgbClr val="3B3835"/>
                </a:solidFill>
                <a:latin typeface="Helvetica Neue"/>
              </a:rPr>
              <a:t> </a:t>
            </a:r>
            <a:r>
              <a:rPr lang="en-GB" sz="1600" dirty="0" err="1">
                <a:solidFill>
                  <a:srgbClr val="3B3835"/>
                </a:solidFill>
                <a:latin typeface="Helvetica Neue"/>
              </a:rPr>
              <a:t>indel</a:t>
            </a:r>
            <a:r>
              <a:rPr lang="en-GB" sz="1600" dirty="0">
                <a:solidFill>
                  <a:srgbClr val="3B3835"/>
                </a:solidFill>
                <a:latin typeface="Helvetica Neue"/>
              </a:rPr>
              <a:t>  </a:t>
            </a:r>
            <a:r>
              <a:rPr lang="en-GB" sz="1600" dirty="0" smtClean="0">
                <a:solidFill>
                  <a:srgbClr val="3B3835"/>
                </a:solidFill>
                <a:latin typeface="Helvetica Neue"/>
              </a:rPr>
              <a:t>detection </a:t>
            </a:r>
            <a:r>
              <a:rPr lang="en-GB" sz="1600" dirty="0">
                <a:solidFill>
                  <a:srgbClr val="3B3835"/>
                </a:solidFill>
                <a:latin typeface="Helvetica Neue"/>
              </a:rPr>
              <a:t> ability   </a:t>
            </a:r>
          </a:p>
          <a:p>
            <a:pPr marL="742950" lvl="1" indent="-285750">
              <a:buFont typeface="Arial" panose="020B0604020202020204" pitchFamily="34" charset="0"/>
              <a:buChar char="•"/>
            </a:pPr>
            <a:r>
              <a:rPr lang="en-GB" sz="1600" dirty="0" smtClean="0">
                <a:solidFill>
                  <a:srgbClr val="3B3835"/>
                </a:solidFill>
                <a:latin typeface="Helvetica Neue"/>
              </a:rPr>
              <a:t>Examples</a:t>
            </a:r>
            <a:r>
              <a:rPr lang="en-GB" sz="1600" dirty="0">
                <a:solidFill>
                  <a:srgbClr val="3B3835"/>
                </a:solidFill>
                <a:latin typeface="Helvetica Neue"/>
              </a:rPr>
              <a:t>:  </a:t>
            </a:r>
            <a:r>
              <a:rPr lang="en-GB" sz="1600" dirty="0" smtClean="0">
                <a:solidFill>
                  <a:srgbClr val="0070C0"/>
                </a:solidFill>
                <a:latin typeface="Helvetica Neue"/>
              </a:rPr>
              <a:t>Bowtie2</a:t>
            </a:r>
            <a:r>
              <a:rPr lang="en-GB" sz="1600" dirty="0">
                <a:solidFill>
                  <a:srgbClr val="0070C0"/>
                </a:solidFill>
                <a:latin typeface="Helvetica Neue"/>
              </a:rPr>
              <a:t>,  BWA,  </a:t>
            </a:r>
            <a:r>
              <a:rPr lang="en-GB" sz="1600" dirty="0" err="1" smtClean="0">
                <a:solidFill>
                  <a:srgbClr val="0070C0"/>
                </a:solidFill>
                <a:latin typeface="Helvetica Neue"/>
              </a:rPr>
              <a:t>Tophat</a:t>
            </a:r>
            <a:r>
              <a:rPr lang="en-GB" sz="1600" dirty="0" smtClean="0">
                <a:solidFill>
                  <a:srgbClr val="0070C0"/>
                </a:solidFill>
                <a:latin typeface="Helvetica Neue"/>
              </a:rPr>
              <a:t>, HISAT2</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smtClean="0">
                <a:solidFill>
                  <a:srgbClr val="3B3835"/>
                </a:solidFill>
                <a:latin typeface="Helvetica Neue"/>
              </a:rPr>
              <a:t>Use </a:t>
            </a:r>
            <a:r>
              <a:rPr lang="en-GB" sz="1600" dirty="0">
                <a:solidFill>
                  <a:srgbClr val="3B3835"/>
                </a:solidFill>
                <a:latin typeface="Helvetica Neue"/>
              </a:rPr>
              <a:t> cases:  large  and  conserved  genome  and  </a:t>
            </a:r>
            <a:r>
              <a:rPr lang="en-GB" sz="1600" dirty="0" err="1">
                <a:solidFill>
                  <a:srgbClr val="3B3835"/>
                </a:solidFill>
                <a:latin typeface="Helvetica Neue"/>
              </a:rPr>
              <a:t>transcriptomes</a:t>
            </a:r>
            <a:r>
              <a:rPr lang="en-GB" sz="1600" dirty="0">
                <a:solidFill>
                  <a:srgbClr val="3B3835"/>
                </a:solidFill>
                <a:latin typeface="Helvetica Neue"/>
              </a:rPr>
              <a:t> </a:t>
            </a:r>
            <a:r>
              <a:rPr lang="en-GB" dirty="0">
                <a:solidFill>
                  <a:srgbClr val="3B3835"/>
                </a:solidFill>
                <a:latin typeface="Helvetica Neue"/>
              </a:rPr>
              <a:t>  </a:t>
            </a:r>
            <a:endParaRPr lang="en-GB" dirty="0" smtClean="0">
              <a:solidFill>
                <a:srgbClr val="3B3835"/>
              </a:solidFill>
              <a:latin typeface="Helvetica Neue"/>
            </a:endParaRPr>
          </a:p>
          <a:p>
            <a:pPr lvl="1"/>
            <a:r>
              <a:rPr lang="en-GB" dirty="0">
                <a:solidFill>
                  <a:srgbClr val="3B3835"/>
                </a:solidFill>
                <a:latin typeface="Helvetica Neue"/>
              </a:rPr>
              <a:t>  </a:t>
            </a:r>
          </a:p>
          <a:p>
            <a:r>
              <a:rPr lang="en-GB" dirty="0">
                <a:solidFill>
                  <a:srgbClr val="3B3835"/>
                </a:solidFill>
                <a:latin typeface="Helvetica Neue"/>
              </a:rPr>
              <a:t>•  </a:t>
            </a:r>
            <a:r>
              <a:rPr lang="en-GB" dirty="0">
                <a:solidFill>
                  <a:srgbClr val="0070C0"/>
                </a:solidFill>
                <a:latin typeface="Helvetica Neue"/>
              </a:rPr>
              <a:t>Hash  Table  mappers   </a:t>
            </a:r>
          </a:p>
          <a:p>
            <a:pPr marL="742950" lvl="1" indent="-285750">
              <a:buFont typeface="Arial" panose="020B0604020202020204" pitchFamily="34" charset="0"/>
              <a:buChar char="•"/>
            </a:pPr>
            <a:r>
              <a:rPr lang="en-GB" sz="1600" dirty="0" smtClean="0">
                <a:solidFill>
                  <a:srgbClr val="3B3835"/>
                </a:solidFill>
                <a:latin typeface="Helvetica Neue"/>
              </a:rPr>
              <a:t>Require </a:t>
            </a:r>
            <a:r>
              <a:rPr lang="en-GB" sz="1600" dirty="0">
                <a:solidFill>
                  <a:srgbClr val="3B3835"/>
                </a:solidFill>
                <a:latin typeface="Helvetica Neue"/>
              </a:rPr>
              <a:t> large  amount  of  RAM  for  indexing  </a:t>
            </a:r>
          </a:p>
          <a:p>
            <a:pPr marL="742950" lvl="1" indent="-285750">
              <a:buFont typeface="Arial" panose="020B0604020202020204" pitchFamily="34" charset="0"/>
              <a:buChar char="•"/>
            </a:pPr>
            <a:r>
              <a:rPr lang="en-GB" sz="1600" dirty="0" smtClean="0">
                <a:solidFill>
                  <a:srgbClr val="3B3835"/>
                </a:solidFill>
                <a:latin typeface="Helvetica Neue"/>
              </a:rPr>
              <a:t>More </a:t>
            </a:r>
            <a:r>
              <a:rPr lang="en-GB" sz="1600" dirty="0">
                <a:solidFill>
                  <a:srgbClr val="3B3835"/>
                </a:solidFill>
                <a:latin typeface="Helvetica Neue"/>
              </a:rPr>
              <a:t> mismatches  allowed   </a:t>
            </a:r>
          </a:p>
          <a:p>
            <a:pPr marL="742950" lvl="1" indent="-285750">
              <a:buFont typeface="Arial" panose="020B0604020202020204" pitchFamily="34" charset="0"/>
              <a:buChar char="•"/>
            </a:pPr>
            <a:r>
              <a:rPr lang="en-GB" sz="1600" dirty="0" err="1" smtClean="0">
                <a:solidFill>
                  <a:srgbClr val="3B3835"/>
                </a:solidFill>
                <a:latin typeface="Helvetica Neue"/>
              </a:rPr>
              <a:t>Indel</a:t>
            </a:r>
            <a:r>
              <a:rPr lang="en-GB" sz="1600" dirty="0" smtClean="0">
                <a:solidFill>
                  <a:srgbClr val="3B3835"/>
                </a:solidFill>
                <a:latin typeface="Helvetica Neue"/>
              </a:rPr>
              <a:t> </a:t>
            </a:r>
            <a:r>
              <a:rPr lang="en-GB" sz="1600" dirty="0">
                <a:solidFill>
                  <a:srgbClr val="3B3835"/>
                </a:solidFill>
                <a:latin typeface="Helvetica Neue"/>
              </a:rPr>
              <a:t> </a:t>
            </a:r>
            <a:r>
              <a:rPr lang="en-GB" sz="1600" dirty="0" smtClean="0">
                <a:solidFill>
                  <a:srgbClr val="3B3835"/>
                </a:solidFill>
                <a:latin typeface="Helvetica Neue"/>
              </a:rPr>
              <a:t>detection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smtClean="0">
                <a:solidFill>
                  <a:srgbClr val="3B3835"/>
                </a:solidFill>
                <a:latin typeface="Helvetica Neue"/>
              </a:rPr>
              <a:t>Examples</a:t>
            </a:r>
            <a:r>
              <a:rPr lang="en-GB" sz="1600" dirty="0">
                <a:solidFill>
                  <a:srgbClr val="3B3835"/>
                </a:solidFill>
                <a:latin typeface="Helvetica Neue"/>
              </a:rPr>
              <a:t>:  </a:t>
            </a:r>
            <a:r>
              <a:rPr lang="en-GB" sz="1600" dirty="0">
                <a:solidFill>
                  <a:srgbClr val="0070C0"/>
                </a:solidFill>
                <a:latin typeface="Helvetica Neue"/>
              </a:rPr>
              <a:t>GSNAP,  </a:t>
            </a:r>
            <a:r>
              <a:rPr lang="en-GB" sz="1600" dirty="0" err="1">
                <a:solidFill>
                  <a:srgbClr val="0070C0"/>
                </a:solidFill>
                <a:latin typeface="Helvetica Neue"/>
              </a:rPr>
              <a:t>SHRiMP</a:t>
            </a:r>
            <a:r>
              <a:rPr lang="en-GB" sz="1600" dirty="0">
                <a:solidFill>
                  <a:srgbClr val="0070C0"/>
                </a:solidFill>
                <a:latin typeface="Helvetica Neue"/>
              </a:rPr>
              <a:t>,  STAR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smtClean="0">
                <a:solidFill>
                  <a:srgbClr val="3B3835"/>
                </a:solidFill>
                <a:latin typeface="Helvetica Neue"/>
              </a:rPr>
              <a:t>Use </a:t>
            </a:r>
            <a:r>
              <a:rPr lang="en-GB" sz="1600" dirty="0">
                <a:solidFill>
                  <a:srgbClr val="3B3835"/>
                </a:solidFill>
                <a:latin typeface="Helvetica Neue"/>
              </a:rPr>
              <a:t> case:  highly  variable  or  smaller  genomes,  </a:t>
            </a:r>
            <a:r>
              <a:rPr lang="en-GB" sz="1600" dirty="0" err="1" smtClean="0">
                <a:solidFill>
                  <a:srgbClr val="3B3835"/>
                </a:solidFill>
                <a:latin typeface="Helvetica Neue"/>
              </a:rPr>
              <a:t>transcriptomes</a:t>
            </a:r>
            <a:r>
              <a:rPr lang="en-GB" dirty="0">
                <a:solidFill>
                  <a:srgbClr val="3B3835"/>
                </a:solidFill>
                <a:latin typeface="Helvetica Neue"/>
              </a:rPr>
              <a:t>  </a:t>
            </a:r>
            <a:endParaRPr lang="en-GB" dirty="0" smtClean="0">
              <a:solidFill>
                <a:srgbClr val="3B3835"/>
              </a:solidFill>
              <a:latin typeface="Helvetica Neue"/>
            </a:endParaRPr>
          </a:p>
        </p:txBody>
      </p:sp>
      <p:sp>
        <p:nvSpPr>
          <p:cNvPr id="6"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smtClean="0">
                <a:solidFill>
                  <a:srgbClr val="7D468C"/>
                </a:solidFill>
                <a:latin typeface="Calibri" panose="020F0502020204030204" pitchFamily="34" charset="0"/>
                <a:ea typeface="ＭＳ Ｐゴシック" panose="020B0600070205080204" pitchFamily="34" charset="-128"/>
              </a:rPr>
              <a:t>7.3 </a:t>
            </a:r>
            <a:r>
              <a:rPr lang="en-US" altLang="en-US" sz="2300" b="1" dirty="0">
                <a:solidFill>
                  <a:srgbClr val="7D468C"/>
                </a:solidFill>
                <a:latin typeface="Calibri" panose="020F0502020204030204" pitchFamily="34" charset="0"/>
                <a:ea typeface="ＭＳ Ｐゴシック" panose="020B0600070205080204" pitchFamily="34" charset="-128"/>
              </a:rPr>
              <a:t>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Reads Mapping</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xmlns="" val="14723477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458449" y="1124744"/>
            <a:ext cx="8950325" cy="3139321"/>
          </a:xfrm>
          <a:prstGeom prst="rect">
            <a:avLst/>
          </a:prstGeom>
        </p:spPr>
        <p:txBody>
          <a:bodyPr wrap="square">
            <a:spAutoFit/>
          </a:bodyPr>
          <a:lstStyle/>
          <a:p>
            <a:pPr>
              <a:lnSpc>
                <a:spcPct val="150000"/>
              </a:lnSpc>
            </a:pPr>
            <a:r>
              <a:rPr lang="en-GB" sz="2400" b="1" i="0" dirty="0" smtClean="0">
                <a:solidFill>
                  <a:srgbClr val="7030A0"/>
                </a:solidFill>
                <a:effectLst/>
                <a:latin typeface="inherit"/>
              </a:rPr>
              <a:t>Alignment-independent quantification for RNA-</a:t>
            </a:r>
            <a:r>
              <a:rPr lang="en-GB" sz="2400" b="1" i="0" dirty="0" err="1" smtClean="0">
                <a:solidFill>
                  <a:srgbClr val="7030A0"/>
                </a:solidFill>
                <a:effectLst/>
                <a:latin typeface="inherit"/>
              </a:rPr>
              <a:t>Seq</a:t>
            </a:r>
            <a:endParaRPr lang="en-GB" sz="2400" b="1" i="0" dirty="0" smtClean="0">
              <a:solidFill>
                <a:srgbClr val="7030A0"/>
              </a:solidFill>
              <a:effectLst/>
              <a:latin typeface="inherit"/>
            </a:endParaRPr>
          </a:p>
          <a:p>
            <a:pPr>
              <a:lnSpc>
                <a:spcPct val="150000"/>
              </a:lnSpc>
            </a:pPr>
            <a:endParaRPr lang="en-GB" b="1" dirty="0">
              <a:solidFill>
                <a:srgbClr val="7030A0"/>
              </a:solidFill>
              <a:latin typeface="inherit"/>
            </a:endParaRPr>
          </a:p>
          <a:p>
            <a:pPr marL="285750" indent="-285750">
              <a:lnSpc>
                <a:spcPct val="150000"/>
              </a:lnSpc>
              <a:buFont typeface="Arial" panose="020B0604020202020204" pitchFamily="34" charset="0"/>
              <a:buChar char="•"/>
            </a:pPr>
            <a:r>
              <a:rPr lang="en-GB" dirty="0" smtClean="0">
                <a:solidFill>
                  <a:schemeClr val="tx1">
                    <a:lumMod val="65000"/>
                    <a:lumOff val="35000"/>
                  </a:schemeClr>
                </a:solidFill>
              </a:rPr>
              <a:t>Alignment</a:t>
            </a:r>
            <a:r>
              <a:rPr lang="en-GB" dirty="0">
                <a:solidFill>
                  <a:schemeClr val="tx1">
                    <a:lumMod val="65000"/>
                    <a:lumOff val="35000"/>
                  </a:schemeClr>
                </a:solidFill>
              </a:rPr>
              <a:t> steps are computationally heavy and can be very time-consuming even with multi-threading. </a:t>
            </a:r>
            <a:endParaRPr lang="en-GB" dirty="0" smtClean="0">
              <a:solidFill>
                <a:schemeClr val="tx1">
                  <a:lumMod val="65000"/>
                  <a:lumOff val="35000"/>
                </a:schemeClr>
              </a:solidFill>
            </a:endParaRPr>
          </a:p>
          <a:p>
            <a:pPr marL="285750" indent="-285750">
              <a:lnSpc>
                <a:spcPct val="150000"/>
              </a:lnSpc>
              <a:buFont typeface="Arial" panose="020B0604020202020204" pitchFamily="34" charset="0"/>
              <a:buChar char="•"/>
            </a:pPr>
            <a:r>
              <a:rPr lang="en-GB" i="0" dirty="0" smtClean="0">
                <a:solidFill>
                  <a:schemeClr val="tx1">
                    <a:lumMod val="65000"/>
                    <a:lumOff val="35000"/>
                  </a:schemeClr>
                </a:solidFill>
                <a:effectLst/>
                <a:latin typeface="Open Sans"/>
              </a:rPr>
              <a:t>In 2014, </a:t>
            </a:r>
            <a:r>
              <a:rPr lang="en-GB" i="0" dirty="0" smtClean="0">
                <a:solidFill>
                  <a:srgbClr val="0070C0"/>
                </a:solidFill>
                <a:effectLst/>
                <a:latin typeface="Open Sans"/>
              </a:rPr>
              <a:t>Sailfish</a:t>
            </a:r>
            <a:r>
              <a:rPr lang="en-GB" i="0" dirty="0" smtClean="0">
                <a:solidFill>
                  <a:schemeClr val="tx1">
                    <a:lumMod val="65000"/>
                    <a:lumOff val="35000"/>
                  </a:schemeClr>
                </a:solidFill>
                <a:effectLst/>
                <a:latin typeface="Open Sans"/>
              </a:rPr>
              <a:t> method, demonstrated that it was not necessary to actually align each read to the genome in order to obtain accurate transcript each read.</a:t>
            </a:r>
          </a:p>
          <a:p>
            <a:pPr marL="285750" indent="-285750">
              <a:lnSpc>
                <a:spcPct val="150000"/>
              </a:lnSpc>
              <a:buFont typeface="Arial" panose="020B0604020202020204" pitchFamily="34" charset="0"/>
              <a:buChar char="•"/>
            </a:pPr>
            <a:endParaRPr lang="en-GB" i="0" dirty="0">
              <a:solidFill>
                <a:schemeClr val="tx1">
                  <a:lumMod val="65000"/>
                  <a:lumOff val="35000"/>
                </a:schemeClr>
              </a:solidFill>
              <a:effectLst/>
              <a:latin typeface="Open Sans"/>
            </a:endParaRPr>
          </a:p>
        </p:txBody>
      </p:sp>
      <p:pic>
        <p:nvPicPr>
          <p:cNvPr id="8" name="Imagen 7"/>
          <p:cNvPicPr>
            <a:picLocks noChangeAspect="1"/>
          </p:cNvPicPr>
          <p:nvPr/>
        </p:nvPicPr>
        <p:blipFill>
          <a:blip r:embed="rId3" cstate="print"/>
          <a:stretch>
            <a:fillRect/>
          </a:stretch>
        </p:blipFill>
        <p:spPr>
          <a:xfrm>
            <a:off x="1929980" y="3962269"/>
            <a:ext cx="6011114" cy="2391109"/>
          </a:xfrm>
          <a:prstGeom prst="rect">
            <a:avLst/>
          </a:prstGeom>
        </p:spPr>
      </p:pic>
      <p:sp>
        <p:nvSpPr>
          <p:cNvPr id="4" name="Rectángulo 3"/>
          <p:cNvSpPr/>
          <p:nvPr/>
        </p:nvSpPr>
        <p:spPr>
          <a:xfrm>
            <a:off x="5889104" y="6230267"/>
            <a:ext cx="4953000" cy="246221"/>
          </a:xfrm>
          <a:prstGeom prst="rect">
            <a:avLst/>
          </a:prstGeom>
        </p:spPr>
        <p:txBody>
          <a:bodyPr>
            <a:spAutoFit/>
          </a:bodyPr>
          <a:lstStyle/>
          <a:p>
            <a:r>
              <a:rPr lang="en-US" sz="1000" dirty="0"/>
              <a:t>https://cgatoxford.wordpress.com/2015/10/12/road-testing-kallisto/</a:t>
            </a:r>
          </a:p>
        </p:txBody>
      </p:sp>
      <p:sp>
        <p:nvSpPr>
          <p:cNvPr id="9"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smtClean="0">
                <a:solidFill>
                  <a:srgbClr val="7D468C"/>
                </a:solidFill>
                <a:latin typeface="Calibri" panose="020F0502020204030204" pitchFamily="34" charset="0"/>
                <a:ea typeface="ＭＳ Ｐゴシック" panose="020B0600070205080204" pitchFamily="34" charset="-128"/>
              </a:rPr>
              <a:t>7.3 </a:t>
            </a:r>
            <a:r>
              <a:rPr lang="en-US" altLang="en-US" sz="2300" b="1" dirty="0">
                <a:solidFill>
                  <a:srgbClr val="7D468C"/>
                </a:solidFill>
                <a:latin typeface="Calibri" panose="020F0502020204030204" pitchFamily="34" charset="0"/>
                <a:ea typeface="ＭＳ Ｐゴシック" panose="020B0600070205080204" pitchFamily="34" charset="-128"/>
              </a:rPr>
              <a:t>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Reads Mapping</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xmlns="" val="356580028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458449" y="1124744"/>
            <a:ext cx="8950325" cy="5124480"/>
          </a:xfrm>
          <a:prstGeom prst="rect">
            <a:avLst/>
          </a:prstGeom>
        </p:spPr>
        <p:txBody>
          <a:bodyPr wrap="square">
            <a:spAutoFit/>
          </a:bodyPr>
          <a:lstStyle/>
          <a:p>
            <a:pPr>
              <a:lnSpc>
                <a:spcPct val="150000"/>
              </a:lnSpc>
            </a:pPr>
            <a:r>
              <a:rPr lang="en-GB" sz="2400" b="1" i="0" dirty="0" smtClean="0">
                <a:solidFill>
                  <a:srgbClr val="7030A0"/>
                </a:solidFill>
                <a:effectLst/>
                <a:latin typeface="inherit"/>
              </a:rPr>
              <a:t>Alignment-independent quantification for RNA-</a:t>
            </a:r>
            <a:r>
              <a:rPr lang="en-GB" sz="2400" b="1" i="0" dirty="0" err="1" smtClean="0">
                <a:solidFill>
                  <a:srgbClr val="7030A0"/>
                </a:solidFill>
                <a:effectLst/>
                <a:latin typeface="inherit"/>
              </a:rPr>
              <a:t>Seq</a:t>
            </a:r>
            <a:endParaRPr lang="en-GB" sz="2400" b="1" i="0" dirty="0" smtClean="0">
              <a:solidFill>
                <a:srgbClr val="7030A0"/>
              </a:solidFill>
              <a:effectLst/>
              <a:latin typeface="inherit"/>
            </a:endParaRPr>
          </a:p>
          <a:p>
            <a:pPr>
              <a:lnSpc>
                <a:spcPct val="150000"/>
              </a:lnSpc>
            </a:pPr>
            <a:endParaRPr lang="en-GB" b="1" dirty="0">
              <a:solidFill>
                <a:srgbClr val="7030A0"/>
              </a:solidFill>
              <a:latin typeface="inherit"/>
            </a:endParaRPr>
          </a:p>
          <a:p>
            <a:pPr marL="285750" indent="-285750">
              <a:lnSpc>
                <a:spcPct val="150000"/>
              </a:lnSpc>
              <a:buFont typeface="Arial" panose="020B0604020202020204" pitchFamily="34" charset="0"/>
              <a:buChar char="•"/>
            </a:pPr>
            <a:r>
              <a:rPr lang="en-GB" dirty="0" smtClean="0">
                <a:solidFill>
                  <a:schemeClr val="tx1">
                    <a:lumMod val="65000"/>
                    <a:lumOff val="35000"/>
                  </a:schemeClr>
                </a:solidFill>
              </a:rPr>
              <a:t>Alignment</a:t>
            </a:r>
            <a:r>
              <a:rPr lang="en-GB" dirty="0">
                <a:solidFill>
                  <a:schemeClr val="tx1">
                    <a:lumMod val="65000"/>
                    <a:lumOff val="35000"/>
                  </a:schemeClr>
                </a:solidFill>
              </a:rPr>
              <a:t> steps are computationally heavy and can be very time-consuming even with multi-threading. </a:t>
            </a:r>
            <a:endParaRPr lang="en-GB" dirty="0" smtClean="0">
              <a:solidFill>
                <a:schemeClr val="tx1">
                  <a:lumMod val="65000"/>
                  <a:lumOff val="35000"/>
                </a:schemeClr>
              </a:solidFill>
            </a:endParaRPr>
          </a:p>
          <a:p>
            <a:pPr marL="285750" indent="-285750">
              <a:lnSpc>
                <a:spcPct val="150000"/>
              </a:lnSpc>
              <a:buFont typeface="Arial" panose="020B0604020202020204" pitchFamily="34" charset="0"/>
              <a:buChar char="•"/>
            </a:pPr>
            <a:r>
              <a:rPr lang="en-GB" i="0" dirty="0" smtClean="0">
                <a:solidFill>
                  <a:schemeClr val="tx1">
                    <a:lumMod val="65000"/>
                    <a:lumOff val="35000"/>
                  </a:schemeClr>
                </a:solidFill>
                <a:effectLst/>
                <a:latin typeface="Open Sans"/>
              </a:rPr>
              <a:t>In 2014, </a:t>
            </a:r>
            <a:r>
              <a:rPr lang="en-GB" i="0" dirty="0" smtClean="0">
                <a:solidFill>
                  <a:srgbClr val="0070C0"/>
                </a:solidFill>
                <a:effectLst/>
                <a:latin typeface="Open Sans"/>
              </a:rPr>
              <a:t>Sailfish</a:t>
            </a:r>
            <a:r>
              <a:rPr lang="en-GB" i="0" dirty="0" smtClean="0">
                <a:solidFill>
                  <a:schemeClr val="tx1">
                    <a:lumMod val="65000"/>
                    <a:lumOff val="35000"/>
                  </a:schemeClr>
                </a:solidFill>
                <a:effectLst/>
                <a:latin typeface="Open Sans"/>
              </a:rPr>
              <a:t> method, demonstrated that it was not necessary to actually align each read to the genome in order to obtain accurate transcript each read.</a:t>
            </a:r>
          </a:p>
          <a:p>
            <a:pPr marL="285750" indent="-285750">
              <a:lnSpc>
                <a:spcPct val="150000"/>
              </a:lnSpc>
              <a:buFont typeface="Arial" panose="020B0604020202020204" pitchFamily="34" charset="0"/>
              <a:buChar char="•"/>
            </a:pPr>
            <a:endParaRPr lang="en-GB" dirty="0">
              <a:solidFill>
                <a:schemeClr val="tx1">
                  <a:lumMod val="65000"/>
                  <a:lumOff val="35000"/>
                </a:schemeClr>
              </a:solidFill>
              <a:latin typeface="Open Sans"/>
            </a:endParaRPr>
          </a:p>
          <a:p>
            <a:pPr marL="285750" indent="-285750">
              <a:lnSpc>
                <a:spcPct val="150000"/>
              </a:lnSpc>
              <a:buFont typeface="Arial" panose="020B0604020202020204" pitchFamily="34" charset="0"/>
              <a:buChar char="•"/>
            </a:pPr>
            <a:endParaRPr lang="en-GB" i="0" dirty="0" smtClean="0">
              <a:solidFill>
                <a:schemeClr val="tx1">
                  <a:lumMod val="65000"/>
                  <a:lumOff val="35000"/>
                </a:schemeClr>
              </a:solidFill>
              <a:effectLst/>
              <a:latin typeface="Open Sans"/>
            </a:endParaRPr>
          </a:p>
          <a:p>
            <a:pPr marL="1257300" lvl="2" indent="-342900">
              <a:lnSpc>
                <a:spcPct val="150000"/>
              </a:lnSpc>
              <a:buFont typeface="+mj-lt"/>
              <a:buAutoNum type="arabicPeriod"/>
            </a:pPr>
            <a:r>
              <a:rPr lang="en-GB" sz="1600" dirty="0" smtClean="0">
                <a:solidFill>
                  <a:schemeClr val="tx1">
                    <a:lumMod val="65000"/>
                    <a:lumOff val="35000"/>
                  </a:schemeClr>
                </a:solidFill>
                <a:latin typeface="Open Sans"/>
              </a:rPr>
              <a:t>shredding </a:t>
            </a:r>
            <a:r>
              <a:rPr lang="en-GB" sz="1600" dirty="0">
                <a:solidFill>
                  <a:schemeClr val="tx1">
                    <a:lumMod val="65000"/>
                    <a:lumOff val="35000"/>
                  </a:schemeClr>
                </a:solidFill>
                <a:latin typeface="Open Sans"/>
              </a:rPr>
              <a:t>the transcriptome and reads into </a:t>
            </a:r>
            <a:r>
              <a:rPr lang="en-GB" sz="1600" dirty="0" err="1">
                <a:solidFill>
                  <a:schemeClr val="tx1">
                    <a:lumMod val="65000"/>
                    <a:lumOff val="35000"/>
                  </a:schemeClr>
                </a:solidFill>
                <a:latin typeface="Open Sans"/>
              </a:rPr>
              <a:t>kmers</a:t>
            </a:r>
            <a:r>
              <a:rPr lang="en-GB" sz="1600" dirty="0">
                <a:solidFill>
                  <a:schemeClr val="tx1">
                    <a:lumMod val="65000"/>
                    <a:lumOff val="35000"/>
                  </a:schemeClr>
                </a:solidFill>
                <a:latin typeface="Open Sans"/>
              </a:rPr>
              <a:t> (short overlapping sequences</a:t>
            </a:r>
          </a:p>
          <a:p>
            <a:pPr marL="1257300" lvl="2" indent="-342900">
              <a:lnSpc>
                <a:spcPct val="150000"/>
              </a:lnSpc>
              <a:buFont typeface="+mj-lt"/>
              <a:buAutoNum type="arabicPeriod"/>
            </a:pPr>
            <a:r>
              <a:rPr lang="en-GB" sz="1600" dirty="0">
                <a:solidFill>
                  <a:schemeClr val="tx1">
                    <a:lumMod val="65000"/>
                    <a:lumOff val="35000"/>
                  </a:schemeClr>
                </a:solidFill>
                <a:latin typeface="Open Sans"/>
              </a:rPr>
              <a:t>matching the transcriptome and read </a:t>
            </a:r>
            <a:r>
              <a:rPr lang="en-GB" sz="1600" dirty="0" err="1">
                <a:solidFill>
                  <a:schemeClr val="tx1">
                    <a:lumMod val="65000"/>
                    <a:lumOff val="35000"/>
                  </a:schemeClr>
                </a:solidFill>
                <a:latin typeface="Open Sans"/>
              </a:rPr>
              <a:t>kmers</a:t>
            </a:r>
            <a:r>
              <a:rPr lang="en-GB" sz="1600" dirty="0">
                <a:solidFill>
                  <a:schemeClr val="tx1">
                    <a:lumMod val="65000"/>
                    <a:lumOff val="35000"/>
                  </a:schemeClr>
                </a:solidFill>
                <a:latin typeface="Open Sans"/>
              </a:rPr>
              <a:t> (is a very fast and low memory usage)</a:t>
            </a:r>
          </a:p>
          <a:p>
            <a:pPr>
              <a:lnSpc>
                <a:spcPct val="150000"/>
              </a:lnSpc>
            </a:pPr>
            <a:endParaRPr lang="en-GB" i="0" dirty="0" smtClean="0">
              <a:solidFill>
                <a:schemeClr val="tx1">
                  <a:lumMod val="65000"/>
                  <a:lumOff val="35000"/>
                </a:schemeClr>
              </a:solidFill>
              <a:effectLst/>
              <a:latin typeface="Open Sans"/>
            </a:endParaRPr>
          </a:p>
          <a:p>
            <a:pPr marL="285750" indent="-285750">
              <a:lnSpc>
                <a:spcPct val="150000"/>
              </a:lnSpc>
              <a:buFont typeface="Arial" panose="020B0604020202020204" pitchFamily="34" charset="0"/>
              <a:buChar char="•"/>
            </a:pPr>
            <a:endParaRPr lang="en-GB" i="0" dirty="0">
              <a:solidFill>
                <a:schemeClr val="tx1">
                  <a:lumMod val="65000"/>
                  <a:lumOff val="35000"/>
                </a:schemeClr>
              </a:solidFill>
              <a:effectLst/>
              <a:latin typeface="Open Sans"/>
            </a:endParaRPr>
          </a:p>
        </p:txBody>
      </p:sp>
      <p:sp>
        <p:nvSpPr>
          <p:cNvPr id="4" name="Rectángulo 3"/>
          <p:cNvSpPr/>
          <p:nvPr/>
        </p:nvSpPr>
        <p:spPr>
          <a:xfrm>
            <a:off x="5745088" y="6165304"/>
            <a:ext cx="4953000" cy="246221"/>
          </a:xfrm>
          <a:prstGeom prst="rect">
            <a:avLst/>
          </a:prstGeom>
        </p:spPr>
        <p:txBody>
          <a:bodyPr>
            <a:spAutoFit/>
          </a:bodyPr>
          <a:lstStyle/>
          <a:p>
            <a:r>
              <a:rPr lang="en-US" sz="1000" dirty="0"/>
              <a:t>https://cgatoxford.wordpress.com/2015/10/12/road-testing-kallisto/</a:t>
            </a:r>
          </a:p>
        </p:txBody>
      </p:sp>
      <p:sp>
        <p:nvSpPr>
          <p:cNvPr id="9"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smtClean="0">
                <a:solidFill>
                  <a:srgbClr val="7D468C"/>
                </a:solidFill>
                <a:latin typeface="Calibri" panose="020F0502020204030204" pitchFamily="34" charset="0"/>
                <a:ea typeface="ＭＳ Ｐゴシック" panose="020B0600070205080204" pitchFamily="34" charset="-128"/>
              </a:rPr>
              <a:t>7.3 </a:t>
            </a:r>
            <a:r>
              <a:rPr lang="en-US" altLang="en-US" sz="2300" b="1" dirty="0">
                <a:solidFill>
                  <a:srgbClr val="7D468C"/>
                </a:solidFill>
                <a:latin typeface="Calibri" panose="020F0502020204030204" pitchFamily="34" charset="0"/>
                <a:ea typeface="ＭＳ Ｐゴシック" panose="020B0600070205080204" pitchFamily="34" charset="-128"/>
              </a:rPr>
              <a:t>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Reads Mapping</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
        <p:nvSpPr>
          <p:cNvPr id="10" name="Flecha abajo 9"/>
          <p:cNvSpPr/>
          <p:nvPr/>
        </p:nvSpPr>
        <p:spPr bwMode="auto">
          <a:xfrm>
            <a:off x="5358359" y="4005064"/>
            <a:ext cx="410546" cy="489443"/>
          </a:xfrm>
          <a:prstGeom prst="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xmlns="" val="239182987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460374" y="1417638"/>
            <a:ext cx="8950325" cy="4339650"/>
          </a:xfrm>
          <a:prstGeom prst="rect">
            <a:avLst/>
          </a:prstGeom>
        </p:spPr>
        <p:txBody>
          <a:bodyPr wrap="square">
            <a:spAutoFit/>
          </a:bodyPr>
          <a:lstStyle/>
          <a:p>
            <a:pPr>
              <a:lnSpc>
                <a:spcPct val="150000"/>
              </a:lnSpc>
            </a:pPr>
            <a:r>
              <a:rPr lang="en-GB" sz="2400" b="1" i="0" dirty="0" smtClean="0">
                <a:solidFill>
                  <a:srgbClr val="7030A0"/>
                </a:solidFill>
                <a:effectLst/>
                <a:latin typeface="inherit"/>
              </a:rPr>
              <a:t>Alignment-independent quantification for RNA-</a:t>
            </a:r>
            <a:r>
              <a:rPr lang="en-GB" sz="2400" b="1" i="0" dirty="0" err="1" smtClean="0">
                <a:solidFill>
                  <a:srgbClr val="7030A0"/>
                </a:solidFill>
                <a:effectLst/>
                <a:latin typeface="inherit"/>
              </a:rPr>
              <a:t>Seq</a:t>
            </a:r>
            <a:endParaRPr lang="en-GB" b="1" i="0" dirty="0" smtClean="0">
              <a:solidFill>
                <a:srgbClr val="7030A0"/>
              </a:solidFill>
              <a:effectLst/>
              <a:latin typeface="inherit"/>
            </a:endParaRPr>
          </a:p>
          <a:p>
            <a:pPr>
              <a:lnSpc>
                <a:spcPct val="150000"/>
              </a:lnSpc>
            </a:pPr>
            <a:endParaRPr lang="en-GB" b="1" dirty="0">
              <a:solidFill>
                <a:srgbClr val="7030A0"/>
              </a:solidFill>
              <a:latin typeface="inherit"/>
            </a:endParaRPr>
          </a:p>
          <a:p>
            <a:pPr marL="342900" indent="-342900">
              <a:lnSpc>
                <a:spcPct val="150000"/>
              </a:lnSpc>
              <a:buFont typeface="Arial" panose="020B0604020202020204" pitchFamily="34" charset="0"/>
              <a:buChar char="•"/>
            </a:pPr>
            <a:r>
              <a:rPr lang="en-GB" sz="1600" dirty="0" smtClean="0">
                <a:solidFill>
                  <a:schemeClr val="tx1">
                    <a:lumMod val="65000"/>
                    <a:lumOff val="35000"/>
                  </a:schemeClr>
                </a:solidFill>
                <a:latin typeface="Open Sans"/>
              </a:rPr>
              <a:t>Nowadays there exist various tools:</a:t>
            </a:r>
          </a:p>
          <a:p>
            <a:pPr marL="342900" indent="-342900">
              <a:lnSpc>
                <a:spcPct val="150000"/>
              </a:lnSpc>
              <a:buFont typeface="Arial" panose="020B0604020202020204" pitchFamily="34" charset="0"/>
              <a:buChar char="•"/>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Ø"/>
            </a:pPr>
            <a:r>
              <a:rPr lang="en-GB" b="1" dirty="0" smtClean="0">
                <a:solidFill>
                  <a:schemeClr val="tx1">
                    <a:lumMod val="65000"/>
                    <a:lumOff val="35000"/>
                  </a:schemeClr>
                </a:solidFill>
                <a:latin typeface="Open Sans"/>
              </a:rPr>
              <a:t>Salmon</a:t>
            </a:r>
            <a:r>
              <a:rPr lang="en-GB" sz="1600" dirty="0" smtClean="0">
                <a:solidFill>
                  <a:schemeClr val="tx1">
                    <a:lumMod val="65000"/>
                    <a:lumOff val="35000"/>
                  </a:schemeClr>
                </a:solidFill>
                <a:latin typeface="Open Sans"/>
              </a:rPr>
              <a:t>, </a:t>
            </a:r>
            <a:r>
              <a:rPr lang="en-GB" sz="1600" dirty="0" err="1" smtClean="0">
                <a:solidFill>
                  <a:schemeClr val="tx1">
                    <a:lumMod val="65000"/>
                    <a:lumOff val="35000"/>
                  </a:schemeClr>
                </a:solidFill>
                <a:latin typeface="Open Sans"/>
              </a:rPr>
              <a:t>Kallisto</a:t>
            </a:r>
            <a:r>
              <a:rPr lang="en-GB" sz="1600" dirty="0" smtClean="0">
                <a:solidFill>
                  <a:schemeClr val="tx1">
                    <a:lumMod val="65000"/>
                    <a:lumOff val="35000"/>
                  </a:schemeClr>
                </a:solidFill>
                <a:latin typeface="Open Sans"/>
              </a:rPr>
              <a:t>, Sailfish</a:t>
            </a:r>
          </a:p>
          <a:p>
            <a:pPr marL="800100" lvl="1" indent="-342900">
              <a:lnSpc>
                <a:spcPct val="150000"/>
              </a:lnSpc>
              <a:buFont typeface="Wingdings" panose="05000000000000000000" pitchFamily="2" charset="2"/>
              <a:buChar char="Ø"/>
            </a:pPr>
            <a:endParaRPr lang="en-GB" sz="1600" dirty="0">
              <a:solidFill>
                <a:schemeClr val="tx1">
                  <a:lumMod val="65000"/>
                  <a:lumOff val="35000"/>
                </a:schemeClr>
              </a:solidFill>
              <a:latin typeface="Open Sans"/>
            </a:endParaRPr>
          </a:p>
          <a:p>
            <a:pPr>
              <a:lnSpc>
                <a:spcPct val="150000"/>
              </a:lnSpc>
            </a:pPr>
            <a:r>
              <a:rPr lang="en-GB" sz="1600" dirty="0" smtClean="0">
                <a:solidFill>
                  <a:schemeClr val="tx1">
                    <a:lumMod val="65000"/>
                    <a:lumOff val="35000"/>
                  </a:schemeClr>
                </a:solidFill>
                <a:latin typeface="Open Sans"/>
              </a:rPr>
              <a:t>PROS:</a:t>
            </a:r>
          </a:p>
          <a:p>
            <a:pPr marL="742950" lvl="1" indent="-285750">
              <a:lnSpc>
                <a:spcPct val="150000"/>
              </a:lnSpc>
              <a:buFont typeface="Arial" panose="020B0604020202020204" pitchFamily="34" charset="0"/>
              <a:buChar char="•"/>
            </a:pPr>
            <a:r>
              <a:rPr lang="en-GB" sz="1400" dirty="0">
                <a:solidFill>
                  <a:schemeClr val="tx1">
                    <a:lumMod val="65000"/>
                    <a:lumOff val="35000"/>
                  </a:schemeClr>
                </a:solidFill>
                <a:latin typeface="Open Sans"/>
              </a:rPr>
              <a:t>Extremely Fast &amp; Lightweight </a:t>
            </a:r>
            <a:r>
              <a:rPr lang="en-GB" sz="1400" dirty="0" smtClean="0">
                <a:solidFill>
                  <a:schemeClr val="tx1">
                    <a:lumMod val="65000"/>
                    <a:lumOff val="35000"/>
                  </a:schemeClr>
                </a:solidFill>
                <a:latin typeface="Open Sans"/>
              </a:rPr>
              <a:t>(can </a:t>
            </a:r>
            <a:r>
              <a:rPr lang="en-GB" sz="1400" dirty="0">
                <a:solidFill>
                  <a:schemeClr val="tx1">
                    <a:lumMod val="65000"/>
                    <a:lumOff val="35000"/>
                  </a:schemeClr>
                </a:solidFill>
                <a:latin typeface="Open Sans"/>
              </a:rPr>
              <a:t>quantify </a:t>
            </a:r>
            <a:r>
              <a:rPr lang="en-GB" sz="1400" dirty="0" smtClean="0">
                <a:solidFill>
                  <a:schemeClr val="tx1">
                    <a:lumMod val="65000"/>
                    <a:lumOff val="35000"/>
                  </a:schemeClr>
                </a:solidFill>
                <a:latin typeface="Open Sans"/>
              </a:rPr>
              <a:t>20 million </a:t>
            </a:r>
            <a:r>
              <a:rPr lang="en-GB" sz="1400" dirty="0">
                <a:solidFill>
                  <a:schemeClr val="tx1">
                    <a:lumMod val="65000"/>
                    <a:lumOff val="35000"/>
                  </a:schemeClr>
                </a:solidFill>
                <a:latin typeface="Open Sans"/>
              </a:rPr>
              <a:t>reads in </a:t>
            </a:r>
            <a:r>
              <a:rPr lang="en-GB" sz="1400" dirty="0" smtClean="0">
                <a:solidFill>
                  <a:schemeClr val="tx1">
                    <a:lumMod val="65000"/>
                    <a:lumOff val="35000"/>
                  </a:schemeClr>
                </a:solidFill>
                <a:latin typeface="Open Sans"/>
              </a:rPr>
              <a:t> </a:t>
            </a:r>
            <a:r>
              <a:rPr lang="en-GB" sz="1400" dirty="0">
                <a:solidFill>
                  <a:schemeClr val="tx1">
                    <a:lumMod val="65000"/>
                    <a:lumOff val="35000"/>
                  </a:schemeClr>
                </a:solidFill>
                <a:latin typeface="Open Sans"/>
              </a:rPr>
              <a:t>five minutes on a laptop </a:t>
            </a:r>
            <a:r>
              <a:rPr lang="en-GB" sz="1400" dirty="0" smtClean="0">
                <a:solidFill>
                  <a:schemeClr val="tx1">
                    <a:lumMod val="65000"/>
                    <a:lumOff val="35000"/>
                  </a:schemeClr>
                </a:solidFill>
                <a:latin typeface="Open Sans"/>
              </a:rPr>
              <a:t>computer)</a:t>
            </a:r>
            <a:endParaRPr lang="en-GB" sz="1400" dirty="0">
              <a:solidFill>
                <a:schemeClr val="tx1">
                  <a:lumMod val="65000"/>
                  <a:lumOff val="35000"/>
                </a:schemeClr>
              </a:solidFill>
              <a:latin typeface="Open Sans"/>
            </a:endParaRPr>
          </a:p>
          <a:p>
            <a:pPr marL="742950" lvl="1" indent="-285750">
              <a:lnSpc>
                <a:spcPct val="150000"/>
              </a:lnSpc>
              <a:buFont typeface="Arial" panose="020B0604020202020204" pitchFamily="34" charset="0"/>
              <a:buChar char="•"/>
            </a:pPr>
            <a:r>
              <a:rPr lang="en-GB" sz="1400" dirty="0">
                <a:solidFill>
                  <a:schemeClr val="tx1">
                    <a:lumMod val="65000"/>
                    <a:lumOff val="35000"/>
                  </a:schemeClr>
                </a:solidFill>
                <a:latin typeface="Open Sans"/>
              </a:rPr>
              <a:t>Easy to use</a:t>
            </a:r>
          </a:p>
          <a:p>
            <a:pPr lvl="1">
              <a:lnSpc>
                <a:spcPct val="150000"/>
              </a:lnSpc>
            </a:pPr>
            <a:endParaRPr lang="en-GB" sz="1600" dirty="0" smtClean="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sp>
        <p:nvSpPr>
          <p:cNvPr id="7"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smtClean="0">
                <a:solidFill>
                  <a:srgbClr val="7D468C"/>
                </a:solidFill>
                <a:latin typeface="Calibri" panose="020F0502020204030204" pitchFamily="34" charset="0"/>
                <a:ea typeface="ＭＳ Ｐゴシック" panose="020B0600070205080204" pitchFamily="34" charset="-128"/>
              </a:rPr>
              <a:t>7.3 </a:t>
            </a:r>
            <a:r>
              <a:rPr lang="en-US" altLang="en-US" sz="2300" b="1" dirty="0">
                <a:solidFill>
                  <a:srgbClr val="7D468C"/>
                </a:solidFill>
                <a:latin typeface="Calibri" panose="020F0502020204030204" pitchFamily="34" charset="0"/>
                <a:ea typeface="ＭＳ Ｐゴシック" panose="020B0600070205080204" pitchFamily="34" charset="-128"/>
              </a:rPr>
              <a:t>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Reads Mapping</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xmlns="" val="405926776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460374" y="1417638"/>
            <a:ext cx="8950325" cy="4078039"/>
          </a:xfrm>
          <a:prstGeom prst="rect">
            <a:avLst/>
          </a:prstGeom>
        </p:spPr>
        <p:txBody>
          <a:bodyPr wrap="square">
            <a:spAutoFit/>
          </a:bodyPr>
          <a:lstStyle/>
          <a:p>
            <a:pPr>
              <a:lnSpc>
                <a:spcPct val="150000"/>
              </a:lnSpc>
            </a:pPr>
            <a:r>
              <a:rPr lang="en-GB" sz="2400" b="1" i="0" dirty="0" smtClean="0">
                <a:solidFill>
                  <a:srgbClr val="7030A0"/>
                </a:solidFill>
                <a:effectLst/>
                <a:latin typeface="inherit"/>
              </a:rPr>
              <a:t>Alignment-independent quantification for RNA-</a:t>
            </a:r>
            <a:r>
              <a:rPr lang="en-GB" sz="2400" b="1" i="0" dirty="0" err="1" smtClean="0">
                <a:solidFill>
                  <a:srgbClr val="7030A0"/>
                </a:solidFill>
                <a:effectLst/>
                <a:latin typeface="inherit"/>
              </a:rPr>
              <a:t>Seq</a:t>
            </a:r>
            <a:endParaRPr lang="en-GB" sz="2400" b="1" i="0" dirty="0" smtClean="0">
              <a:solidFill>
                <a:srgbClr val="7030A0"/>
              </a:solidFill>
              <a:effectLst/>
              <a:latin typeface="inherit"/>
            </a:endParaRPr>
          </a:p>
          <a:p>
            <a:pPr>
              <a:lnSpc>
                <a:spcPct val="150000"/>
              </a:lnSpc>
            </a:pPr>
            <a:endParaRPr lang="en-GB" b="1" dirty="0">
              <a:solidFill>
                <a:srgbClr val="7030A0"/>
              </a:solidFill>
              <a:latin typeface="inherit"/>
            </a:endParaRPr>
          </a:p>
          <a:p>
            <a:pPr marL="342900" indent="-342900">
              <a:lnSpc>
                <a:spcPct val="150000"/>
              </a:lnSpc>
              <a:buFont typeface="Arial" panose="020B0604020202020204" pitchFamily="34" charset="0"/>
              <a:buChar char="•"/>
            </a:pPr>
            <a:r>
              <a:rPr lang="en-GB" sz="1600" dirty="0" smtClean="0">
                <a:solidFill>
                  <a:schemeClr val="tx1">
                    <a:lumMod val="65000"/>
                    <a:lumOff val="35000"/>
                  </a:schemeClr>
                </a:solidFill>
                <a:latin typeface="Open Sans"/>
              </a:rPr>
              <a:t>Nowadays there exist various tools:</a:t>
            </a:r>
          </a:p>
          <a:p>
            <a:pPr marL="342900" indent="-342900">
              <a:lnSpc>
                <a:spcPct val="150000"/>
              </a:lnSpc>
              <a:buFont typeface="Arial" panose="020B0604020202020204" pitchFamily="34" charset="0"/>
              <a:buChar char="•"/>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Ø"/>
            </a:pPr>
            <a:r>
              <a:rPr lang="en-GB" sz="1600" dirty="0" smtClean="0">
                <a:solidFill>
                  <a:schemeClr val="tx1">
                    <a:lumMod val="65000"/>
                    <a:lumOff val="35000"/>
                  </a:schemeClr>
                </a:solidFill>
                <a:latin typeface="Open Sans"/>
              </a:rPr>
              <a:t>Salmon, </a:t>
            </a:r>
            <a:r>
              <a:rPr lang="en-GB" sz="1600" dirty="0" err="1" smtClean="0">
                <a:solidFill>
                  <a:schemeClr val="tx1">
                    <a:lumMod val="65000"/>
                    <a:lumOff val="35000"/>
                  </a:schemeClr>
                </a:solidFill>
                <a:latin typeface="Open Sans"/>
              </a:rPr>
              <a:t>Kallisto</a:t>
            </a:r>
            <a:r>
              <a:rPr lang="en-GB" sz="1600" dirty="0" smtClean="0">
                <a:solidFill>
                  <a:schemeClr val="tx1">
                    <a:lumMod val="65000"/>
                    <a:lumOff val="35000"/>
                  </a:schemeClr>
                </a:solidFill>
                <a:latin typeface="Open Sans"/>
              </a:rPr>
              <a:t>, Sailfish</a:t>
            </a:r>
          </a:p>
          <a:p>
            <a:pPr marL="800100" lvl="1" indent="-342900">
              <a:lnSpc>
                <a:spcPct val="150000"/>
              </a:lnSpc>
              <a:buFont typeface="Wingdings" panose="05000000000000000000" pitchFamily="2" charset="2"/>
              <a:buChar char="Ø"/>
            </a:pPr>
            <a:endParaRPr lang="en-GB" sz="1600" dirty="0">
              <a:solidFill>
                <a:schemeClr val="tx1">
                  <a:lumMod val="65000"/>
                  <a:lumOff val="35000"/>
                </a:schemeClr>
              </a:solidFill>
              <a:latin typeface="Open Sans"/>
            </a:endParaRPr>
          </a:p>
          <a:p>
            <a:pPr>
              <a:lnSpc>
                <a:spcPct val="150000"/>
              </a:lnSpc>
            </a:pPr>
            <a:r>
              <a:rPr lang="en-GB" sz="1600" dirty="0" smtClean="0">
                <a:solidFill>
                  <a:schemeClr val="tx1">
                    <a:lumMod val="65000"/>
                    <a:lumOff val="35000"/>
                  </a:schemeClr>
                </a:solidFill>
                <a:latin typeface="Open Sans"/>
              </a:rPr>
              <a:t>PROS:</a:t>
            </a:r>
          </a:p>
          <a:p>
            <a:pPr marL="742950" lvl="1" indent="-285750">
              <a:buFont typeface="Arial" panose="020B0604020202020204" pitchFamily="34" charset="0"/>
              <a:buChar char="•"/>
            </a:pPr>
            <a:r>
              <a:rPr lang="en-GB" sz="1400" dirty="0">
                <a:solidFill>
                  <a:schemeClr val="tx1">
                    <a:lumMod val="65000"/>
                    <a:lumOff val="35000"/>
                  </a:schemeClr>
                </a:solidFill>
                <a:latin typeface="Open Sans"/>
              </a:rPr>
              <a:t>Extremely Fast &amp; Lightweight </a:t>
            </a:r>
            <a:r>
              <a:rPr lang="en-GB" sz="1400" dirty="0" smtClean="0">
                <a:solidFill>
                  <a:schemeClr val="tx1">
                    <a:lumMod val="65000"/>
                    <a:lumOff val="35000"/>
                  </a:schemeClr>
                </a:solidFill>
                <a:latin typeface="Open Sans"/>
              </a:rPr>
              <a:t>(can </a:t>
            </a:r>
            <a:r>
              <a:rPr lang="en-GB" sz="1400" dirty="0">
                <a:solidFill>
                  <a:schemeClr val="tx1">
                    <a:lumMod val="65000"/>
                    <a:lumOff val="35000"/>
                  </a:schemeClr>
                </a:solidFill>
                <a:latin typeface="Open Sans"/>
              </a:rPr>
              <a:t>quantify </a:t>
            </a:r>
            <a:r>
              <a:rPr lang="en-GB" sz="1400" dirty="0" smtClean="0">
                <a:solidFill>
                  <a:schemeClr val="tx1">
                    <a:lumMod val="65000"/>
                    <a:lumOff val="35000"/>
                  </a:schemeClr>
                </a:solidFill>
                <a:latin typeface="Open Sans"/>
              </a:rPr>
              <a:t>20 million </a:t>
            </a:r>
            <a:r>
              <a:rPr lang="en-GB" sz="1400" dirty="0">
                <a:solidFill>
                  <a:schemeClr val="tx1">
                    <a:lumMod val="65000"/>
                    <a:lumOff val="35000"/>
                  </a:schemeClr>
                </a:solidFill>
                <a:latin typeface="Open Sans"/>
              </a:rPr>
              <a:t>reads in </a:t>
            </a:r>
            <a:r>
              <a:rPr lang="en-GB" sz="1400" dirty="0" smtClean="0">
                <a:solidFill>
                  <a:schemeClr val="tx1">
                    <a:lumMod val="65000"/>
                    <a:lumOff val="35000"/>
                  </a:schemeClr>
                </a:solidFill>
                <a:latin typeface="Open Sans"/>
              </a:rPr>
              <a:t> </a:t>
            </a:r>
            <a:r>
              <a:rPr lang="en-GB" sz="1400" dirty="0">
                <a:solidFill>
                  <a:schemeClr val="tx1">
                    <a:lumMod val="65000"/>
                    <a:lumOff val="35000"/>
                  </a:schemeClr>
                </a:solidFill>
                <a:latin typeface="Open Sans"/>
              </a:rPr>
              <a:t>five minutes on a laptop </a:t>
            </a:r>
            <a:r>
              <a:rPr lang="en-GB" sz="1400" dirty="0" smtClean="0">
                <a:solidFill>
                  <a:schemeClr val="tx1">
                    <a:lumMod val="65000"/>
                    <a:lumOff val="35000"/>
                  </a:schemeClr>
                </a:solidFill>
                <a:latin typeface="Open Sans"/>
              </a:rPr>
              <a:t>computer)</a:t>
            </a:r>
            <a:endParaRPr lang="en-GB" sz="1400" dirty="0">
              <a:solidFill>
                <a:schemeClr val="tx1">
                  <a:lumMod val="65000"/>
                  <a:lumOff val="35000"/>
                </a:schemeClr>
              </a:solidFill>
              <a:latin typeface="Open Sans"/>
            </a:endParaRPr>
          </a:p>
          <a:p>
            <a:pPr marL="742950" lvl="1" indent="-285750">
              <a:buFont typeface="Arial" panose="020B0604020202020204" pitchFamily="34" charset="0"/>
              <a:buChar char="•"/>
            </a:pPr>
            <a:r>
              <a:rPr lang="en-GB" sz="1400" dirty="0">
                <a:solidFill>
                  <a:schemeClr val="tx1">
                    <a:lumMod val="65000"/>
                    <a:lumOff val="35000"/>
                  </a:schemeClr>
                </a:solidFill>
                <a:latin typeface="Open Sans"/>
              </a:rPr>
              <a:t>Easy to use</a:t>
            </a:r>
          </a:p>
          <a:p>
            <a:pPr lvl="1">
              <a:lnSpc>
                <a:spcPct val="150000"/>
              </a:lnSpc>
            </a:pPr>
            <a:endParaRPr lang="en-GB" sz="1600" dirty="0" smtClean="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7" name="Imagen 6"/>
          <p:cNvPicPr>
            <a:picLocks noChangeAspect="1"/>
          </p:cNvPicPr>
          <p:nvPr/>
        </p:nvPicPr>
        <p:blipFill>
          <a:blip r:embed="rId3" cstate="print"/>
          <a:stretch>
            <a:fillRect/>
          </a:stretch>
        </p:blipFill>
        <p:spPr>
          <a:xfrm rot="20260579">
            <a:off x="483382" y="2604716"/>
            <a:ext cx="7741101" cy="1648568"/>
          </a:xfrm>
          <a:prstGeom prst="rect">
            <a:avLst/>
          </a:prstGeom>
        </p:spPr>
      </p:pic>
      <p:pic>
        <p:nvPicPr>
          <p:cNvPr id="3" name="Imagen 2"/>
          <p:cNvPicPr>
            <a:picLocks noChangeAspect="1"/>
          </p:cNvPicPr>
          <p:nvPr/>
        </p:nvPicPr>
        <p:blipFill>
          <a:blip r:embed="rId4" cstate="print"/>
          <a:stretch>
            <a:fillRect/>
          </a:stretch>
        </p:blipFill>
        <p:spPr>
          <a:xfrm rot="20222471">
            <a:off x="1034223" y="4927893"/>
            <a:ext cx="2475361" cy="428428"/>
          </a:xfrm>
          <a:prstGeom prst="rect">
            <a:avLst/>
          </a:prstGeom>
        </p:spPr>
      </p:pic>
      <p:pic>
        <p:nvPicPr>
          <p:cNvPr id="4" name="Imagen 3"/>
          <p:cNvPicPr>
            <a:picLocks noChangeAspect="1"/>
          </p:cNvPicPr>
          <p:nvPr/>
        </p:nvPicPr>
        <p:blipFill>
          <a:blip r:embed="rId5" cstate="print"/>
          <a:stretch>
            <a:fillRect/>
          </a:stretch>
        </p:blipFill>
        <p:spPr>
          <a:xfrm rot="20123415">
            <a:off x="1092223" y="4069473"/>
            <a:ext cx="8105933" cy="863430"/>
          </a:xfrm>
          <a:prstGeom prst="rect">
            <a:avLst/>
          </a:prstGeom>
        </p:spPr>
      </p:pic>
      <p:cxnSp>
        <p:nvCxnSpPr>
          <p:cNvPr id="6" name="Conector recto 5"/>
          <p:cNvCxnSpPr/>
          <p:nvPr/>
        </p:nvCxnSpPr>
        <p:spPr bwMode="auto">
          <a:xfrm flipV="1">
            <a:off x="7492482" y="3056750"/>
            <a:ext cx="1090126" cy="498213"/>
          </a:xfrm>
          <a:prstGeom prst="line">
            <a:avLst/>
          </a:prstGeom>
          <a:noFill/>
          <a:ln w="28575" cap="flat" cmpd="sng" algn="ctr">
            <a:solidFill>
              <a:srgbClr val="7030A0"/>
            </a:solidFill>
            <a:prstDash val="solid"/>
            <a:round/>
            <a:headEnd type="none" w="med" len="med"/>
            <a:tailEnd type="none" w="med" len="med"/>
          </a:ln>
          <a:effectLst/>
        </p:spPr>
      </p:cxnSp>
      <p:cxnSp>
        <p:nvCxnSpPr>
          <p:cNvPr id="14" name="Conector recto 13"/>
          <p:cNvCxnSpPr/>
          <p:nvPr/>
        </p:nvCxnSpPr>
        <p:spPr bwMode="auto">
          <a:xfrm flipV="1">
            <a:off x="1653234" y="5014321"/>
            <a:ext cx="3101645" cy="1460755"/>
          </a:xfrm>
          <a:prstGeom prst="line">
            <a:avLst/>
          </a:prstGeom>
          <a:noFill/>
          <a:ln w="28575" cap="flat" cmpd="sng" algn="ctr">
            <a:solidFill>
              <a:srgbClr val="7030A0"/>
            </a:solidFill>
            <a:prstDash val="solid"/>
            <a:round/>
            <a:headEnd type="none" w="med" len="med"/>
            <a:tailEnd type="none" w="med" len="med"/>
          </a:ln>
          <a:effectLst/>
        </p:spPr>
      </p:cxnSp>
      <p:cxnSp>
        <p:nvCxnSpPr>
          <p:cNvPr id="16" name="Conector recto 15"/>
          <p:cNvCxnSpPr/>
          <p:nvPr/>
        </p:nvCxnSpPr>
        <p:spPr bwMode="auto">
          <a:xfrm flipV="1">
            <a:off x="8033657" y="2824586"/>
            <a:ext cx="548951" cy="263847"/>
          </a:xfrm>
          <a:prstGeom prst="line">
            <a:avLst/>
          </a:prstGeom>
          <a:noFill/>
          <a:ln w="28575" cap="flat" cmpd="sng" algn="ctr">
            <a:solidFill>
              <a:srgbClr val="FF0000"/>
            </a:solidFill>
            <a:prstDash val="solid"/>
            <a:round/>
            <a:headEnd type="none" w="med" len="med"/>
            <a:tailEnd type="none" w="med" len="med"/>
          </a:ln>
          <a:effectLst/>
        </p:spPr>
      </p:cxnSp>
      <p:cxnSp>
        <p:nvCxnSpPr>
          <p:cNvPr id="18" name="Conector recto 17"/>
          <p:cNvCxnSpPr/>
          <p:nvPr/>
        </p:nvCxnSpPr>
        <p:spPr bwMode="auto">
          <a:xfrm flipV="1">
            <a:off x="1477879" y="5350557"/>
            <a:ext cx="2123737" cy="962542"/>
          </a:xfrm>
          <a:prstGeom prst="line">
            <a:avLst/>
          </a:prstGeom>
          <a:noFill/>
          <a:ln w="28575" cap="flat" cmpd="sng" algn="ctr">
            <a:solidFill>
              <a:srgbClr val="FF0000"/>
            </a:solidFill>
            <a:prstDash val="solid"/>
            <a:round/>
            <a:headEnd type="none" w="med" len="med"/>
            <a:tailEnd type="none" w="med" len="med"/>
          </a:ln>
          <a:effectLst/>
        </p:spPr>
      </p:cxnSp>
      <p:sp>
        <p:nvSpPr>
          <p:cNvPr id="15"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smtClean="0">
                <a:solidFill>
                  <a:srgbClr val="7D468C"/>
                </a:solidFill>
                <a:latin typeface="Calibri" panose="020F0502020204030204" pitchFamily="34" charset="0"/>
                <a:ea typeface="ＭＳ Ｐゴシック" panose="020B0600070205080204" pitchFamily="34" charset="-128"/>
              </a:rPr>
              <a:t>7.3 </a:t>
            </a:r>
            <a:r>
              <a:rPr lang="en-US" altLang="en-US" sz="2300" b="1" dirty="0">
                <a:solidFill>
                  <a:srgbClr val="7D468C"/>
                </a:solidFill>
                <a:latin typeface="Calibri" panose="020F0502020204030204" pitchFamily="34" charset="0"/>
                <a:ea typeface="ＭＳ Ｐゴシック" panose="020B0600070205080204" pitchFamily="34" charset="-128"/>
              </a:rPr>
              <a:t>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Reads Mapping</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xmlns="" val="127779898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pic>
        <p:nvPicPr>
          <p:cNvPr id="3" name="Imagen 2"/>
          <p:cNvPicPr>
            <a:picLocks noChangeAspect="1"/>
          </p:cNvPicPr>
          <p:nvPr/>
        </p:nvPicPr>
        <p:blipFill>
          <a:blip r:embed="rId3" cstate="print"/>
          <a:stretch>
            <a:fillRect/>
          </a:stretch>
        </p:blipFill>
        <p:spPr>
          <a:xfrm>
            <a:off x="1208584" y="1340768"/>
            <a:ext cx="7897327" cy="4771393"/>
          </a:xfrm>
          <a:prstGeom prst="rect">
            <a:avLst/>
          </a:prstGeom>
        </p:spPr>
      </p:pic>
      <p:sp>
        <p:nvSpPr>
          <p:cNvPr id="8"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smtClean="0">
                <a:solidFill>
                  <a:srgbClr val="7D468C"/>
                </a:solidFill>
                <a:latin typeface="Calibri" panose="020F0502020204030204" pitchFamily="34" charset="0"/>
                <a:ea typeface="ＭＳ Ｐゴシック" panose="020B0600070205080204" pitchFamily="34" charset="-128"/>
              </a:rPr>
              <a:t>7.3 </a:t>
            </a:r>
            <a:r>
              <a:rPr lang="en-US" altLang="en-US" sz="2300" b="1" dirty="0">
                <a:solidFill>
                  <a:srgbClr val="7D468C"/>
                </a:solidFill>
                <a:latin typeface="Calibri" panose="020F0502020204030204" pitchFamily="34" charset="0"/>
                <a:ea typeface="ＭＳ Ｐゴシック" panose="020B0600070205080204" pitchFamily="34" charset="-128"/>
              </a:rPr>
              <a:t>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Reads Mapping</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xmlns="" val="115718357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7" name="Rectangle 3"/>
          <p:cNvSpPr>
            <a:spLocks noChangeArrowheads="1"/>
          </p:cNvSpPr>
          <p:nvPr/>
        </p:nvSpPr>
        <p:spPr bwMode="auto">
          <a:xfrm>
            <a:off x="178604" y="722023"/>
            <a:ext cx="9432925" cy="4448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pPr>
            <a:r>
              <a:rPr lang="en-US" altLang="en-US" sz="2300" b="1" dirty="0" smtClean="0">
                <a:solidFill>
                  <a:srgbClr val="7D468C"/>
                </a:solidFill>
                <a:latin typeface="Calibri" panose="020F0502020204030204" pitchFamily="34" charset="0"/>
                <a:ea typeface="ＭＳ Ｐゴシック" panose="020B0600070205080204" pitchFamily="34" charset="-128"/>
              </a:rPr>
              <a:t>7.3 </a:t>
            </a:r>
            <a:r>
              <a:rPr lang="en-US" altLang="en-US" sz="2300" b="1" dirty="0">
                <a:solidFill>
                  <a:srgbClr val="7D468C"/>
                </a:solidFill>
                <a:latin typeface="Calibri" panose="020F0502020204030204" pitchFamily="34" charset="0"/>
                <a:ea typeface="ＭＳ Ｐゴシック" panose="020B0600070205080204" pitchFamily="34" charset="-128"/>
              </a:rPr>
              <a:t>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Reads Mapping</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
        <p:nvSpPr>
          <p:cNvPr id="2" name="CuadroTexto 1"/>
          <p:cNvSpPr txBox="1"/>
          <p:nvPr/>
        </p:nvSpPr>
        <p:spPr>
          <a:xfrm>
            <a:off x="704527" y="1268760"/>
            <a:ext cx="8064897" cy="42473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solidFill>
                  <a:schemeClr val="bg1">
                    <a:lumMod val="50000"/>
                  </a:schemeClr>
                </a:solidFill>
              </a:rPr>
              <a:t>We will use the existing reference genome for mouse: </a:t>
            </a:r>
            <a:r>
              <a:rPr lang="en-GB" dirty="0" smtClean="0">
                <a:solidFill>
                  <a:srgbClr val="FF0000"/>
                </a:solidFill>
              </a:rPr>
              <a:t>mm10/GRCm38</a:t>
            </a:r>
          </a:p>
          <a:p>
            <a:pPr marL="285750" indent="-285750">
              <a:lnSpc>
                <a:spcPct val="150000"/>
              </a:lnSpc>
              <a:buFont typeface="Arial" panose="020B0604020202020204" pitchFamily="34" charset="0"/>
              <a:buChar char="•"/>
            </a:pPr>
            <a:r>
              <a:rPr lang="en-GB" dirty="0" smtClean="0">
                <a:solidFill>
                  <a:schemeClr val="bg1">
                    <a:lumMod val="50000"/>
                  </a:schemeClr>
                </a:solidFill>
              </a:rPr>
              <a:t>We will use </a:t>
            </a:r>
            <a:r>
              <a:rPr lang="en-GB" dirty="0" smtClean="0">
                <a:solidFill>
                  <a:srgbClr val="FF0000"/>
                </a:solidFill>
              </a:rPr>
              <a:t>HISAT2</a:t>
            </a:r>
            <a:r>
              <a:rPr lang="en-GB" dirty="0" smtClean="0">
                <a:solidFill>
                  <a:schemeClr val="bg1">
                    <a:lumMod val="50000"/>
                  </a:schemeClr>
                </a:solidFill>
              </a:rPr>
              <a:t> to align the reads</a:t>
            </a:r>
          </a:p>
          <a:p>
            <a:pPr marL="285750" indent="-285750">
              <a:lnSpc>
                <a:spcPct val="150000"/>
              </a:lnSpc>
              <a:buFont typeface="Arial" panose="020B0604020202020204" pitchFamily="34" charset="0"/>
              <a:buChar char="•"/>
            </a:pPr>
            <a:endParaRPr lang="en-GB" dirty="0">
              <a:solidFill>
                <a:schemeClr val="bg1">
                  <a:lumMod val="50000"/>
                </a:schemeClr>
              </a:solidFill>
            </a:endParaRPr>
          </a:p>
          <a:p>
            <a:pPr marL="285750" indent="-285750">
              <a:lnSpc>
                <a:spcPct val="150000"/>
              </a:lnSpc>
              <a:buFont typeface="Arial" panose="020B0604020202020204" pitchFamily="34" charset="0"/>
              <a:buChar char="•"/>
            </a:pPr>
            <a:endParaRPr lang="en-GB" dirty="0" smtClean="0">
              <a:solidFill>
                <a:schemeClr val="bg1">
                  <a:lumMod val="50000"/>
                </a:schemeClr>
              </a:solidFill>
            </a:endParaRPr>
          </a:p>
          <a:p>
            <a:pPr marL="285750" indent="-285750">
              <a:lnSpc>
                <a:spcPct val="150000"/>
              </a:lnSpc>
              <a:buFont typeface="Arial" panose="020B0604020202020204" pitchFamily="34" charset="0"/>
              <a:buChar char="•"/>
            </a:pPr>
            <a:endParaRPr lang="en-GB" dirty="0" smtClean="0">
              <a:solidFill>
                <a:schemeClr val="bg1">
                  <a:lumMod val="50000"/>
                </a:schemeClr>
              </a:solidFill>
            </a:endParaRPr>
          </a:p>
          <a:p>
            <a:pPr marL="285750" indent="-285750">
              <a:lnSpc>
                <a:spcPct val="150000"/>
              </a:lnSpc>
              <a:buFont typeface="Arial" panose="020B0604020202020204" pitchFamily="34" charset="0"/>
              <a:buChar char="•"/>
            </a:pPr>
            <a:endParaRPr lang="en-GB" dirty="0">
              <a:solidFill>
                <a:schemeClr val="bg1">
                  <a:lumMod val="50000"/>
                </a:schemeClr>
              </a:solidFill>
            </a:endParaRPr>
          </a:p>
          <a:p>
            <a:pPr marL="285750" indent="-285750">
              <a:lnSpc>
                <a:spcPct val="150000"/>
              </a:lnSpc>
              <a:buFont typeface="Arial" panose="020B0604020202020204" pitchFamily="34" charset="0"/>
              <a:buChar char="•"/>
            </a:pPr>
            <a:endParaRPr lang="en-GB" dirty="0" smtClean="0">
              <a:solidFill>
                <a:schemeClr val="bg1">
                  <a:lumMod val="50000"/>
                </a:schemeClr>
              </a:solidFill>
            </a:endParaRPr>
          </a:p>
          <a:p>
            <a:pPr marL="285750" indent="-285750">
              <a:lnSpc>
                <a:spcPct val="150000"/>
              </a:lnSpc>
              <a:buFont typeface="Arial" panose="020B0604020202020204" pitchFamily="34" charset="0"/>
              <a:buChar char="•"/>
            </a:pPr>
            <a:endParaRPr lang="en-GB" dirty="0" smtClean="0">
              <a:solidFill>
                <a:schemeClr val="bg1">
                  <a:lumMod val="50000"/>
                </a:schemeClr>
              </a:solidFill>
            </a:endParaRPr>
          </a:p>
          <a:p>
            <a:pPr marL="285750" indent="-285750">
              <a:lnSpc>
                <a:spcPct val="150000"/>
              </a:lnSpc>
              <a:buFont typeface="Arial" panose="020B0604020202020204" pitchFamily="34" charset="0"/>
              <a:buChar char="•"/>
            </a:pPr>
            <a:r>
              <a:rPr lang="en-GB" dirty="0" smtClean="0">
                <a:solidFill>
                  <a:schemeClr val="bg1">
                    <a:lumMod val="50000"/>
                  </a:schemeClr>
                </a:solidFill>
              </a:rPr>
              <a:t>We are only using a subset of </a:t>
            </a:r>
            <a:r>
              <a:rPr lang="en-GB" dirty="0" smtClean="0">
                <a:solidFill>
                  <a:srgbClr val="FF0000"/>
                </a:solidFill>
              </a:rPr>
              <a:t>1000 reads </a:t>
            </a:r>
            <a:r>
              <a:rPr lang="en-GB" dirty="0" smtClean="0">
                <a:solidFill>
                  <a:schemeClr val="bg1">
                    <a:lumMod val="50000"/>
                  </a:schemeClr>
                </a:solidFill>
              </a:rPr>
              <a:t>per sample (aligning step will take less than the full set)</a:t>
            </a:r>
            <a:endParaRPr lang="en-US" dirty="0">
              <a:solidFill>
                <a:schemeClr val="bg1">
                  <a:lumMod val="50000"/>
                </a:schemeClr>
              </a:solidFill>
            </a:endParaRPr>
          </a:p>
        </p:txBody>
      </p:sp>
      <p:sp>
        <p:nvSpPr>
          <p:cNvPr id="4" name="Rectángulo 3"/>
          <p:cNvSpPr/>
          <p:nvPr/>
        </p:nvSpPr>
        <p:spPr>
          <a:xfrm>
            <a:off x="930925" y="3717032"/>
            <a:ext cx="4040786" cy="369332"/>
          </a:xfrm>
          <a:prstGeom prst="rect">
            <a:avLst/>
          </a:prstGeom>
        </p:spPr>
        <p:txBody>
          <a:bodyPr wrap="none">
            <a:spAutoFit/>
          </a:bodyPr>
          <a:lstStyle/>
          <a:p>
            <a:r>
              <a:rPr lang="en-GB" dirty="0">
                <a:hlinkClick r:id="rId3"/>
              </a:rPr>
              <a:t>https://daehwankimlab.github.io/hisat2/</a:t>
            </a:r>
            <a:endParaRPr lang="en-US" dirty="0"/>
          </a:p>
        </p:txBody>
      </p:sp>
      <p:pic>
        <p:nvPicPr>
          <p:cNvPr id="6" name="Imagen 5"/>
          <p:cNvPicPr>
            <a:picLocks noChangeAspect="1"/>
          </p:cNvPicPr>
          <p:nvPr/>
        </p:nvPicPr>
        <p:blipFill>
          <a:blip r:embed="rId4" cstate="print"/>
          <a:stretch>
            <a:fillRect/>
          </a:stretch>
        </p:blipFill>
        <p:spPr>
          <a:xfrm>
            <a:off x="776536" y="2508740"/>
            <a:ext cx="7757210" cy="1047896"/>
          </a:xfrm>
          <a:prstGeom prst="rect">
            <a:avLst/>
          </a:prstGeom>
        </p:spPr>
      </p:pic>
    </p:spTree>
    <p:extLst>
      <p:ext uri="{BB962C8B-B14F-4D97-AF65-F5344CB8AC3E}">
        <p14:creationId xmlns:p14="http://schemas.microsoft.com/office/powerpoint/2010/main" xmlns="" val="288300985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cstate="print"/>
          <a:stretch>
            <a:fillRect/>
          </a:stretch>
        </p:blipFill>
        <p:spPr>
          <a:xfrm>
            <a:off x="272480" y="1166845"/>
            <a:ext cx="7706412" cy="5574523"/>
          </a:xfrm>
          <a:prstGeom prst="rect">
            <a:avLst/>
          </a:prstGeom>
        </p:spPr>
      </p:pic>
      <p:sp>
        <p:nvSpPr>
          <p:cNvPr id="14" name="13 Rectángulo"/>
          <p:cNvSpPr/>
          <p:nvPr/>
        </p:nvSpPr>
        <p:spPr>
          <a:xfrm>
            <a:off x="344488" y="2029520"/>
            <a:ext cx="172819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echa derecha 1"/>
          <p:cNvSpPr/>
          <p:nvPr/>
        </p:nvSpPr>
        <p:spPr>
          <a:xfrm rot="10800000">
            <a:off x="3615286" y="2039895"/>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echa derecha 6"/>
          <p:cNvSpPr/>
          <p:nvPr/>
        </p:nvSpPr>
        <p:spPr>
          <a:xfrm rot="10800000">
            <a:off x="4237856" y="2598902"/>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echa derecha 9"/>
          <p:cNvSpPr/>
          <p:nvPr/>
        </p:nvSpPr>
        <p:spPr>
          <a:xfrm rot="10800000">
            <a:off x="5453813" y="3574862"/>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
          <p:cNvSpPr>
            <a:spLocks noChangeArrowheads="1"/>
          </p:cNvSpPr>
          <p:nvPr/>
        </p:nvSpPr>
        <p:spPr bwMode="auto">
          <a:xfrm>
            <a:off x="178604" y="722023"/>
            <a:ext cx="9432925" cy="4448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pPr>
            <a:r>
              <a:rPr lang="en-US" altLang="en-US" sz="2300" b="1" dirty="0" smtClean="0">
                <a:solidFill>
                  <a:srgbClr val="7D468C"/>
                </a:solidFill>
                <a:latin typeface="Calibri" panose="020F0502020204030204" pitchFamily="34" charset="0"/>
                <a:ea typeface="ＭＳ Ｐゴシック" panose="020B0600070205080204" pitchFamily="34" charset="-128"/>
              </a:rPr>
              <a:t>7.3 </a:t>
            </a:r>
            <a:r>
              <a:rPr lang="en-US" altLang="en-US" sz="2300" b="1" dirty="0">
                <a:solidFill>
                  <a:srgbClr val="7D468C"/>
                </a:solidFill>
                <a:latin typeface="Calibri" panose="020F0502020204030204" pitchFamily="34" charset="0"/>
                <a:ea typeface="ＭＳ Ｐゴシック" panose="020B0600070205080204" pitchFamily="34" charset="-128"/>
              </a:rPr>
              <a:t>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Reads Mapping</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
        <p:nvSpPr>
          <p:cNvPr id="11" name="Flecha derecha 10"/>
          <p:cNvSpPr/>
          <p:nvPr/>
        </p:nvSpPr>
        <p:spPr>
          <a:xfrm rot="10800000">
            <a:off x="3220823" y="6501974"/>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37510032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US" altLang="en-US" sz="2300" b="1" dirty="0" smtClean="0">
                <a:solidFill>
                  <a:srgbClr val="7D468C"/>
                </a:solidFill>
                <a:ea typeface="ＭＳ Ｐゴシック" panose="020B0600070205080204" pitchFamily="34" charset="-128"/>
              </a:rPr>
              <a:t>7.3 </a:t>
            </a:r>
            <a:r>
              <a:rPr lang="en-US" altLang="en-US" sz="2300" b="1" dirty="0">
                <a:solidFill>
                  <a:srgbClr val="7D468C"/>
                </a:solidFill>
                <a:ea typeface="ＭＳ Ｐゴシック" panose="020B0600070205080204" pitchFamily="34" charset="-128"/>
              </a:rPr>
              <a:t>RNA-</a:t>
            </a:r>
            <a:r>
              <a:rPr lang="en-US" altLang="en-US" sz="2300" b="1" dirty="0" err="1">
                <a:solidFill>
                  <a:srgbClr val="7D468C"/>
                </a:solidFill>
                <a:ea typeface="ＭＳ Ｐゴシック" panose="020B0600070205080204" pitchFamily="34" charset="-128"/>
              </a:rPr>
              <a:t>seq</a:t>
            </a:r>
            <a:r>
              <a:rPr lang="en-US" altLang="en-US" sz="2300" b="1" dirty="0">
                <a:solidFill>
                  <a:srgbClr val="7D468C"/>
                </a:solidFill>
                <a:ea typeface="ＭＳ Ｐゴシック" panose="020B0600070205080204" pitchFamily="34" charset="-128"/>
              </a:rPr>
              <a:t> data analysis. Reads </a:t>
            </a:r>
            <a:r>
              <a:rPr lang="en-US" altLang="en-US" sz="2300" b="1" dirty="0" smtClean="0">
                <a:solidFill>
                  <a:srgbClr val="7D468C"/>
                </a:solidFill>
                <a:ea typeface="ＭＳ Ｐゴシック" panose="020B0600070205080204" pitchFamily="34" charset="-128"/>
              </a:rPr>
              <a:t>Mapping </a:t>
            </a:r>
            <a:r>
              <a:rPr lang="en-GB" sz="2300" dirty="0" smtClean="0">
                <a:solidFill>
                  <a:srgbClr val="7D468C"/>
                </a:solidFill>
                <a:ea typeface="ＭＳ Ｐゴシック" pitchFamily="34" charset="-128"/>
                <a:cs typeface="ＭＳ Ｐゴシック" charset="0"/>
              </a:rPr>
              <a:t>(view summary)</a:t>
            </a:r>
            <a:endParaRPr lang="en-GB" dirty="0" smtClean="0">
              <a:solidFill>
                <a:srgbClr val="7D468C"/>
              </a:solidFill>
              <a:ea typeface="ＭＳ Ｐゴシック" pitchFamily="34" charset="-128"/>
              <a:cs typeface="ＭＳ Ｐゴシック" charset="0"/>
            </a:endParaRPr>
          </a:p>
        </p:txBody>
      </p:sp>
      <p:pic>
        <p:nvPicPr>
          <p:cNvPr id="3" name="Imagen 2"/>
          <p:cNvPicPr>
            <a:picLocks noChangeAspect="1"/>
          </p:cNvPicPr>
          <p:nvPr/>
        </p:nvPicPr>
        <p:blipFill>
          <a:blip r:embed="rId3" cstate="print"/>
          <a:stretch>
            <a:fillRect/>
          </a:stretch>
        </p:blipFill>
        <p:spPr>
          <a:xfrm>
            <a:off x="416496" y="1196752"/>
            <a:ext cx="2314898" cy="1381318"/>
          </a:xfrm>
          <a:prstGeom prst="rect">
            <a:avLst/>
          </a:prstGeom>
        </p:spPr>
      </p:pic>
      <p:sp>
        <p:nvSpPr>
          <p:cNvPr id="7" name="Flecha derecha 6"/>
          <p:cNvSpPr/>
          <p:nvPr/>
        </p:nvSpPr>
        <p:spPr>
          <a:xfrm rot="10800000">
            <a:off x="2731394" y="1453642"/>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p:cNvPicPr>
            <a:picLocks noChangeAspect="1"/>
          </p:cNvPicPr>
          <p:nvPr/>
        </p:nvPicPr>
        <p:blipFill>
          <a:blip r:embed="rId4" cstate="print"/>
          <a:stretch>
            <a:fillRect/>
          </a:stretch>
        </p:blipFill>
        <p:spPr>
          <a:xfrm>
            <a:off x="3368824" y="1885999"/>
            <a:ext cx="2419688" cy="3953427"/>
          </a:xfrm>
          <a:prstGeom prst="rect">
            <a:avLst/>
          </a:prstGeom>
        </p:spPr>
      </p:pic>
      <p:sp>
        <p:nvSpPr>
          <p:cNvPr id="5" name="Flecha doblada hacia arriba 4"/>
          <p:cNvSpPr/>
          <p:nvPr/>
        </p:nvSpPr>
        <p:spPr>
          <a:xfrm rot="5400000">
            <a:off x="2252700" y="2480852"/>
            <a:ext cx="792088" cy="1296144"/>
          </a:xfrm>
          <a:prstGeom prst="ben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p:cNvPicPr>
            <a:picLocks noChangeAspect="1"/>
          </p:cNvPicPr>
          <p:nvPr/>
        </p:nvPicPr>
        <p:blipFill>
          <a:blip r:embed="rId5" cstate="print"/>
          <a:stretch>
            <a:fillRect/>
          </a:stretch>
        </p:blipFill>
        <p:spPr>
          <a:xfrm>
            <a:off x="6587890" y="3459366"/>
            <a:ext cx="2991267" cy="1000265"/>
          </a:xfrm>
          <a:prstGeom prst="rect">
            <a:avLst/>
          </a:prstGeom>
        </p:spPr>
      </p:pic>
      <p:pic>
        <p:nvPicPr>
          <p:cNvPr id="10" name="Imagen 9"/>
          <p:cNvPicPr>
            <a:picLocks noChangeAspect="1"/>
          </p:cNvPicPr>
          <p:nvPr/>
        </p:nvPicPr>
        <p:blipFill>
          <a:blip r:embed="rId6" cstate="print"/>
          <a:stretch>
            <a:fillRect/>
          </a:stretch>
        </p:blipFill>
        <p:spPr>
          <a:xfrm>
            <a:off x="6587890" y="4869160"/>
            <a:ext cx="2905530" cy="1066949"/>
          </a:xfrm>
          <a:prstGeom prst="rect">
            <a:avLst/>
          </a:prstGeom>
        </p:spPr>
      </p:pic>
      <p:pic>
        <p:nvPicPr>
          <p:cNvPr id="11" name="Imagen 10"/>
          <p:cNvPicPr>
            <a:picLocks noChangeAspect="1"/>
          </p:cNvPicPr>
          <p:nvPr/>
        </p:nvPicPr>
        <p:blipFill>
          <a:blip r:embed="rId7" cstate="print"/>
          <a:stretch>
            <a:fillRect/>
          </a:stretch>
        </p:blipFill>
        <p:spPr>
          <a:xfrm>
            <a:off x="6506916" y="1881211"/>
            <a:ext cx="3067478" cy="1114581"/>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US" altLang="en-US" sz="2300" b="1" dirty="0" smtClean="0">
                <a:solidFill>
                  <a:srgbClr val="7D468C"/>
                </a:solidFill>
                <a:ea typeface="ＭＳ Ｐゴシック" panose="020B0600070205080204" pitchFamily="34" charset="-128"/>
              </a:rPr>
              <a:t>7.3 </a:t>
            </a:r>
            <a:r>
              <a:rPr lang="en-US" altLang="en-US" sz="2300" b="1" dirty="0">
                <a:solidFill>
                  <a:srgbClr val="7D468C"/>
                </a:solidFill>
                <a:ea typeface="ＭＳ Ｐゴシック" panose="020B0600070205080204" pitchFamily="34" charset="-128"/>
              </a:rPr>
              <a:t>RNA-</a:t>
            </a:r>
            <a:r>
              <a:rPr lang="en-US" altLang="en-US" sz="2300" b="1" dirty="0" err="1">
                <a:solidFill>
                  <a:srgbClr val="7D468C"/>
                </a:solidFill>
                <a:ea typeface="ＭＳ Ｐゴシック" panose="020B0600070205080204" pitchFamily="34" charset="-128"/>
              </a:rPr>
              <a:t>seq</a:t>
            </a:r>
            <a:r>
              <a:rPr lang="en-US" altLang="en-US" sz="2300" b="1" dirty="0">
                <a:solidFill>
                  <a:srgbClr val="7D468C"/>
                </a:solidFill>
                <a:ea typeface="ＭＳ Ｐゴシック" panose="020B0600070205080204" pitchFamily="34" charset="-128"/>
              </a:rPr>
              <a:t> data analysis. Reads </a:t>
            </a:r>
            <a:r>
              <a:rPr lang="en-US" altLang="en-US" sz="2300" b="1" dirty="0" smtClean="0">
                <a:solidFill>
                  <a:srgbClr val="7D468C"/>
                </a:solidFill>
                <a:ea typeface="ＭＳ Ｐゴシック" panose="020B0600070205080204" pitchFamily="34" charset="-128"/>
              </a:rPr>
              <a:t>Mapping </a:t>
            </a:r>
            <a:r>
              <a:rPr lang="en-GB" sz="2300" dirty="0" smtClean="0">
                <a:solidFill>
                  <a:srgbClr val="7D468C"/>
                </a:solidFill>
                <a:ea typeface="ＭＳ Ｐゴシック" pitchFamily="34" charset="-128"/>
                <a:cs typeface="ＭＳ Ｐゴシック" charset="0"/>
              </a:rPr>
              <a:t>(View BAM files)</a:t>
            </a:r>
            <a:endParaRPr lang="en-GB" dirty="0" smtClean="0">
              <a:solidFill>
                <a:srgbClr val="7D468C"/>
              </a:solidFill>
              <a:ea typeface="ＭＳ Ｐゴシック" pitchFamily="34" charset="-128"/>
              <a:cs typeface="ＭＳ Ｐゴシック" charset="0"/>
            </a:endParaRPr>
          </a:p>
        </p:txBody>
      </p:sp>
      <p:pic>
        <p:nvPicPr>
          <p:cNvPr id="6" name="Imagen 5"/>
          <p:cNvPicPr>
            <a:picLocks noChangeAspect="1"/>
          </p:cNvPicPr>
          <p:nvPr/>
        </p:nvPicPr>
        <p:blipFill>
          <a:blip r:embed="rId3" cstate="print"/>
          <a:stretch>
            <a:fillRect/>
          </a:stretch>
        </p:blipFill>
        <p:spPr>
          <a:xfrm>
            <a:off x="416496" y="1196752"/>
            <a:ext cx="2314898" cy="1381318"/>
          </a:xfrm>
          <a:prstGeom prst="rect">
            <a:avLst/>
          </a:prstGeom>
        </p:spPr>
      </p:pic>
      <p:sp>
        <p:nvSpPr>
          <p:cNvPr id="7" name="Flecha derecha 6"/>
          <p:cNvSpPr/>
          <p:nvPr/>
        </p:nvSpPr>
        <p:spPr>
          <a:xfrm rot="10800000">
            <a:off x="2762077" y="2151954"/>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p:cNvPicPr>
            <a:picLocks noChangeAspect="1"/>
          </p:cNvPicPr>
          <p:nvPr/>
        </p:nvPicPr>
        <p:blipFill>
          <a:blip r:embed="rId4" cstate="print"/>
          <a:stretch>
            <a:fillRect/>
          </a:stretch>
        </p:blipFill>
        <p:spPr>
          <a:xfrm>
            <a:off x="3368824" y="1885999"/>
            <a:ext cx="2419688" cy="3953427"/>
          </a:xfrm>
          <a:prstGeom prst="rect">
            <a:avLst/>
          </a:prstGeom>
        </p:spPr>
      </p:pic>
      <p:sp>
        <p:nvSpPr>
          <p:cNvPr id="10" name="Flecha doblada hacia arriba 9"/>
          <p:cNvSpPr/>
          <p:nvPr/>
        </p:nvSpPr>
        <p:spPr>
          <a:xfrm rot="5400000">
            <a:off x="2252700" y="2480852"/>
            <a:ext cx="792088" cy="1296144"/>
          </a:xfrm>
          <a:prstGeom prst="ben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32520" y="1988840"/>
            <a:ext cx="7055060" cy="42125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9 Flecha derecha"/>
          <p:cNvSpPr>
            <a:spLocks noChangeArrowheads="1"/>
          </p:cNvSpPr>
          <p:nvPr/>
        </p:nvSpPr>
        <p:spPr bwMode="auto">
          <a:xfrm rot="5400000" flipV="1">
            <a:off x="6581130" y="3456732"/>
            <a:ext cx="2432050" cy="360362"/>
          </a:xfrm>
          <a:prstGeom prst="rightArrow">
            <a:avLst>
              <a:gd name="adj1" fmla="val 50000"/>
              <a:gd name="adj2" fmla="val 49929"/>
            </a:avLst>
          </a:prstGeom>
          <a:solidFill>
            <a:srgbClr val="00B8FF"/>
          </a:solidFill>
          <a:ln w="9525" algn="ctr">
            <a:solidFill>
              <a:schemeClr val="tx1"/>
            </a:solidFill>
            <a:round/>
            <a:headEnd/>
            <a:tailEnd/>
          </a:ln>
        </p:spPr>
        <p:txBody>
          <a:bodyPr/>
          <a:lstStyle/>
          <a:p>
            <a:pPr eaLnBrk="1">
              <a:lnSpc>
                <a:spcPct val="93000"/>
              </a:lnSpc>
              <a:buClr>
                <a:srgbClr val="000000"/>
              </a:buClr>
              <a:buSzPct val="100000"/>
              <a:buFont typeface="Times New Roman" panose="02020603050405020304" pitchFamily="18" charset="0"/>
              <a:buNone/>
            </a:pPr>
            <a:endParaRPr lang="en-US" altLang="en-US">
              <a:latin typeface="Arial" pitchFamily="34" charset="0"/>
              <a:cs typeface="Arial" pitchFamily="34" charset="0"/>
            </a:endParaRPr>
          </a:p>
        </p:txBody>
      </p:sp>
      <p:sp>
        <p:nvSpPr>
          <p:cNvPr id="5" name="10 CuadroTexto"/>
          <p:cNvSpPr txBox="1">
            <a:spLocks noChangeArrowheads="1"/>
          </p:cNvSpPr>
          <p:nvPr/>
        </p:nvSpPr>
        <p:spPr bwMode="auto">
          <a:xfrm>
            <a:off x="8121352" y="2420888"/>
            <a:ext cx="1053494" cy="18097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endParaRPr lang="es-ES" altLang="en-US" sz="2000" b="1" dirty="0" smtClean="0">
              <a:latin typeface="Arial" pitchFamily="34" charset="0"/>
              <a:cs typeface="Arial" pitchFamily="34" charset="0"/>
            </a:endParaRPr>
          </a:p>
          <a:p>
            <a:pPr eaLnBrk="1">
              <a:lnSpc>
                <a:spcPct val="93000"/>
              </a:lnSpc>
              <a:buClr>
                <a:srgbClr val="000000"/>
              </a:buClr>
              <a:buSzPct val="100000"/>
            </a:pPr>
            <a:r>
              <a:rPr lang="es-ES" altLang="en-US" sz="2000" b="1" dirty="0" smtClean="0">
                <a:latin typeface="Arial" pitchFamily="34" charset="0"/>
                <a:cs typeface="Arial" pitchFamily="34" charset="0"/>
              </a:rPr>
              <a:t>- </a:t>
            </a:r>
            <a:r>
              <a:rPr lang="es-ES" altLang="en-US" sz="2000" b="1" dirty="0" err="1" smtClean="0">
                <a:latin typeface="Arial" pitchFamily="34" charset="0"/>
                <a:cs typeface="Arial" pitchFamily="34" charset="0"/>
              </a:rPr>
              <a:t>Costs</a:t>
            </a:r>
            <a:endParaRPr lang="es-ES" altLang="en-US" sz="2000" b="1" dirty="0" smtClean="0">
              <a:latin typeface="Arial" pitchFamily="34" charset="0"/>
              <a:cs typeface="Arial" pitchFamily="34" charset="0"/>
            </a:endParaRPr>
          </a:p>
          <a:p>
            <a:pPr eaLnBrk="1">
              <a:lnSpc>
                <a:spcPct val="93000"/>
              </a:lnSpc>
              <a:buClr>
                <a:srgbClr val="000000"/>
              </a:buClr>
              <a:buSzPct val="100000"/>
            </a:pPr>
            <a:endParaRPr lang="es-ES" altLang="en-US" sz="2000" b="1" dirty="0" smtClean="0">
              <a:latin typeface="Arial" pitchFamily="34" charset="0"/>
              <a:cs typeface="Arial" pitchFamily="34" charset="0"/>
            </a:endParaRPr>
          </a:p>
          <a:p>
            <a:pPr eaLnBrk="1">
              <a:lnSpc>
                <a:spcPct val="93000"/>
              </a:lnSpc>
              <a:buClr>
                <a:srgbClr val="000000"/>
              </a:buClr>
              <a:buSzPct val="100000"/>
              <a:buFont typeface="Times New Roman" panose="02020603050405020304" pitchFamily="18" charset="0"/>
              <a:buNone/>
            </a:pPr>
            <a:r>
              <a:rPr lang="es-ES" altLang="en-US" sz="2000" b="1" dirty="0" smtClean="0">
                <a:latin typeface="Arial" pitchFamily="34" charset="0"/>
                <a:cs typeface="Arial" pitchFamily="34" charset="0"/>
              </a:rPr>
              <a:t>- Time</a:t>
            </a:r>
          </a:p>
          <a:p>
            <a:pPr eaLnBrk="1">
              <a:lnSpc>
                <a:spcPct val="93000"/>
              </a:lnSpc>
              <a:buClr>
                <a:srgbClr val="000000"/>
              </a:buClr>
              <a:buSzPct val="100000"/>
              <a:buFont typeface="Times New Roman" panose="02020603050405020304" pitchFamily="18" charset="0"/>
              <a:buNone/>
            </a:pPr>
            <a:endParaRPr lang="es-ES" altLang="en-US" sz="2000" b="1" dirty="0">
              <a:latin typeface="Arial" pitchFamily="34" charset="0"/>
              <a:cs typeface="Arial" pitchFamily="34" charset="0"/>
            </a:endParaRPr>
          </a:p>
          <a:p>
            <a:pPr eaLnBrk="1">
              <a:lnSpc>
                <a:spcPct val="93000"/>
              </a:lnSpc>
              <a:buClr>
                <a:srgbClr val="000000"/>
              </a:buClr>
              <a:buSzPct val="100000"/>
              <a:buFont typeface="Times New Roman" panose="02020603050405020304" pitchFamily="18" charset="0"/>
              <a:buNone/>
            </a:pPr>
            <a:endParaRPr lang="en-US" altLang="en-US" sz="2000" b="1" dirty="0">
              <a:latin typeface="Arial" pitchFamily="34" charset="0"/>
              <a:cs typeface="Arial" pitchFamily="34" charset="0"/>
            </a:endParaRPr>
          </a:p>
        </p:txBody>
      </p:sp>
      <p:sp>
        <p:nvSpPr>
          <p:cNvPr id="6" name="Rectangle 1"/>
          <p:cNvSpPr>
            <a:spLocks noChangeArrowheads="1"/>
          </p:cNvSpPr>
          <p:nvPr/>
        </p:nvSpPr>
        <p:spPr bwMode="auto">
          <a:xfrm>
            <a:off x="495300" y="274638"/>
            <a:ext cx="8913813"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8" name="10 Rectángulo"/>
          <p:cNvSpPr>
            <a:spLocks noChangeArrowheads="1"/>
          </p:cNvSpPr>
          <p:nvPr/>
        </p:nvSpPr>
        <p:spPr bwMode="auto">
          <a:xfrm>
            <a:off x="776288" y="1052513"/>
            <a:ext cx="7057032" cy="607602"/>
          </a:xfrm>
          <a:prstGeom prst="rect">
            <a:avLst/>
          </a:prstGeom>
          <a:solidFill>
            <a:srgbClr val="FFFF99"/>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eaLnBrk="1">
              <a:lnSpc>
                <a:spcPct val="93000"/>
              </a:lnSpc>
              <a:buClr>
                <a:srgbClr val="000000"/>
              </a:buClr>
              <a:buSzPct val="100000"/>
              <a:buFont typeface="Times New Roman" panose="02020603050405020304" pitchFamily="18" charset="0"/>
              <a:buNone/>
            </a:pPr>
            <a:r>
              <a:rPr lang="en-US" altLang="en-US" b="1" dirty="0">
                <a:latin typeface="Arial" pitchFamily="34" charset="0"/>
                <a:cs typeface="Arial" pitchFamily="34" charset="0"/>
              </a:rPr>
              <a:t>Improvements in enzymes, </a:t>
            </a:r>
            <a:r>
              <a:rPr lang="en-US" altLang="en-US" b="1" dirty="0" smtClean="0">
                <a:latin typeface="Arial" pitchFamily="34" charset="0"/>
                <a:cs typeface="Arial" pitchFamily="34" charset="0"/>
              </a:rPr>
              <a:t>chemistry, </a:t>
            </a:r>
            <a:r>
              <a:rPr lang="en-US" altLang="en-US" b="1" dirty="0">
                <a:latin typeface="Arial" pitchFamily="34" charset="0"/>
                <a:cs typeface="Arial" pitchFamily="34" charset="0"/>
              </a:rPr>
              <a:t>technology and </a:t>
            </a:r>
            <a:r>
              <a:rPr lang="en-US" altLang="en-US" b="1" dirty="0" smtClean="0">
                <a:latin typeface="Arial" pitchFamily="34" charset="0"/>
                <a:cs typeface="Arial" pitchFamily="34" charset="0"/>
              </a:rPr>
              <a:t>imaging dramatically </a:t>
            </a:r>
            <a:r>
              <a:rPr lang="en-US" altLang="en-US" b="1" dirty="0">
                <a:latin typeface="Arial" pitchFamily="34" charset="0"/>
                <a:cs typeface="Arial" pitchFamily="34" charset="0"/>
              </a:rPr>
              <a:t>increased sequencing </a:t>
            </a:r>
            <a:r>
              <a:rPr lang="en-US" altLang="en-US" b="1" dirty="0" smtClean="0">
                <a:latin typeface="Arial" pitchFamily="34" charset="0"/>
                <a:cs typeface="Arial" pitchFamily="34" charset="0"/>
              </a:rPr>
              <a:t>capabilities! </a:t>
            </a:r>
            <a:endParaRPr lang="ca-ES" altLang="en-US" b="1" dirty="0">
              <a:latin typeface="Arial" pitchFamily="34" charset="0"/>
              <a:cs typeface="Arial" pitchFamily="34" charset="0"/>
            </a:endParaRPr>
          </a:p>
        </p:txBody>
      </p:sp>
      <p:sp>
        <p:nvSpPr>
          <p:cNvPr id="9" name="8 Rayo"/>
          <p:cNvSpPr/>
          <p:nvPr/>
        </p:nvSpPr>
        <p:spPr>
          <a:xfrm>
            <a:off x="3584848" y="1700808"/>
            <a:ext cx="1008112" cy="1440160"/>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1" name="Rectangle 2"/>
          <p:cNvSpPr>
            <a:spLocks noChangeArrowheads="1"/>
          </p:cNvSpPr>
          <p:nvPr/>
        </p:nvSpPr>
        <p:spPr bwMode="auto">
          <a:xfrm>
            <a:off x="128588" y="476250"/>
            <a:ext cx="9777412" cy="398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000" b="1" dirty="0">
                <a:solidFill>
                  <a:srgbClr val="7D468C"/>
                </a:solidFill>
                <a:ea typeface="ＭＳ Ｐゴシック" panose="020B0600070205080204" pitchFamily="34" charset="-128"/>
                <a:cs typeface="Arial" pitchFamily="34" charset="0"/>
              </a:rPr>
              <a:t>1. </a:t>
            </a:r>
            <a:r>
              <a:rPr lang="en-US" altLang="en-US" sz="2000" b="1" dirty="0" smtClean="0">
                <a:solidFill>
                  <a:srgbClr val="7D468C"/>
                </a:solidFill>
                <a:ea typeface="ＭＳ Ｐゴシック" panose="020B0600070205080204" pitchFamily="34" charset="-128"/>
                <a:cs typeface="Arial" pitchFamily="34" charset="0"/>
              </a:rPr>
              <a:t>Introduction to NGS: </a:t>
            </a:r>
            <a:r>
              <a:rPr lang="en-US" altLang="en-US" sz="2000" b="1" dirty="0" smtClean="0">
                <a:solidFill>
                  <a:schemeClr val="accent2">
                    <a:lumMod val="60000"/>
                    <a:lumOff val="40000"/>
                  </a:schemeClr>
                </a:solidFill>
                <a:ea typeface="ＭＳ Ｐゴシック" panose="020B0600070205080204" pitchFamily="34" charset="-128"/>
                <a:cs typeface="Arial" pitchFamily="34" charset="0"/>
              </a:rPr>
              <a:t>The Next Generation Sequencing revolution</a:t>
            </a:r>
            <a:endParaRPr lang="en-US" altLang="en-US" sz="2000" b="1" dirty="0">
              <a:solidFill>
                <a:srgbClr val="CE02CE"/>
              </a:solidFill>
              <a:ea typeface="ＭＳ Ｐゴシック" panose="020B0600070205080204" pitchFamily="34" charset="-128"/>
              <a:cs typeface="Arial"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US" altLang="en-US" sz="2300" b="1" dirty="0" smtClean="0">
                <a:solidFill>
                  <a:srgbClr val="7D468C"/>
                </a:solidFill>
                <a:ea typeface="ＭＳ Ｐゴシック" panose="020B0600070205080204" pitchFamily="34" charset="-128"/>
              </a:rPr>
              <a:t>7.3 </a:t>
            </a:r>
            <a:r>
              <a:rPr lang="en-US" altLang="en-US" sz="2300" b="1" dirty="0">
                <a:solidFill>
                  <a:srgbClr val="7D468C"/>
                </a:solidFill>
                <a:ea typeface="ＭＳ Ｐゴシック" panose="020B0600070205080204" pitchFamily="34" charset="-128"/>
              </a:rPr>
              <a:t>RNA-</a:t>
            </a:r>
            <a:r>
              <a:rPr lang="en-US" altLang="en-US" sz="2300" b="1" dirty="0" err="1">
                <a:solidFill>
                  <a:srgbClr val="7D468C"/>
                </a:solidFill>
                <a:ea typeface="ＭＳ Ｐゴシック" panose="020B0600070205080204" pitchFamily="34" charset="-128"/>
              </a:rPr>
              <a:t>seq</a:t>
            </a:r>
            <a:r>
              <a:rPr lang="en-US" altLang="en-US" sz="2300" b="1" dirty="0">
                <a:solidFill>
                  <a:srgbClr val="7D468C"/>
                </a:solidFill>
                <a:ea typeface="ＭＳ Ｐゴシック" panose="020B0600070205080204" pitchFamily="34" charset="-128"/>
              </a:rPr>
              <a:t> data analysis. Reads </a:t>
            </a:r>
            <a:r>
              <a:rPr lang="en-US" altLang="en-US" sz="2300" b="1" dirty="0" smtClean="0">
                <a:solidFill>
                  <a:srgbClr val="7D468C"/>
                </a:solidFill>
                <a:ea typeface="ＭＳ Ｐゴシック" panose="020B0600070205080204" pitchFamily="34" charset="-128"/>
              </a:rPr>
              <a:t>Mapping </a:t>
            </a:r>
            <a:r>
              <a:rPr lang="en-GB" sz="2300" dirty="0" smtClean="0">
                <a:solidFill>
                  <a:srgbClr val="7D468C"/>
                </a:solidFill>
                <a:ea typeface="ＭＳ Ｐゴシック" pitchFamily="34" charset="-128"/>
                <a:cs typeface="ＭＳ Ｐゴシック" charset="0"/>
              </a:rPr>
              <a:t>(View BAM files)</a:t>
            </a:r>
            <a:endParaRPr lang="en-GB" dirty="0" smtClean="0">
              <a:solidFill>
                <a:srgbClr val="7D468C"/>
              </a:solidFill>
              <a:ea typeface="ＭＳ Ｐゴシック" pitchFamily="34" charset="-128"/>
              <a:cs typeface="ＭＳ Ｐゴシック" charset="0"/>
            </a:endParaRPr>
          </a:p>
        </p:txBody>
      </p:sp>
      <p:pic>
        <p:nvPicPr>
          <p:cNvPr id="6" name="Imagen 5"/>
          <p:cNvPicPr>
            <a:picLocks noChangeAspect="1"/>
          </p:cNvPicPr>
          <p:nvPr/>
        </p:nvPicPr>
        <p:blipFill>
          <a:blip r:embed="rId3" cstate="print"/>
          <a:stretch>
            <a:fillRect/>
          </a:stretch>
        </p:blipFill>
        <p:spPr>
          <a:xfrm>
            <a:off x="416496" y="1196752"/>
            <a:ext cx="2314898" cy="1381318"/>
          </a:xfrm>
          <a:prstGeom prst="rect">
            <a:avLst/>
          </a:prstGeom>
        </p:spPr>
      </p:pic>
      <p:sp>
        <p:nvSpPr>
          <p:cNvPr id="7" name="Flecha derecha 6"/>
          <p:cNvSpPr/>
          <p:nvPr/>
        </p:nvSpPr>
        <p:spPr>
          <a:xfrm rot="10800000">
            <a:off x="2762077" y="2151954"/>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a:blip r:embed="rId4" cstate="print"/>
          <a:stretch>
            <a:fillRect/>
          </a:stretch>
        </p:blipFill>
        <p:spPr>
          <a:xfrm>
            <a:off x="200472" y="1052736"/>
            <a:ext cx="6792273" cy="2238687"/>
          </a:xfrm>
          <a:prstGeom prst="rect">
            <a:avLst/>
          </a:prstGeom>
        </p:spPr>
      </p:pic>
      <p:pic>
        <p:nvPicPr>
          <p:cNvPr id="3" name="Imagen 2"/>
          <p:cNvPicPr>
            <a:picLocks noChangeAspect="1"/>
          </p:cNvPicPr>
          <p:nvPr/>
        </p:nvPicPr>
        <p:blipFill>
          <a:blip r:embed="rId5" cstate="print"/>
          <a:stretch>
            <a:fillRect/>
          </a:stretch>
        </p:blipFill>
        <p:spPr>
          <a:xfrm>
            <a:off x="1479859" y="3792314"/>
            <a:ext cx="6944694" cy="2095792"/>
          </a:xfrm>
          <a:prstGeom prst="rect">
            <a:avLst/>
          </a:prstGeom>
        </p:spPr>
      </p:pic>
    </p:spTree>
    <p:extLst>
      <p:ext uri="{BB962C8B-B14F-4D97-AF65-F5344CB8AC3E}">
        <p14:creationId xmlns:p14="http://schemas.microsoft.com/office/powerpoint/2010/main" xmlns="" val="238457726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US" altLang="en-US" sz="2300" b="1" dirty="0" smtClean="0">
                <a:solidFill>
                  <a:srgbClr val="7D468C"/>
                </a:solidFill>
                <a:ea typeface="ＭＳ Ｐゴシック" panose="020B0600070205080204" pitchFamily="34" charset="-128"/>
              </a:rPr>
              <a:t>7.3 </a:t>
            </a:r>
            <a:r>
              <a:rPr lang="en-US" altLang="en-US" sz="2300" b="1" dirty="0">
                <a:solidFill>
                  <a:srgbClr val="7D468C"/>
                </a:solidFill>
                <a:ea typeface="ＭＳ Ｐゴシック" panose="020B0600070205080204" pitchFamily="34" charset="-128"/>
              </a:rPr>
              <a:t>RNA-</a:t>
            </a:r>
            <a:r>
              <a:rPr lang="en-US" altLang="en-US" sz="2300" b="1" dirty="0" err="1">
                <a:solidFill>
                  <a:srgbClr val="7D468C"/>
                </a:solidFill>
                <a:ea typeface="ＭＳ Ｐゴシック" panose="020B0600070205080204" pitchFamily="34" charset="-128"/>
              </a:rPr>
              <a:t>seq</a:t>
            </a:r>
            <a:r>
              <a:rPr lang="en-US" altLang="en-US" sz="2300" b="1" dirty="0">
                <a:solidFill>
                  <a:srgbClr val="7D468C"/>
                </a:solidFill>
                <a:ea typeface="ＭＳ Ｐゴシック" panose="020B0600070205080204" pitchFamily="34" charset="-128"/>
              </a:rPr>
              <a:t> data analysis. Reads </a:t>
            </a:r>
            <a:r>
              <a:rPr lang="en-US" altLang="en-US" sz="2300" b="1" dirty="0" smtClean="0">
                <a:solidFill>
                  <a:srgbClr val="7D468C"/>
                </a:solidFill>
                <a:ea typeface="ＭＳ Ｐゴシック" panose="020B0600070205080204" pitchFamily="34" charset="-128"/>
              </a:rPr>
              <a:t>Mapping </a:t>
            </a:r>
            <a:r>
              <a:rPr lang="en-GB" sz="2300" dirty="0" smtClean="0">
                <a:solidFill>
                  <a:srgbClr val="7D468C"/>
                </a:solidFill>
                <a:ea typeface="ＭＳ Ｐゴシック" pitchFamily="34" charset="-128"/>
                <a:cs typeface="ＭＳ Ｐゴシック" charset="0"/>
              </a:rPr>
              <a:t>(View BAM files)</a:t>
            </a:r>
            <a:endParaRPr lang="en-GB" dirty="0" smtClean="0">
              <a:solidFill>
                <a:srgbClr val="7D468C"/>
              </a:solidFill>
              <a:ea typeface="ＭＳ Ｐゴシック" pitchFamily="34" charset="-128"/>
              <a:cs typeface="ＭＳ Ｐゴシック" charset="0"/>
            </a:endParaRPr>
          </a:p>
        </p:txBody>
      </p:sp>
      <p:pic>
        <p:nvPicPr>
          <p:cNvPr id="4" name="Imagen 3"/>
          <p:cNvPicPr>
            <a:picLocks noChangeAspect="1"/>
          </p:cNvPicPr>
          <p:nvPr/>
        </p:nvPicPr>
        <p:blipFill>
          <a:blip r:embed="rId3" cstate="print"/>
          <a:stretch>
            <a:fillRect/>
          </a:stretch>
        </p:blipFill>
        <p:spPr>
          <a:xfrm>
            <a:off x="1418732" y="1124744"/>
            <a:ext cx="7068536" cy="5004970"/>
          </a:xfrm>
          <a:prstGeom prst="rect">
            <a:avLst/>
          </a:prstGeom>
        </p:spPr>
      </p:pic>
    </p:spTree>
    <p:extLst>
      <p:ext uri="{BB962C8B-B14F-4D97-AF65-F5344CB8AC3E}">
        <p14:creationId xmlns:p14="http://schemas.microsoft.com/office/powerpoint/2010/main" xmlns="" val="370155433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US" altLang="en-US" sz="2300" b="1" dirty="0" smtClean="0">
                <a:solidFill>
                  <a:srgbClr val="7D468C"/>
                </a:solidFill>
                <a:ea typeface="ＭＳ Ｐゴシック" panose="020B0600070205080204" pitchFamily="34" charset="-128"/>
              </a:rPr>
              <a:t>7.3 </a:t>
            </a:r>
            <a:r>
              <a:rPr lang="en-US" altLang="en-US" sz="2300" b="1" dirty="0">
                <a:solidFill>
                  <a:srgbClr val="7D468C"/>
                </a:solidFill>
                <a:ea typeface="ＭＳ Ｐゴシック" panose="020B0600070205080204" pitchFamily="34" charset="-128"/>
              </a:rPr>
              <a:t>RNA-</a:t>
            </a:r>
            <a:r>
              <a:rPr lang="en-US" altLang="en-US" sz="2300" b="1" dirty="0" err="1">
                <a:solidFill>
                  <a:srgbClr val="7D468C"/>
                </a:solidFill>
                <a:ea typeface="ＭＳ Ｐゴシック" panose="020B0600070205080204" pitchFamily="34" charset="-128"/>
              </a:rPr>
              <a:t>seq</a:t>
            </a:r>
            <a:r>
              <a:rPr lang="en-US" altLang="en-US" sz="2300" b="1" dirty="0">
                <a:solidFill>
                  <a:srgbClr val="7D468C"/>
                </a:solidFill>
                <a:ea typeface="ＭＳ Ｐゴシック" panose="020B0600070205080204" pitchFamily="34" charset="-128"/>
              </a:rPr>
              <a:t> data analysis. Reads </a:t>
            </a:r>
            <a:r>
              <a:rPr lang="en-US" altLang="en-US" sz="2300" b="1" dirty="0" smtClean="0">
                <a:solidFill>
                  <a:srgbClr val="7D468C"/>
                </a:solidFill>
                <a:ea typeface="ＭＳ Ｐゴシック" panose="020B0600070205080204" pitchFamily="34" charset="-128"/>
              </a:rPr>
              <a:t>Mapping </a:t>
            </a:r>
            <a:r>
              <a:rPr lang="en-GB" sz="2300" dirty="0" smtClean="0">
                <a:solidFill>
                  <a:srgbClr val="7D468C"/>
                </a:solidFill>
                <a:ea typeface="ＭＳ Ｐゴシック" pitchFamily="34" charset="-128"/>
                <a:cs typeface="ＭＳ Ｐゴシック" charset="0"/>
              </a:rPr>
              <a:t>(download BAM files)</a:t>
            </a:r>
            <a:endParaRPr lang="en-GB" dirty="0" smtClean="0">
              <a:solidFill>
                <a:srgbClr val="7D468C"/>
              </a:solidFill>
              <a:ea typeface="ＭＳ Ｐゴシック" pitchFamily="34" charset="-128"/>
              <a:cs typeface="ＭＳ Ｐゴシック" charset="0"/>
            </a:endParaRPr>
          </a:p>
        </p:txBody>
      </p:sp>
      <p:pic>
        <p:nvPicPr>
          <p:cNvPr id="2" name="Imagen 1"/>
          <p:cNvPicPr>
            <a:picLocks noChangeAspect="1"/>
          </p:cNvPicPr>
          <p:nvPr/>
        </p:nvPicPr>
        <p:blipFill>
          <a:blip r:embed="rId3" cstate="print"/>
          <a:stretch>
            <a:fillRect/>
          </a:stretch>
        </p:blipFill>
        <p:spPr>
          <a:xfrm>
            <a:off x="344488" y="1124744"/>
            <a:ext cx="2495898" cy="5132449"/>
          </a:xfrm>
          <a:prstGeom prst="rect">
            <a:avLst/>
          </a:prstGeom>
        </p:spPr>
      </p:pic>
      <p:sp>
        <p:nvSpPr>
          <p:cNvPr id="6" name="Flecha derecha 5"/>
          <p:cNvSpPr/>
          <p:nvPr/>
        </p:nvSpPr>
        <p:spPr>
          <a:xfrm>
            <a:off x="2101979" y="1978112"/>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p:cNvPicPr>
            <a:picLocks noChangeAspect="1"/>
          </p:cNvPicPr>
          <p:nvPr/>
        </p:nvPicPr>
        <p:blipFill>
          <a:blip r:embed="rId4" cstate="print"/>
          <a:stretch>
            <a:fillRect/>
          </a:stretch>
        </p:blipFill>
        <p:spPr>
          <a:xfrm>
            <a:off x="3512840" y="2252492"/>
            <a:ext cx="6487430" cy="1438476"/>
          </a:xfrm>
          <a:prstGeom prst="rect">
            <a:avLst/>
          </a:prstGeom>
        </p:spPr>
      </p:pic>
      <p:sp>
        <p:nvSpPr>
          <p:cNvPr id="5" name="Rectángulo 4"/>
          <p:cNvSpPr/>
          <p:nvPr/>
        </p:nvSpPr>
        <p:spPr>
          <a:xfrm>
            <a:off x="3800872" y="4221088"/>
            <a:ext cx="5320209" cy="923330"/>
          </a:xfrm>
          <a:prstGeom prst="rect">
            <a:avLst/>
          </a:prstGeom>
        </p:spPr>
        <p:txBody>
          <a:bodyPr wrap="square">
            <a:spAutoFit/>
          </a:bodyPr>
          <a:lstStyle/>
          <a:p>
            <a:r>
              <a:rPr lang="en-GB" dirty="0">
                <a:solidFill>
                  <a:schemeClr val="bg1">
                    <a:lumMod val="50000"/>
                  </a:schemeClr>
                </a:solidFill>
                <a:latin typeface="-apple-system"/>
              </a:rPr>
              <a:t>Note that for BAM files the .</a:t>
            </a:r>
            <a:r>
              <a:rPr lang="en-GB" dirty="0" err="1">
                <a:solidFill>
                  <a:schemeClr val="bg1">
                    <a:lumMod val="50000"/>
                  </a:schemeClr>
                </a:solidFill>
                <a:latin typeface="-apple-system"/>
              </a:rPr>
              <a:t>bai</a:t>
            </a:r>
            <a:r>
              <a:rPr lang="en-GB" dirty="0">
                <a:solidFill>
                  <a:schemeClr val="bg1">
                    <a:lumMod val="50000"/>
                  </a:schemeClr>
                </a:solidFill>
                <a:latin typeface="-apple-system"/>
              </a:rPr>
              <a:t> indexes (required for IGV) will be included automatically in the download.</a:t>
            </a:r>
            <a:endParaRPr lang="en-US" dirty="0">
              <a:solidFill>
                <a:schemeClr val="bg1">
                  <a:lumMod val="50000"/>
                </a:schemeClr>
              </a:solidFill>
            </a:endParaRPr>
          </a:p>
        </p:txBody>
      </p:sp>
    </p:spTree>
    <p:extLst>
      <p:ext uri="{BB962C8B-B14F-4D97-AF65-F5344CB8AC3E}">
        <p14:creationId xmlns:p14="http://schemas.microsoft.com/office/powerpoint/2010/main" xmlns="" val="291642260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US" altLang="en-US" sz="2300" b="1" dirty="0" smtClean="0">
                <a:solidFill>
                  <a:srgbClr val="7D468C"/>
                </a:solidFill>
                <a:ea typeface="ＭＳ Ｐゴシック" panose="020B0600070205080204" pitchFamily="34" charset="-128"/>
              </a:rPr>
              <a:t>7.3 </a:t>
            </a:r>
            <a:r>
              <a:rPr lang="en-US" altLang="en-US" sz="2300" b="1" dirty="0">
                <a:solidFill>
                  <a:srgbClr val="7D468C"/>
                </a:solidFill>
                <a:ea typeface="ＭＳ Ｐゴシック" panose="020B0600070205080204" pitchFamily="34" charset="-128"/>
              </a:rPr>
              <a:t>RNA-</a:t>
            </a:r>
            <a:r>
              <a:rPr lang="en-US" altLang="en-US" sz="2300" b="1" dirty="0" err="1">
                <a:solidFill>
                  <a:srgbClr val="7D468C"/>
                </a:solidFill>
                <a:ea typeface="ＭＳ Ｐゴシック" panose="020B0600070205080204" pitchFamily="34" charset="-128"/>
              </a:rPr>
              <a:t>seq</a:t>
            </a:r>
            <a:r>
              <a:rPr lang="en-US" altLang="en-US" sz="2300" b="1" dirty="0">
                <a:solidFill>
                  <a:srgbClr val="7D468C"/>
                </a:solidFill>
                <a:ea typeface="ＭＳ Ｐゴシック" panose="020B0600070205080204" pitchFamily="34" charset="-128"/>
              </a:rPr>
              <a:t> data analysis. Reads </a:t>
            </a:r>
            <a:r>
              <a:rPr lang="en-US" altLang="en-US" sz="2300" b="1" dirty="0" smtClean="0">
                <a:solidFill>
                  <a:srgbClr val="7D468C"/>
                </a:solidFill>
                <a:ea typeface="ＭＳ Ｐゴシック" panose="020B0600070205080204" pitchFamily="34" charset="-128"/>
              </a:rPr>
              <a:t>Mapping </a:t>
            </a:r>
            <a:r>
              <a:rPr lang="en-GB" sz="2300" dirty="0" smtClean="0">
                <a:solidFill>
                  <a:srgbClr val="7D468C"/>
                </a:solidFill>
                <a:ea typeface="ＭＳ Ｐゴシック" pitchFamily="34" charset="-128"/>
                <a:cs typeface="ＭＳ Ｐゴシック" charset="0"/>
              </a:rPr>
              <a:t>(check the mapping)</a:t>
            </a:r>
            <a:endParaRPr lang="en-GB" dirty="0" smtClean="0">
              <a:solidFill>
                <a:srgbClr val="7D468C"/>
              </a:solidFill>
              <a:ea typeface="ＭＳ Ｐゴシック" pitchFamily="34" charset="-128"/>
              <a:cs typeface="ＭＳ Ｐゴシック" charset="0"/>
            </a:endParaRPr>
          </a:p>
        </p:txBody>
      </p:sp>
      <p:pic>
        <p:nvPicPr>
          <p:cNvPr id="3" name="Imagen 2"/>
          <p:cNvPicPr>
            <a:picLocks noChangeAspect="1"/>
          </p:cNvPicPr>
          <p:nvPr/>
        </p:nvPicPr>
        <p:blipFill>
          <a:blip r:embed="rId3" cstate="print"/>
          <a:stretch>
            <a:fillRect/>
          </a:stretch>
        </p:blipFill>
        <p:spPr>
          <a:xfrm>
            <a:off x="2947450" y="1234904"/>
            <a:ext cx="6792273" cy="4829849"/>
          </a:xfrm>
          <a:prstGeom prst="rect">
            <a:avLst/>
          </a:prstGeom>
        </p:spPr>
      </p:pic>
      <p:pic>
        <p:nvPicPr>
          <p:cNvPr id="8" name="Imagen 7"/>
          <p:cNvPicPr>
            <a:picLocks noChangeAspect="1"/>
          </p:cNvPicPr>
          <p:nvPr/>
        </p:nvPicPr>
        <p:blipFill>
          <a:blip r:embed="rId4" cstate="print"/>
          <a:stretch>
            <a:fillRect/>
          </a:stretch>
        </p:blipFill>
        <p:spPr>
          <a:xfrm>
            <a:off x="164690" y="1051903"/>
            <a:ext cx="2340038" cy="5195852"/>
          </a:xfrm>
          <a:prstGeom prst="rect">
            <a:avLst/>
          </a:prstGeom>
        </p:spPr>
      </p:pic>
      <p:sp>
        <p:nvSpPr>
          <p:cNvPr id="12" name="Flecha derecha 11"/>
          <p:cNvSpPr/>
          <p:nvPr/>
        </p:nvSpPr>
        <p:spPr>
          <a:xfrm rot="10800000">
            <a:off x="2072680" y="2276872"/>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27734463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US" altLang="en-US" sz="2300" b="1" dirty="0" smtClean="0">
                <a:solidFill>
                  <a:srgbClr val="7D468C"/>
                </a:solidFill>
                <a:ea typeface="ＭＳ Ｐゴシック" panose="020B0600070205080204" pitchFamily="34" charset="-128"/>
              </a:rPr>
              <a:t>7.3 </a:t>
            </a:r>
            <a:r>
              <a:rPr lang="en-US" altLang="en-US" sz="2300" b="1" dirty="0">
                <a:solidFill>
                  <a:srgbClr val="7D468C"/>
                </a:solidFill>
                <a:ea typeface="ＭＳ Ｐゴシック" panose="020B0600070205080204" pitchFamily="34" charset="-128"/>
              </a:rPr>
              <a:t>RNA-</a:t>
            </a:r>
            <a:r>
              <a:rPr lang="en-US" altLang="en-US" sz="2300" b="1" dirty="0" err="1">
                <a:solidFill>
                  <a:srgbClr val="7D468C"/>
                </a:solidFill>
                <a:ea typeface="ＭＳ Ｐゴシック" panose="020B0600070205080204" pitchFamily="34" charset="-128"/>
              </a:rPr>
              <a:t>seq</a:t>
            </a:r>
            <a:r>
              <a:rPr lang="en-US" altLang="en-US" sz="2300" b="1" dirty="0">
                <a:solidFill>
                  <a:srgbClr val="7D468C"/>
                </a:solidFill>
                <a:ea typeface="ＭＳ Ｐゴシック" panose="020B0600070205080204" pitchFamily="34" charset="-128"/>
              </a:rPr>
              <a:t> data analysis. Reads </a:t>
            </a:r>
            <a:r>
              <a:rPr lang="en-US" altLang="en-US" sz="2300" b="1" dirty="0" smtClean="0">
                <a:solidFill>
                  <a:srgbClr val="7D468C"/>
                </a:solidFill>
                <a:ea typeface="ＭＳ Ｐゴシック" panose="020B0600070205080204" pitchFamily="34" charset="-128"/>
              </a:rPr>
              <a:t>Mapping </a:t>
            </a:r>
            <a:r>
              <a:rPr lang="en-GB" sz="2300" dirty="0" smtClean="0">
                <a:solidFill>
                  <a:srgbClr val="7D468C"/>
                </a:solidFill>
                <a:ea typeface="ＭＳ Ｐゴシック" pitchFamily="34" charset="-128"/>
                <a:cs typeface="ＭＳ Ｐゴシック" charset="0"/>
              </a:rPr>
              <a:t>(check the mapping)</a:t>
            </a:r>
            <a:endParaRPr lang="en-GB" dirty="0" smtClean="0">
              <a:solidFill>
                <a:srgbClr val="7D468C"/>
              </a:solidFill>
              <a:ea typeface="ＭＳ Ｐゴシック" pitchFamily="34" charset="-128"/>
              <a:cs typeface="ＭＳ Ｐゴシック" charset="0"/>
            </a:endParaRPr>
          </a:p>
        </p:txBody>
      </p:sp>
      <p:pic>
        <p:nvPicPr>
          <p:cNvPr id="2" name="Imagen 1"/>
          <p:cNvPicPr>
            <a:picLocks noChangeAspect="1"/>
          </p:cNvPicPr>
          <p:nvPr/>
        </p:nvPicPr>
        <p:blipFill>
          <a:blip r:embed="rId3" cstate="print"/>
          <a:stretch>
            <a:fillRect/>
          </a:stretch>
        </p:blipFill>
        <p:spPr>
          <a:xfrm>
            <a:off x="416496" y="1314189"/>
            <a:ext cx="2238687" cy="1924319"/>
          </a:xfrm>
          <a:prstGeom prst="rect">
            <a:avLst/>
          </a:prstGeom>
        </p:spPr>
      </p:pic>
      <p:sp>
        <p:nvSpPr>
          <p:cNvPr id="10" name="Flecha derecha 9"/>
          <p:cNvSpPr/>
          <p:nvPr/>
        </p:nvSpPr>
        <p:spPr>
          <a:xfrm rot="10800000">
            <a:off x="2288704" y="2924944"/>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p:cNvPicPr>
            <a:picLocks noChangeAspect="1"/>
          </p:cNvPicPr>
          <p:nvPr/>
        </p:nvPicPr>
        <p:blipFill>
          <a:blip r:embed="rId4" cstate="print"/>
          <a:stretch>
            <a:fillRect/>
          </a:stretch>
        </p:blipFill>
        <p:spPr>
          <a:xfrm>
            <a:off x="3512840" y="1451685"/>
            <a:ext cx="2476846" cy="1114581"/>
          </a:xfrm>
          <a:prstGeom prst="rect">
            <a:avLst/>
          </a:prstGeom>
        </p:spPr>
      </p:pic>
      <p:sp>
        <p:nvSpPr>
          <p:cNvPr id="11" name="Flecha derecha 10"/>
          <p:cNvSpPr/>
          <p:nvPr/>
        </p:nvSpPr>
        <p:spPr>
          <a:xfrm rot="10800000">
            <a:off x="5889104" y="1533436"/>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p:cNvPicPr>
            <a:picLocks noChangeAspect="1"/>
          </p:cNvPicPr>
          <p:nvPr/>
        </p:nvPicPr>
        <p:blipFill>
          <a:blip r:embed="rId5" cstate="print"/>
          <a:stretch>
            <a:fillRect/>
          </a:stretch>
        </p:blipFill>
        <p:spPr>
          <a:xfrm>
            <a:off x="4721919" y="3043866"/>
            <a:ext cx="3953427" cy="2953162"/>
          </a:xfrm>
          <a:prstGeom prst="rect">
            <a:avLst/>
          </a:prstGeom>
        </p:spPr>
      </p:pic>
    </p:spTree>
    <p:extLst>
      <p:ext uri="{BB962C8B-B14F-4D97-AF65-F5344CB8AC3E}">
        <p14:creationId xmlns:p14="http://schemas.microsoft.com/office/powerpoint/2010/main" xmlns="" val="55961996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US" altLang="en-US" sz="2300" b="1" dirty="0" smtClean="0">
                <a:solidFill>
                  <a:srgbClr val="7D468C"/>
                </a:solidFill>
                <a:ea typeface="ＭＳ Ｐゴシック" panose="020B0600070205080204" pitchFamily="34" charset="-128"/>
              </a:rPr>
              <a:t>7.3 </a:t>
            </a:r>
            <a:r>
              <a:rPr lang="en-US" altLang="en-US" sz="2300" b="1" dirty="0">
                <a:solidFill>
                  <a:srgbClr val="7D468C"/>
                </a:solidFill>
                <a:ea typeface="ＭＳ Ｐゴシック" panose="020B0600070205080204" pitchFamily="34" charset="-128"/>
              </a:rPr>
              <a:t>RNA-</a:t>
            </a:r>
            <a:r>
              <a:rPr lang="en-US" altLang="en-US" sz="2300" b="1" dirty="0" err="1">
                <a:solidFill>
                  <a:srgbClr val="7D468C"/>
                </a:solidFill>
                <a:ea typeface="ＭＳ Ｐゴシック" panose="020B0600070205080204" pitchFamily="34" charset="-128"/>
              </a:rPr>
              <a:t>seq</a:t>
            </a:r>
            <a:r>
              <a:rPr lang="en-US" altLang="en-US" sz="2300" b="1" dirty="0">
                <a:solidFill>
                  <a:srgbClr val="7D468C"/>
                </a:solidFill>
                <a:ea typeface="ＭＳ Ｐゴシック" panose="020B0600070205080204" pitchFamily="34" charset="-128"/>
              </a:rPr>
              <a:t> data analysis. Reads </a:t>
            </a:r>
            <a:r>
              <a:rPr lang="en-US" altLang="en-US" sz="2300" b="1" dirty="0" smtClean="0">
                <a:solidFill>
                  <a:srgbClr val="7D468C"/>
                </a:solidFill>
                <a:ea typeface="ＭＳ Ｐゴシック" panose="020B0600070205080204" pitchFamily="34" charset="-128"/>
              </a:rPr>
              <a:t>Mapping </a:t>
            </a:r>
            <a:r>
              <a:rPr lang="en-GB" sz="2300" dirty="0" smtClean="0">
                <a:solidFill>
                  <a:srgbClr val="7D468C"/>
                </a:solidFill>
                <a:ea typeface="ＭＳ Ｐゴシック" pitchFamily="34" charset="-128"/>
                <a:cs typeface="ＭＳ Ｐゴシック" charset="0"/>
              </a:rPr>
              <a:t>(QC mapped reads)</a:t>
            </a:r>
            <a:endParaRPr lang="en-GB" dirty="0" smtClean="0">
              <a:solidFill>
                <a:srgbClr val="7D468C"/>
              </a:solidFill>
              <a:ea typeface="ＭＳ Ｐゴシック" pitchFamily="34" charset="-128"/>
              <a:cs typeface="ＭＳ Ｐゴシック" charset="0"/>
            </a:endParaRPr>
          </a:p>
        </p:txBody>
      </p:sp>
      <p:pic>
        <p:nvPicPr>
          <p:cNvPr id="10" name="Imagen 9"/>
          <p:cNvPicPr>
            <a:picLocks noChangeAspect="1"/>
          </p:cNvPicPr>
          <p:nvPr/>
        </p:nvPicPr>
        <p:blipFill>
          <a:blip r:embed="rId3" cstate="print"/>
          <a:stretch>
            <a:fillRect/>
          </a:stretch>
        </p:blipFill>
        <p:spPr>
          <a:xfrm>
            <a:off x="416496" y="1314189"/>
            <a:ext cx="2238687" cy="1924319"/>
          </a:xfrm>
          <a:prstGeom prst="rect">
            <a:avLst/>
          </a:prstGeom>
        </p:spPr>
      </p:pic>
      <p:sp>
        <p:nvSpPr>
          <p:cNvPr id="13" name="Flecha derecha 12"/>
          <p:cNvSpPr/>
          <p:nvPr/>
        </p:nvSpPr>
        <p:spPr>
          <a:xfrm rot="10800000">
            <a:off x="2216696" y="1590737"/>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a:blip r:embed="rId4" cstate="print"/>
          <a:stretch>
            <a:fillRect/>
          </a:stretch>
        </p:blipFill>
        <p:spPr>
          <a:xfrm>
            <a:off x="5384311" y="1050004"/>
            <a:ext cx="4391638" cy="5350395"/>
          </a:xfrm>
          <a:prstGeom prst="rect">
            <a:avLst/>
          </a:prstGeom>
        </p:spPr>
      </p:pic>
      <p:pic>
        <p:nvPicPr>
          <p:cNvPr id="4" name="Imagen 3"/>
          <p:cNvPicPr>
            <a:picLocks noChangeAspect="1"/>
          </p:cNvPicPr>
          <p:nvPr/>
        </p:nvPicPr>
        <p:blipFill>
          <a:blip r:embed="rId5" cstate="print"/>
          <a:stretch>
            <a:fillRect/>
          </a:stretch>
        </p:blipFill>
        <p:spPr>
          <a:xfrm>
            <a:off x="632520" y="3861048"/>
            <a:ext cx="4410691" cy="2276793"/>
          </a:xfrm>
          <a:prstGeom prst="rect">
            <a:avLst/>
          </a:prstGeom>
        </p:spPr>
      </p:pic>
    </p:spTree>
    <p:extLst>
      <p:ext uri="{BB962C8B-B14F-4D97-AF65-F5344CB8AC3E}">
        <p14:creationId xmlns:p14="http://schemas.microsoft.com/office/powerpoint/2010/main" xmlns="" val="30394909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stretch>
            <a:fillRect/>
          </a:stretch>
        </p:blipFill>
        <p:spPr>
          <a:xfrm>
            <a:off x="272480" y="1256765"/>
            <a:ext cx="6944184" cy="4565356"/>
          </a:xfrm>
          <a:prstGeom prst="rect">
            <a:avLst/>
          </a:prstGeom>
        </p:spPr>
      </p:pic>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US" altLang="en-US" sz="2300" b="1" dirty="0" smtClean="0">
                <a:solidFill>
                  <a:srgbClr val="7D468C"/>
                </a:solidFill>
                <a:ea typeface="ＭＳ Ｐゴシック" panose="020B0600070205080204" pitchFamily="34" charset="-128"/>
              </a:rPr>
              <a:t>7.3 </a:t>
            </a:r>
            <a:r>
              <a:rPr lang="en-US" altLang="en-US" sz="2300" b="1" dirty="0">
                <a:solidFill>
                  <a:srgbClr val="7D468C"/>
                </a:solidFill>
                <a:ea typeface="ＭＳ Ｐゴシック" panose="020B0600070205080204" pitchFamily="34" charset="-128"/>
              </a:rPr>
              <a:t>RNA-</a:t>
            </a:r>
            <a:r>
              <a:rPr lang="en-US" altLang="en-US" sz="2300" b="1" dirty="0" err="1">
                <a:solidFill>
                  <a:srgbClr val="7D468C"/>
                </a:solidFill>
                <a:ea typeface="ＭＳ Ｐゴシック" panose="020B0600070205080204" pitchFamily="34" charset="-128"/>
              </a:rPr>
              <a:t>seq</a:t>
            </a:r>
            <a:r>
              <a:rPr lang="en-US" altLang="en-US" sz="2300" b="1" dirty="0">
                <a:solidFill>
                  <a:srgbClr val="7D468C"/>
                </a:solidFill>
                <a:ea typeface="ＭＳ Ｐゴシック" panose="020B0600070205080204" pitchFamily="34" charset="-128"/>
              </a:rPr>
              <a:t> data analysis. Reads </a:t>
            </a:r>
            <a:r>
              <a:rPr lang="en-US" altLang="en-US" sz="2300" b="1" dirty="0" smtClean="0">
                <a:solidFill>
                  <a:srgbClr val="7D468C"/>
                </a:solidFill>
                <a:ea typeface="ＭＳ Ｐゴシック" panose="020B0600070205080204" pitchFamily="34" charset="-128"/>
              </a:rPr>
              <a:t>Mapping </a:t>
            </a:r>
            <a:r>
              <a:rPr lang="en-GB" sz="2300" dirty="0" smtClean="0">
                <a:solidFill>
                  <a:srgbClr val="7D468C"/>
                </a:solidFill>
                <a:ea typeface="ＭＳ Ｐゴシック" pitchFamily="34" charset="-128"/>
                <a:cs typeface="ＭＳ Ｐゴシック" charset="0"/>
              </a:rPr>
              <a:t>(QC duplicate reads)</a:t>
            </a:r>
            <a:endParaRPr lang="en-GB" dirty="0" smtClean="0">
              <a:solidFill>
                <a:srgbClr val="7D468C"/>
              </a:solidFill>
              <a:ea typeface="ＭＳ Ｐゴシック" pitchFamily="34" charset="-128"/>
              <a:cs typeface="ＭＳ Ｐゴシック" charset="0"/>
            </a:endParaRPr>
          </a:p>
        </p:txBody>
      </p:sp>
      <p:sp>
        <p:nvSpPr>
          <p:cNvPr id="10" name="Flecha derecha 9"/>
          <p:cNvSpPr/>
          <p:nvPr/>
        </p:nvSpPr>
        <p:spPr>
          <a:xfrm rot="10800000">
            <a:off x="1712640" y="4869160"/>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echa derecha 12"/>
          <p:cNvSpPr/>
          <p:nvPr/>
        </p:nvSpPr>
        <p:spPr>
          <a:xfrm rot="10800000">
            <a:off x="5169024" y="1937418"/>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p:cNvPicPr>
            <a:picLocks noChangeAspect="1"/>
          </p:cNvPicPr>
          <p:nvPr/>
        </p:nvPicPr>
        <p:blipFill>
          <a:blip r:embed="rId4" cstate="print"/>
          <a:stretch>
            <a:fillRect/>
          </a:stretch>
        </p:blipFill>
        <p:spPr>
          <a:xfrm>
            <a:off x="7401272" y="4243644"/>
            <a:ext cx="2276793" cy="1467055"/>
          </a:xfrm>
          <a:prstGeom prst="rect">
            <a:avLst/>
          </a:prstGeom>
        </p:spPr>
      </p:pic>
    </p:spTree>
    <p:extLst>
      <p:ext uri="{BB962C8B-B14F-4D97-AF65-F5344CB8AC3E}">
        <p14:creationId xmlns:p14="http://schemas.microsoft.com/office/powerpoint/2010/main" xmlns="" val="28507325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cstate="print"/>
          <a:stretch>
            <a:fillRect/>
          </a:stretch>
        </p:blipFill>
        <p:spPr>
          <a:xfrm>
            <a:off x="416496" y="1132426"/>
            <a:ext cx="7605940" cy="4593147"/>
          </a:xfrm>
          <a:prstGeom prst="rect">
            <a:avLst/>
          </a:prstGeom>
        </p:spPr>
      </p:pic>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US" altLang="en-US" sz="2300" b="1" dirty="0" smtClean="0">
                <a:solidFill>
                  <a:srgbClr val="7D468C"/>
                </a:solidFill>
                <a:ea typeface="ＭＳ Ｐゴシック" panose="020B0600070205080204" pitchFamily="34" charset="-128"/>
              </a:rPr>
              <a:t>7.3 </a:t>
            </a:r>
            <a:r>
              <a:rPr lang="en-US" altLang="en-US" sz="2300" b="1" dirty="0">
                <a:solidFill>
                  <a:srgbClr val="7D468C"/>
                </a:solidFill>
                <a:ea typeface="ＭＳ Ｐゴシック" panose="020B0600070205080204" pitchFamily="34" charset="-128"/>
              </a:rPr>
              <a:t>RNA-</a:t>
            </a:r>
            <a:r>
              <a:rPr lang="en-US" altLang="en-US" sz="2300" b="1" dirty="0" err="1">
                <a:solidFill>
                  <a:srgbClr val="7D468C"/>
                </a:solidFill>
                <a:ea typeface="ＭＳ Ｐゴシック" panose="020B0600070205080204" pitchFamily="34" charset="-128"/>
              </a:rPr>
              <a:t>seq</a:t>
            </a:r>
            <a:r>
              <a:rPr lang="en-US" altLang="en-US" sz="2300" b="1" dirty="0">
                <a:solidFill>
                  <a:srgbClr val="7D468C"/>
                </a:solidFill>
                <a:ea typeface="ＭＳ Ｐゴシック" panose="020B0600070205080204" pitchFamily="34" charset="-128"/>
              </a:rPr>
              <a:t> data analysis. Reads </a:t>
            </a:r>
            <a:r>
              <a:rPr lang="en-US" altLang="en-US" sz="2300" b="1" dirty="0" smtClean="0">
                <a:solidFill>
                  <a:srgbClr val="7D468C"/>
                </a:solidFill>
                <a:ea typeface="ＭＳ Ｐゴシック" panose="020B0600070205080204" pitchFamily="34" charset="-128"/>
              </a:rPr>
              <a:t>Mapping </a:t>
            </a:r>
            <a:r>
              <a:rPr lang="en-GB" sz="2300" dirty="0" smtClean="0">
                <a:solidFill>
                  <a:srgbClr val="7D468C"/>
                </a:solidFill>
                <a:ea typeface="ＭＳ Ｐゴシック" pitchFamily="34" charset="-128"/>
                <a:cs typeface="ＭＳ Ｐゴシック" charset="0"/>
              </a:rPr>
              <a:t>(QC duplicate reads)</a:t>
            </a:r>
            <a:endParaRPr lang="en-GB" dirty="0" smtClean="0">
              <a:solidFill>
                <a:srgbClr val="7D468C"/>
              </a:solidFill>
              <a:ea typeface="ＭＳ Ｐゴシック" pitchFamily="34" charset="-128"/>
              <a:cs typeface="ＭＳ Ｐゴシック" charset="0"/>
            </a:endParaRPr>
          </a:p>
        </p:txBody>
      </p:sp>
      <p:sp>
        <p:nvSpPr>
          <p:cNvPr id="10" name="Flecha derecha 9"/>
          <p:cNvSpPr/>
          <p:nvPr/>
        </p:nvSpPr>
        <p:spPr>
          <a:xfrm rot="10800000">
            <a:off x="2072680" y="2420888"/>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echa derecha 12"/>
          <p:cNvSpPr/>
          <p:nvPr/>
        </p:nvSpPr>
        <p:spPr>
          <a:xfrm rot="10800000">
            <a:off x="4786596" y="2312876"/>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echa derecha 13"/>
          <p:cNvSpPr/>
          <p:nvPr/>
        </p:nvSpPr>
        <p:spPr>
          <a:xfrm rot="10800000">
            <a:off x="6249144" y="4077072"/>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1702128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US" altLang="en-US" sz="2300" b="1" dirty="0" smtClean="0">
                <a:solidFill>
                  <a:srgbClr val="7D468C"/>
                </a:solidFill>
                <a:ea typeface="ＭＳ Ｐゴシック" panose="020B0600070205080204" pitchFamily="34" charset="-128"/>
              </a:rPr>
              <a:t>7.3 </a:t>
            </a:r>
            <a:r>
              <a:rPr lang="en-US" altLang="en-US" sz="2300" b="1" dirty="0">
                <a:solidFill>
                  <a:srgbClr val="7D468C"/>
                </a:solidFill>
                <a:ea typeface="ＭＳ Ｐゴシック" panose="020B0600070205080204" pitchFamily="34" charset="-128"/>
              </a:rPr>
              <a:t>RNA-</a:t>
            </a:r>
            <a:r>
              <a:rPr lang="en-US" altLang="en-US" sz="2300" b="1" dirty="0" err="1">
                <a:solidFill>
                  <a:srgbClr val="7D468C"/>
                </a:solidFill>
                <a:ea typeface="ＭＳ Ｐゴシック" panose="020B0600070205080204" pitchFamily="34" charset="-128"/>
              </a:rPr>
              <a:t>seq</a:t>
            </a:r>
            <a:r>
              <a:rPr lang="en-US" altLang="en-US" sz="2300" b="1" dirty="0">
                <a:solidFill>
                  <a:srgbClr val="7D468C"/>
                </a:solidFill>
                <a:ea typeface="ＭＳ Ｐゴシック" panose="020B0600070205080204" pitchFamily="34" charset="-128"/>
              </a:rPr>
              <a:t> data analysis. Reads </a:t>
            </a:r>
            <a:r>
              <a:rPr lang="en-US" altLang="en-US" sz="2300" b="1" dirty="0" smtClean="0">
                <a:solidFill>
                  <a:srgbClr val="7D468C"/>
                </a:solidFill>
                <a:ea typeface="ＭＳ Ｐゴシック" panose="020B0600070205080204" pitchFamily="34" charset="-128"/>
              </a:rPr>
              <a:t>Mapping </a:t>
            </a:r>
            <a:r>
              <a:rPr lang="en-GB" sz="2300" dirty="0" smtClean="0">
                <a:solidFill>
                  <a:srgbClr val="7D468C"/>
                </a:solidFill>
                <a:ea typeface="ＭＳ Ｐゴシック" pitchFamily="34" charset="-128"/>
                <a:cs typeface="ＭＳ Ｐゴシック" charset="0"/>
              </a:rPr>
              <a:t>(QC duplicate reads)</a:t>
            </a:r>
            <a:endParaRPr lang="en-GB" dirty="0" smtClean="0">
              <a:solidFill>
                <a:srgbClr val="7D468C"/>
              </a:solidFill>
              <a:ea typeface="ＭＳ Ｐゴシック" pitchFamily="34" charset="-128"/>
              <a:cs typeface="ＭＳ Ｐゴシック" charset="0"/>
            </a:endParaRPr>
          </a:p>
        </p:txBody>
      </p:sp>
      <p:pic>
        <p:nvPicPr>
          <p:cNvPr id="2" name="Imagen 1"/>
          <p:cNvPicPr>
            <a:picLocks noChangeAspect="1"/>
          </p:cNvPicPr>
          <p:nvPr/>
        </p:nvPicPr>
        <p:blipFill>
          <a:blip r:embed="rId3" cstate="print"/>
          <a:stretch>
            <a:fillRect/>
          </a:stretch>
        </p:blipFill>
        <p:spPr>
          <a:xfrm>
            <a:off x="495300" y="1295428"/>
            <a:ext cx="2219635" cy="1895740"/>
          </a:xfrm>
          <a:prstGeom prst="rect">
            <a:avLst/>
          </a:prstGeom>
        </p:spPr>
      </p:pic>
      <p:sp>
        <p:nvSpPr>
          <p:cNvPr id="10" name="Flecha derecha 9"/>
          <p:cNvSpPr/>
          <p:nvPr/>
        </p:nvSpPr>
        <p:spPr>
          <a:xfrm rot="10800000">
            <a:off x="2288704" y="1533436"/>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p:cNvPicPr>
            <a:picLocks noChangeAspect="1"/>
          </p:cNvPicPr>
          <p:nvPr/>
        </p:nvPicPr>
        <p:blipFill>
          <a:blip r:embed="rId4" cstate="print"/>
          <a:stretch>
            <a:fillRect/>
          </a:stretch>
        </p:blipFill>
        <p:spPr>
          <a:xfrm>
            <a:off x="4508339" y="1196752"/>
            <a:ext cx="3597466" cy="5093129"/>
          </a:xfrm>
          <a:prstGeom prst="rect">
            <a:avLst/>
          </a:prstGeom>
        </p:spPr>
      </p:pic>
    </p:spTree>
    <p:extLst>
      <p:ext uri="{BB962C8B-B14F-4D97-AF65-F5344CB8AC3E}">
        <p14:creationId xmlns:p14="http://schemas.microsoft.com/office/powerpoint/2010/main" xmlns="" val="120097948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ChangeArrowheads="1"/>
          </p:cNvSpPr>
          <p:nvPr/>
        </p:nvSpPr>
        <p:spPr bwMode="auto">
          <a:xfrm>
            <a:off x="542925" y="2009775"/>
            <a:ext cx="8737600" cy="436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5123" name="Rectangle 2"/>
          <p:cNvSpPr>
            <a:spLocks noChangeArrowheads="1"/>
          </p:cNvSpPr>
          <p:nvPr/>
        </p:nvSpPr>
        <p:spPr bwMode="auto">
          <a:xfrm>
            <a:off x="495300" y="274638"/>
            <a:ext cx="8913813"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5124" name="Rectangle 3"/>
          <p:cNvSpPr>
            <a:spLocks noChangeArrowheads="1"/>
          </p:cNvSpPr>
          <p:nvPr/>
        </p:nvSpPr>
        <p:spPr bwMode="auto">
          <a:xfrm>
            <a:off x="848544" y="990600"/>
            <a:ext cx="8064896" cy="540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58775"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marL="798513"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lnSpc>
                <a:spcPct val="150000"/>
              </a:lnSpc>
              <a:spcBef>
                <a:spcPts val="288"/>
              </a:spcBef>
              <a:buSzPct val="100000"/>
              <a:buFont typeface="+mj-lt"/>
              <a:buAutoNum type="arabicPeriod"/>
            </a:pPr>
            <a:r>
              <a:rPr lang="en-US" altLang="en-US" dirty="0">
                <a:solidFill>
                  <a:srgbClr val="FF0000"/>
                </a:solidFill>
                <a:latin typeface="Verdana" panose="020B0604030504040204" pitchFamily="34" charset="0"/>
                <a:ea typeface="ＭＳ Ｐゴシック" panose="020B0600070205080204" pitchFamily="34" charset="-128"/>
              </a:rPr>
              <a:t>Introduction to Next Generation Sequencing (NGS) technology</a:t>
            </a:r>
            <a:endParaRPr lang="en-US" altLang="en-US" sz="1400" dirty="0">
              <a:solidFill>
                <a:srgbClr val="FF0000"/>
              </a:solidFill>
              <a:latin typeface="Verdana" panose="020B0604030504040204" pitchFamily="34" charset="0"/>
              <a:ea typeface="ＭＳ Ｐゴシック" panose="020B0600070205080204" pitchFamily="34" charset="-128"/>
            </a:endParaRPr>
          </a:p>
          <a:p>
            <a:pPr eaLnBrk="1">
              <a:lnSpc>
                <a:spcPct val="150000"/>
              </a:lnSpc>
              <a:spcBef>
                <a:spcPts val="250"/>
              </a:spcBef>
              <a:buClr>
                <a:srgbClr val="FF0000"/>
              </a:buClr>
              <a:buSzPct val="100000"/>
              <a:buFont typeface="Times New Roman" panose="02020603050405020304" pitchFamily="18" charset="0"/>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Applications </a:t>
            </a:r>
            <a:r>
              <a:rPr lang="en-US" altLang="en-US" dirty="0">
                <a:solidFill>
                  <a:srgbClr val="FF0000"/>
                </a:solidFill>
                <a:latin typeface="Verdana" panose="020B0604030504040204" pitchFamily="34" charset="0"/>
                <a:ea typeface="ＭＳ Ｐゴシック" panose="020B0600070205080204" pitchFamily="34" charset="-128"/>
              </a:rPr>
              <a:t>of </a:t>
            </a:r>
            <a:r>
              <a:rPr lang="en-US" altLang="en-US" dirty="0" smtClean="0">
                <a:solidFill>
                  <a:srgbClr val="FF0000"/>
                </a:solidFill>
                <a:latin typeface="Verdana" panose="020B0604030504040204" pitchFamily="34" charset="0"/>
                <a:ea typeface="ＭＳ Ｐゴシック" panose="020B0600070205080204" pitchFamily="34" charset="-128"/>
              </a:rPr>
              <a:t>NGS</a:t>
            </a:r>
          </a:p>
          <a:p>
            <a:pPr eaLnBrk="1">
              <a:lnSpc>
                <a:spcPct val="150000"/>
              </a:lnSpc>
              <a:spcBef>
                <a:spcPts val="250"/>
              </a:spcBef>
              <a:buClr>
                <a:srgbClr val="FF0000"/>
              </a:buClr>
              <a:buSzPct val="100000"/>
              <a:buFont typeface="Times New Roman" panose="02020603050405020304" pitchFamily="18" charset="0"/>
              <a:buAutoNum type="arabicPeriod"/>
            </a:pPr>
            <a:r>
              <a:rPr lang="en-US" altLang="en-US" dirty="0">
                <a:solidFill>
                  <a:srgbClr val="FF0000"/>
                </a:solidFill>
                <a:latin typeface="Verdana" panose="020B0604030504040204" pitchFamily="34" charset="0"/>
                <a:ea typeface="ＭＳ Ｐゴシック" panose="020B0600070205080204" pitchFamily="34" charset="-128"/>
              </a:rPr>
              <a:t>Bioinformatics challenges of </a:t>
            </a:r>
            <a:r>
              <a:rPr lang="en-US" altLang="en-US" dirty="0" smtClean="0">
                <a:solidFill>
                  <a:srgbClr val="FF0000"/>
                </a:solidFill>
                <a:latin typeface="Verdana" panose="020B0604030504040204" pitchFamily="34" charset="0"/>
                <a:ea typeface="ＭＳ Ｐゴシック" panose="020B0600070205080204" pitchFamily="34" charset="-128"/>
              </a:rPr>
              <a:t>NGS</a:t>
            </a:r>
          </a:p>
          <a:p>
            <a:pPr eaLnBrk="1">
              <a:lnSpc>
                <a:spcPct val="150000"/>
              </a:lnSpc>
              <a:spcBef>
                <a:spcPts val="250"/>
              </a:spcBef>
              <a:buClr>
                <a:srgbClr val="FF0000"/>
              </a:buClr>
              <a:buSzPct val="100000"/>
              <a:buFont typeface="Times New Roman" panose="02020603050405020304" pitchFamily="18" charset="0"/>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Steps in NGS data analysis</a:t>
            </a:r>
            <a:endParaRPr lang="en-US" altLang="en-US" dirty="0">
              <a:solidFill>
                <a:srgbClr val="FF0000"/>
              </a:solidFill>
              <a:latin typeface="Verdana" panose="020B0604030504040204" pitchFamily="34" charset="0"/>
              <a:ea typeface="ＭＳ Ｐゴシック" panose="020B0600070205080204" pitchFamily="34" charset="-128"/>
            </a:endParaRPr>
          </a:p>
          <a:p>
            <a:pPr eaLnBrk="1">
              <a:lnSpc>
                <a:spcPct val="150000"/>
              </a:lnSpc>
              <a:spcBef>
                <a:spcPts val="250"/>
              </a:spcBef>
              <a:buClr>
                <a:srgbClr val="FF0000"/>
              </a:buClr>
              <a:buSzPct val="100000"/>
              <a:buFont typeface="Times New Roman" panose="02020603050405020304" pitchFamily="18" charset="0"/>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Introduction </a:t>
            </a:r>
            <a:r>
              <a:rPr lang="en-US" altLang="en-US" dirty="0">
                <a:solidFill>
                  <a:srgbClr val="FF0000"/>
                </a:solidFill>
                <a:latin typeface="Verdana" panose="020B0604030504040204" pitchFamily="34" charset="0"/>
                <a:ea typeface="ＭＳ Ｐゴシック" panose="020B0600070205080204" pitchFamily="34" charset="-128"/>
              </a:rPr>
              <a:t>to RNA-</a:t>
            </a:r>
            <a:r>
              <a:rPr lang="en-US" altLang="en-US" dirty="0" err="1">
                <a:solidFill>
                  <a:srgbClr val="FF0000"/>
                </a:solidFill>
                <a:latin typeface="Verdana" panose="020B0604030504040204" pitchFamily="34" charset="0"/>
                <a:ea typeface="ＭＳ Ｐゴシック" panose="020B0600070205080204" pitchFamily="34" charset="-128"/>
              </a:rPr>
              <a:t>seq</a:t>
            </a:r>
            <a:r>
              <a:rPr lang="en-US" altLang="en-US" dirty="0">
                <a:solidFill>
                  <a:srgbClr val="FF0000"/>
                </a:solidFill>
                <a:latin typeface="Verdana" panose="020B0604030504040204" pitchFamily="34" charset="0"/>
                <a:ea typeface="ＭＳ Ｐゴシック" panose="020B0600070205080204" pitchFamily="34" charset="-128"/>
              </a:rPr>
              <a:t> and Expression analysis </a:t>
            </a:r>
          </a:p>
          <a:p>
            <a:pPr eaLnBrk="1">
              <a:lnSpc>
                <a:spcPct val="150000"/>
              </a:lnSpc>
              <a:spcBef>
                <a:spcPts val="250"/>
              </a:spcBef>
              <a:buClr>
                <a:srgbClr val="FF0000"/>
              </a:buClr>
              <a:buSzPct val="100000"/>
              <a:buFont typeface="Times New Roman" panose="02020603050405020304" pitchFamily="18" charset="0"/>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Introduction </a:t>
            </a:r>
            <a:r>
              <a:rPr lang="en-US" altLang="en-US" dirty="0">
                <a:solidFill>
                  <a:srgbClr val="FF0000"/>
                </a:solidFill>
                <a:latin typeface="Verdana" panose="020B0604030504040204" pitchFamily="34" charset="0"/>
                <a:ea typeface="ＭＳ Ｐゴシック" panose="020B0600070205080204" pitchFamily="34" charset="-128"/>
              </a:rPr>
              <a:t>to Galaxy</a:t>
            </a:r>
          </a:p>
          <a:p>
            <a:pPr eaLnBrk="1">
              <a:lnSpc>
                <a:spcPct val="150000"/>
              </a:lnSpc>
              <a:spcBef>
                <a:spcPts val="250"/>
              </a:spcBef>
              <a:buClr>
                <a:srgbClr val="FF0000"/>
              </a:buClr>
              <a:buSzPct val="100000"/>
              <a:buFont typeface="Times New Roman" panose="02020603050405020304" pitchFamily="18" charset="0"/>
              <a:buAutoNum type="arabicPeriod"/>
            </a:pPr>
            <a:r>
              <a:rPr lang="en-US" altLang="en-US" dirty="0">
                <a:solidFill>
                  <a:srgbClr val="FF0000"/>
                </a:solidFill>
                <a:latin typeface="Verdana" panose="020B0604030504040204" pitchFamily="34" charset="0"/>
                <a:ea typeface="ＭＳ Ｐゴシック" panose="020B0600070205080204" pitchFamily="34" charset="-128"/>
              </a:rPr>
              <a:t>RNA-</a:t>
            </a:r>
            <a:r>
              <a:rPr lang="en-US" altLang="en-US" dirty="0" err="1">
                <a:solidFill>
                  <a:srgbClr val="FF0000"/>
                </a:solidFill>
                <a:latin typeface="Verdana" panose="020B0604030504040204" pitchFamily="34" charset="0"/>
                <a:ea typeface="ＭＳ Ｐゴシック" panose="020B0600070205080204" pitchFamily="34" charset="-128"/>
              </a:rPr>
              <a:t>seq</a:t>
            </a:r>
            <a:r>
              <a:rPr lang="en-US" altLang="en-US" dirty="0">
                <a:solidFill>
                  <a:srgbClr val="FF0000"/>
                </a:solidFill>
                <a:latin typeface="Verdana" panose="020B0604030504040204" pitchFamily="34" charset="0"/>
                <a:ea typeface="ＭＳ Ｐゴシック" panose="020B0600070205080204" pitchFamily="34" charset="-128"/>
              </a:rPr>
              <a:t> analysis exercise with Galaxy</a:t>
            </a:r>
          </a:p>
          <a:p>
            <a:pPr lvl="1" eaLnBrk="1">
              <a:lnSpc>
                <a:spcPct val="150000"/>
              </a:lnSpc>
              <a:spcBef>
                <a:spcPts val="288"/>
              </a:spcBef>
              <a:buClr>
                <a:srgbClr val="FF0000"/>
              </a:buClr>
              <a:buSzPct val="100000"/>
              <a:buFont typeface="Times New Roman" panose="02020603050405020304" pitchFamily="18" charset="0"/>
              <a:buAutoNum type="arabicPeriod"/>
            </a:pPr>
            <a:r>
              <a:rPr lang="en-US" altLang="en-US" sz="1400" dirty="0">
                <a:solidFill>
                  <a:srgbClr val="FF0000"/>
                </a:solidFill>
                <a:latin typeface="Verdana" panose="020B0604030504040204" pitchFamily="34" charset="0"/>
                <a:ea typeface="ＭＳ Ｐゴシック" panose="020B0600070205080204" pitchFamily="34" charset="-128"/>
              </a:rPr>
              <a:t>Exercise overview and Input data</a:t>
            </a:r>
          </a:p>
          <a:p>
            <a:pPr lvl="1" eaLnBrk="1">
              <a:lnSpc>
                <a:spcPct val="150000"/>
              </a:lnSpc>
              <a:spcBef>
                <a:spcPts val="288"/>
              </a:spcBef>
              <a:buClr>
                <a:srgbClr val="FF0000"/>
              </a:buClr>
              <a:buSzPct val="100000"/>
              <a:buFont typeface="Times New Roman" panose="02020603050405020304" pitchFamily="18" charset="0"/>
              <a:buAutoNum type="arabicPeriod"/>
            </a:pPr>
            <a:r>
              <a:rPr lang="en-US" altLang="en-US" sz="1400" dirty="0" smtClean="0">
                <a:solidFill>
                  <a:srgbClr val="FF0000"/>
                </a:solidFill>
                <a:latin typeface="Verdana" panose="020B0604030504040204" pitchFamily="34" charset="0"/>
                <a:ea typeface="ＭＳ Ｐゴシック" panose="020B0600070205080204" pitchFamily="34" charset="-128"/>
              </a:rPr>
              <a:t>Quality Control and pre-processing of raw data</a:t>
            </a:r>
            <a:endParaRPr lang="en-US" altLang="en-US" sz="1400" dirty="0">
              <a:solidFill>
                <a:srgbClr val="FF0000"/>
              </a:solidFill>
              <a:latin typeface="Verdana" panose="020B0604030504040204" pitchFamily="34" charset="0"/>
              <a:ea typeface="ＭＳ Ｐゴシック" panose="020B0600070205080204" pitchFamily="34" charset="-128"/>
            </a:endParaRPr>
          </a:p>
          <a:p>
            <a:pPr lvl="1" eaLnBrk="1">
              <a:lnSpc>
                <a:spcPct val="150000"/>
              </a:lnSpc>
              <a:spcBef>
                <a:spcPts val="288"/>
              </a:spcBef>
              <a:buClr>
                <a:srgbClr val="FF0000"/>
              </a:buClr>
              <a:buSzPct val="100000"/>
              <a:buFont typeface="Times New Roman" panose="02020603050405020304" pitchFamily="18" charset="0"/>
              <a:buAutoNum type="arabicPeriod"/>
            </a:pPr>
            <a:r>
              <a:rPr lang="en-US" altLang="en-US" sz="1400" dirty="0">
                <a:solidFill>
                  <a:srgbClr val="FF0000"/>
                </a:solidFill>
                <a:latin typeface="Verdana" panose="020B0604030504040204" pitchFamily="34" charset="0"/>
                <a:ea typeface="ＭＳ Ｐゴシック" panose="020B0600070205080204" pitchFamily="34" charset="-128"/>
              </a:rPr>
              <a:t>Reads mapping</a:t>
            </a:r>
          </a:p>
          <a:p>
            <a:pPr lvl="1" eaLnBrk="1">
              <a:lnSpc>
                <a:spcPct val="150000"/>
              </a:lnSpc>
              <a:spcBef>
                <a:spcPts val="288"/>
              </a:spcBef>
              <a:buClr>
                <a:srgbClr val="FF0000"/>
              </a:buClr>
              <a:buSzPct val="100000"/>
              <a:buFont typeface="Times New Roman" panose="02020603050405020304" pitchFamily="18" charset="0"/>
              <a:buAutoNum type="arabicPeriod"/>
            </a:pPr>
            <a:r>
              <a:rPr lang="en-US" altLang="en-US" sz="1400" b="1" dirty="0">
                <a:solidFill>
                  <a:srgbClr val="FF0000"/>
                </a:solidFill>
                <a:latin typeface="Verdana" panose="020B0604030504040204" pitchFamily="34" charset="0"/>
                <a:ea typeface="ＭＳ Ｐゴシック" panose="020B0600070205080204" pitchFamily="34" charset="-128"/>
              </a:rPr>
              <a:t>Summarization to get raw counts</a:t>
            </a:r>
          </a:p>
          <a:p>
            <a:pPr lvl="1" eaLnBrk="1">
              <a:lnSpc>
                <a:spcPct val="150000"/>
              </a:lnSpc>
              <a:spcBef>
                <a:spcPts val="288"/>
              </a:spcBef>
              <a:buClr>
                <a:srgbClr val="7030A0"/>
              </a:buClr>
              <a:buSzPct val="100000"/>
              <a:buFont typeface="Times New Roman" panose="02020603050405020304" pitchFamily="18" charset="0"/>
              <a:buAutoNum type="arabicPeriod"/>
            </a:pPr>
            <a:r>
              <a:rPr lang="en-US" altLang="en-US" sz="1400" dirty="0">
                <a:solidFill>
                  <a:srgbClr val="7030A0"/>
                </a:solidFill>
                <a:latin typeface="Verdana" panose="020B0604030504040204" pitchFamily="34" charset="0"/>
                <a:ea typeface="ＭＳ Ｐゴシック" panose="020B0600070205080204" pitchFamily="34" charset="-128"/>
              </a:rPr>
              <a:t>Differential expression analysis (plots, normalization and testing)</a:t>
            </a:r>
          </a:p>
        </p:txBody>
      </p:sp>
      <p:sp>
        <p:nvSpPr>
          <p:cNvPr id="5125" name="Rectangle 4"/>
          <p:cNvSpPr>
            <a:spLocks noChangeArrowheads="1"/>
          </p:cNvSpPr>
          <p:nvPr/>
        </p:nvSpPr>
        <p:spPr bwMode="auto">
          <a:xfrm>
            <a:off x="848544" y="549275"/>
            <a:ext cx="5551487" cy="44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u="sng" dirty="0">
                <a:solidFill>
                  <a:srgbClr val="7D468C"/>
                </a:solidFill>
                <a:latin typeface="Calibri" panose="020F0502020204030204" pitchFamily="34" charset="0"/>
                <a:ea typeface="ＭＳ Ｐゴシック" panose="020B0600070205080204" pitchFamily="34" charset="-128"/>
              </a:rPr>
              <a:t>TABLE OF CONTENTS</a:t>
            </a:r>
          </a:p>
        </p:txBody>
      </p:sp>
    </p:spTree>
    <p:extLst>
      <p:ext uri="{BB962C8B-B14F-4D97-AF65-F5344CB8AC3E}">
        <p14:creationId xmlns:p14="http://schemas.microsoft.com/office/powerpoint/2010/main" xmlns="" val="364738091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2-21 at 10.28.34 PM.png"/>
          <p:cNvPicPr>
            <a:picLocks noChangeAspect="1"/>
          </p:cNvPicPr>
          <p:nvPr/>
        </p:nvPicPr>
        <p:blipFill>
          <a:blip r:embed="rId2" cstate="print">
            <a:extLst>
              <a:ext uri="{28A0092B-C50C-407E-A947-70E740481C1C}">
                <a14:useLocalDpi xmlns:a14="http://schemas.microsoft.com/office/drawing/2010/main" xmlns="" val="0"/>
              </a:ext>
            </a:extLst>
          </a:blip>
          <a:srcRect b="2558"/>
          <a:stretch>
            <a:fillRect/>
          </a:stretch>
        </p:blipFill>
        <p:spPr>
          <a:xfrm>
            <a:off x="77046" y="895049"/>
            <a:ext cx="4731938" cy="5486279"/>
          </a:xfrm>
          <a:prstGeom prst="rect">
            <a:avLst/>
          </a:prstGeom>
        </p:spPr>
      </p:pic>
      <p:pic>
        <p:nvPicPr>
          <p:cNvPr id="11" name="Picture 2"/>
          <p:cNvPicPr>
            <a:picLocks noChangeAspect="1" noChangeArrowheads="1"/>
          </p:cNvPicPr>
          <p:nvPr/>
        </p:nvPicPr>
        <p:blipFill>
          <a:blip r:embed="rId3" cstate="print"/>
          <a:srcRect b="61802"/>
          <a:stretch>
            <a:fillRect/>
          </a:stretch>
        </p:blipFill>
        <p:spPr bwMode="auto">
          <a:xfrm>
            <a:off x="4808984" y="983630"/>
            <a:ext cx="5025008" cy="1758753"/>
          </a:xfrm>
          <a:prstGeom prst="rect">
            <a:avLst/>
          </a:prstGeom>
          <a:noFill/>
          <a:ln w="9525">
            <a:noFill/>
            <a:miter lim="800000"/>
            <a:headEnd/>
            <a:tailEnd/>
          </a:ln>
        </p:spPr>
      </p:pic>
      <p:sp>
        <p:nvSpPr>
          <p:cNvPr id="5" name="4 Rectángulo"/>
          <p:cNvSpPr/>
          <p:nvPr/>
        </p:nvSpPr>
        <p:spPr>
          <a:xfrm>
            <a:off x="1208584" y="1124744"/>
            <a:ext cx="1656184" cy="4320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pic>
        <p:nvPicPr>
          <p:cNvPr id="6" name="Picture 2"/>
          <p:cNvPicPr>
            <a:picLocks noChangeAspect="1" noChangeArrowheads="1"/>
          </p:cNvPicPr>
          <p:nvPr/>
        </p:nvPicPr>
        <p:blipFill>
          <a:blip r:embed="rId4" cstate="print"/>
          <a:srcRect l="25338" t="32110" r="50883" b="42593"/>
          <a:stretch>
            <a:fillRect/>
          </a:stretch>
        </p:blipFill>
        <p:spPr bwMode="auto">
          <a:xfrm>
            <a:off x="5457056" y="2927846"/>
            <a:ext cx="3130036" cy="1872208"/>
          </a:xfrm>
          <a:prstGeom prst="rect">
            <a:avLst/>
          </a:prstGeom>
          <a:noFill/>
          <a:ln w="9525">
            <a:noFill/>
            <a:miter lim="800000"/>
            <a:headEnd/>
            <a:tailEnd/>
          </a:ln>
        </p:spPr>
      </p:pic>
      <p:sp>
        <p:nvSpPr>
          <p:cNvPr id="7" name="6 Flecha abajo"/>
          <p:cNvSpPr/>
          <p:nvPr/>
        </p:nvSpPr>
        <p:spPr>
          <a:xfrm>
            <a:off x="6866152" y="2797478"/>
            <a:ext cx="247088" cy="319096"/>
          </a:xfrm>
          <a:prstGeom prst="downArrow">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8" name="7 CuadroTexto"/>
          <p:cNvSpPr txBox="1"/>
          <p:nvPr/>
        </p:nvSpPr>
        <p:spPr>
          <a:xfrm>
            <a:off x="5601072" y="5232102"/>
            <a:ext cx="3169329" cy="1077218"/>
          </a:xfrm>
          <a:prstGeom prst="rect">
            <a:avLst/>
          </a:prstGeom>
          <a:noFill/>
        </p:spPr>
        <p:txBody>
          <a:bodyPr wrap="none" rtlCol="0">
            <a:spAutoFit/>
          </a:bodyPr>
          <a:lstStyle/>
          <a:p>
            <a:r>
              <a:rPr lang="ca-ES" sz="1600" dirty="0" err="1" smtClean="0">
                <a:latin typeface="Arial" pitchFamily="34" charset="0"/>
                <a:cs typeface="Arial" pitchFamily="34" charset="0"/>
              </a:rPr>
              <a:t>Adapters</a:t>
            </a:r>
            <a:r>
              <a:rPr lang="ca-ES" sz="1600" dirty="0" smtClean="0">
                <a:latin typeface="Arial" pitchFamily="34" charset="0"/>
                <a:cs typeface="Arial" pitchFamily="34" charset="0"/>
              </a:rPr>
              <a:t>:</a:t>
            </a:r>
          </a:p>
          <a:p>
            <a:pPr lvl="1">
              <a:buFont typeface="Arial" pitchFamily="34" charset="0"/>
              <a:buChar char="•"/>
            </a:pPr>
            <a:r>
              <a:rPr lang="ca-ES" sz="1600" dirty="0" smtClean="0">
                <a:latin typeface="Arial" pitchFamily="34" charset="0"/>
                <a:cs typeface="Arial" pitchFamily="34" charset="0"/>
              </a:rPr>
              <a:t> Primers for PCR</a:t>
            </a:r>
          </a:p>
          <a:p>
            <a:pPr lvl="1">
              <a:buFont typeface="Arial" pitchFamily="34" charset="0"/>
              <a:buChar char="•"/>
            </a:pPr>
            <a:r>
              <a:rPr lang="ca-ES" sz="1600" dirty="0" smtClean="0">
                <a:latin typeface="Arial" pitchFamily="34" charset="0"/>
                <a:cs typeface="Arial" pitchFamily="34" charset="0"/>
              </a:rPr>
              <a:t> </a:t>
            </a:r>
            <a:r>
              <a:rPr lang="ca-ES" sz="1600" dirty="0" err="1" smtClean="0">
                <a:latin typeface="Arial" pitchFamily="34" charset="0"/>
                <a:cs typeface="Arial" pitchFamily="34" charset="0"/>
              </a:rPr>
              <a:t>Anchors</a:t>
            </a:r>
            <a:r>
              <a:rPr lang="ca-ES" sz="1600" dirty="0" smtClean="0">
                <a:latin typeface="Arial" pitchFamily="34" charset="0"/>
                <a:cs typeface="Arial" pitchFamily="34" charset="0"/>
              </a:rPr>
              <a:t> for </a:t>
            </a:r>
            <a:r>
              <a:rPr lang="ca-ES" sz="1600" dirty="0" err="1" smtClean="0">
                <a:latin typeface="Arial" pitchFamily="34" charset="0"/>
                <a:cs typeface="Arial" pitchFamily="34" charset="0"/>
              </a:rPr>
              <a:t>immobilization</a:t>
            </a:r>
            <a:endParaRPr lang="ca-ES" sz="1600" dirty="0" smtClean="0">
              <a:latin typeface="Arial" pitchFamily="34" charset="0"/>
              <a:cs typeface="Arial" pitchFamily="34" charset="0"/>
            </a:endParaRPr>
          </a:p>
          <a:p>
            <a:pPr lvl="1">
              <a:buFont typeface="Arial" pitchFamily="34" charset="0"/>
              <a:buChar char="•"/>
            </a:pPr>
            <a:r>
              <a:rPr lang="ca-ES" sz="1600" dirty="0" smtClean="0">
                <a:latin typeface="Arial" pitchFamily="34" charset="0"/>
                <a:cs typeface="Arial" pitchFamily="34" charset="0"/>
              </a:rPr>
              <a:t> </a:t>
            </a:r>
            <a:r>
              <a:rPr lang="ca-ES" sz="1600" dirty="0" err="1" smtClean="0">
                <a:latin typeface="Arial" pitchFamily="34" charset="0"/>
                <a:cs typeface="Arial" pitchFamily="34" charset="0"/>
              </a:rPr>
              <a:t>Barcodes</a:t>
            </a:r>
            <a:r>
              <a:rPr lang="ca-ES" sz="1600" dirty="0" smtClean="0">
                <a:latin typeface="Arial" pitchFamily="34" charset="0"/>
                <a:cs typeface="Arial" pitchFamily="34" charset="0"/>
              </a:rPr>
              <a:t> for </a:t>
            </a:r>
            <a:r>
              <a:rPr lang="ca-ES" sz="1600" dirty="0" err="1" smtClean="0">
                <a:latin typeface="Arial" pitchFamily="34" charset="0"/>
                <a:cs typeface="Arial" pitchFamily="34" charset="0"/>
              </a:rPr>
              <a:t>multiplexing</a:t>
            </a:r>
            <a:endParaRPr lang="ca-ES" sz="1600" dirty="0">
              <a:latin typeface="Arial" pitchFamily="34" charset="0"/>
              <a:cs typeface="Arial" pitchFamily="34" charset="0"/>
            </a:endParaRPr>
          </a:p>
        </p:txBody>
      </p:sp>
      <p:sp>
        <p:nvSpPr>
          <p:cNvPr id="9" name="12 CuadroTexto"/>
          <p:cNvSpPr txBox="1">
            <a:spLocks noChangeArrowheads="1"/>
          </p:cNvSpPr>
          <p:nvPr/>
        </p:nvSpPr>
        <p:spPr bwMode="auto">
          <a:xfrm>
            <a:off x="3944888" y="1412776"/>
            <a:ext cx="2557110" cy="349968"/>
          </a:xfrm>
          <a:prstGeom prst="rect">
            <a:avLst/>
          </a:prstGeom>
          <a:solidFill>
            <a:srgbClr val="9933FF">
              <a:alpha val="14902"/>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s-ES" altLang="en-US" b="1" dirty="0" smtClean="0">
                <a:latin typeface="Arial" pitchFamily="34" charset="0"/>
                <a:cs typeface="Arial" pitchFamily="34" charset="0"/>
              </a:rPr>
              <a:t>1. Library </a:t>
            </a:r>
            <a:r>
              <a:rPr lang="es-ES" altLang="en-US" b="1" dirty="0" err="1" smtClean="0">
                <a:latin typeface="Arial" pitchFamily="34" charset="0"/>
                <a:cs typeface="Arial" pitchFamily="34" charset="0"/>
              </a:rPr>
              <a:t>preparation</a:t>
            </a:r>
            <a:endParaRPr lang="en-US" altLang="en-US" b="1" dirty="0">
              <a:latin typeface="Arial" pitchFamily="34" charset="0"/>
              <a:cs typeface="Arial" pitchFamily="34" charset="0"/>
            </a:endParaRPr>
          </a:p>
        </p:txBody>
      </p:sp>
      <p:sp>
        <p:nvSpPr>
          <p:cNvPr id="10" name="Rectangle 2"/>
          <p:cNvSpPr>
            <a:spLocks noChangeArrowheads="1"/>
          </p:cNvSpPr>
          <p:nvPr/>
        </p:nvSpPr>
        <p:spPr bwMode="auto">
          <a:xfrm>
            <a:off x="128588" y="476250"/>
            <a:ext cx="9777412" cy="398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000" b="1" dirty="0">
                <a:solidFill>
                  <a:srgbClr val="7D468C"/>
                </a:solidFill>
                <a:ea typeface="ＭＳ Ｐゴシック" panose="020B0600070205080204" pitchFamily="34" charset="-128"/>
                <a:cs typeface="Arial" pitchFamily="34" charset="0"/>
              </a:rPr>
              <a:t>1. </a:t>
            </a:r>
            <a:r>
              <a:rPr lang="en-US" altLang="en-US" sz="2000" b="1" dirty="0" smtClean="0">
                <a:solidFill>
                  <a:srgbClr val="7D468C"/>
                </a:solidFill>
                <a:ea typeface="ＭＳ Ｐゴシック" panose="020B0600070205080204" pitchFamily="34" charset="-128"/>
                <a:cs typeface="Arial" pitchFamily="34" charset="0"/>
              </a:rPr>
              <a:t>Introduction to NGS: </a:t>
            </a:r>
            <a:r>
              <a:rPr lang="en-US" altLang="en-US" sz="2000" b="1" dirty="0" smtClean="0">
                <a:solidFill>
                  <a:schemeClr val="accent2">
                    <a:lumMod val="60000"/>
                    <a:lumOff val="40000"/>
                  </a:schemeClr>
                </a:solidFill>
                <a:ea typeface="ＭＳ Ｐゴシック" panose="020B0600070205080204" pitchFamily="34" charset="-128"/>
                <a:cs typeface="Arial" pitchFamily="34" charset="0"/>
              </a:rPr>
              <a:t>Next (2</a:t>
            </a:r>
            <a:r>
              <a:rPr lang="en-US" altLang="en-US" sz="2000" b="1" baseline="30000" dirty="0" smtClean="0">
                <a:solidFill>
                  <a:schemeClr val="accent2">
                    <a:lumMod val="60000"/>
                    <a:lumOff val="40000"/>
                  </a:schemeClr>
                </a:solidFill>
                <a:ea typeface="ＭＳ Ｐゴシック" panose="020B0600070205080204" pitchFamily="34" charset="-128"/>
                <a:cs typeface="Arial" pitchFamily="34" charset="0"/>
              </a:rPr>
              <a:t>nd</a:t>
            </a:r>
            <a:r>
              <a:rPr lang="en-US" altLang="en-US" sz="2000" b="1" dirty="0" smtClean="0">
                <a:solidFill>
                  <a:schemeClr val="accent2">
                    <a:lumMod val="60000"/>
                    <a:lumOff val="40000"/>
                  </a:schemeClr>
                </a:solidFill>
                <a:ea typeface="ＭＳ Ｐゴシック" panose="020B0600070205080204" pitchFamily="34" charset="-128"/>
                <a:cs typeface="Arial" pitchFamily="34" charset="0"/>
              </a:rPr>
              <a:t>) Generation Sequencing</a:t>
            </a:r>
            <a:endParaRPr lang="en-US" altLang="en-US" sz="2000" b="1" dirty="0">
              <a:solidFill>
                <a:srgbClr val="CE02CE"/>
              </a:solidFill>
              <a:ea typeface="ＭＳ Ｐゴシック" panose="020B0600070205080204" pitchFamily="34" charset="-128"/>
              <a:cs typeface="Arial"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stretch>
            <a:fillRect/>
          </a:stretch>
        </p:blipFill>
        <p:spPr>
          <a:xfrm>
            <a:off x="1579885" y="1580491"/>
            <a:ext cx="6744641" cy="1857634"/>
          </a:xfrm>
          <a:prstGeom prst="rect">
            <a:avLst/>
          </a:prstGeom>
        </p:spPr>
      </p:pic>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7.4 Summarization and Raw counts</a:t>
            </a:r>
            <a:endParaRPr lang="en-GB" dirty="0" smtClean="0">
              <a:solidFill>
                <a:srgbClr val="7D468C"/>
              </a:solidFill>
              <a:ea typeface="ＭＳ Ｐゴシック" pitchFamily="34" charset="-128"/>
              <a:cs typeface="ＭＳ Ｐゴシック" charset="0"/>
            </a:endParaRPr>
          </a:p>
        </p:txBody>
      </p:sp>
      <p:sp>
        <p:nvSpPr>
          <p:cNvPr id="2" name="CuadroTexto 1"/>
          <p:cNvSpPr txBox="1"/>
          <p:nvPr/>
        </p:nvSpPr>
        <p:spPr>
          <a:xfrm>
            <a:off x="448309" y="887752"/>
            <a:ext cx="8640960" cy="54938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solidFill>
                  <a:schemeClr val="bg1">
                    <a:lumMod val="50000"/>
                  </a:schemeClr>
                </a:solidFill>
              </a:rPr>
              <a:t>Summarize and aggregate reads over some biologically meaningful unit, such as exons, transcripts, genes, regions …</a:t>
            </a:r>
          </a:p>
          <a:p>
            <a:pPr marL="285750" indent="-285750">
              <a:lnSpc>
                <a:spcPct val="150000"/>
              </a:lnSpc>
              <a:buFont typeface="Arial" panose="020B0604020202020204" pitchFamily="34" charset="0"/>
              <a:buChar char="•"/>
            </a:pPr>
            <a:endParaRPr lang="en-US" dirty="0">
              <a:solidFill>
                <a:schemeClr val="bg1">
                  <a:lumMod val="50000"/>
                </a:schemeClr>
              </a:solidFill>
            </a:endParaRPr>
          </a:p>
          <a:p>
            <a:pPr marL="285750" indent="-285750">
              <a:lnSpc>
                <a:spcPct val="150000"/>
              </a:lnSpc>
              <a:buFont typeface="Arial" panose="020B0604020202020204" pitchFamily="34" charset="0"/>
              <a:buChar char="•"/>
            </a:pPr>
            <a:endParaRPr lang="en-US" dirty="0" smtClean="0">
              <a:solidFill>
                <a:schemeClr val="bg1">
                  <a:lumMod val="50000"/>
                </a:schemeClr>
              </a:solidFill>
            </a:endParaRPr>
          </a:p>
          <a:p>
            <a:pPr marL="285750" indent="-285750">
              <a:lnSpc>
                <a:spcPct val="150000"/>
              </a:lnSpc>
              <a:buFont typeface="Arial" panose="020B0604020202020204" pitchFamily="34" charset="0"/>
              <a:buChar char="•"/>
            </a:pPr>
            <a:endParaRPr lang="en-US" dirty="0">
              <a:solidFill>
                <a:schemeClr val="bg1">
                  <a:lumMod val="50000"/>
                </a:schemeClr>
              </a:solidFill>
            </a:endParaRPr>
          </a:p>
          <a:p>
            <a:pPr marL="285750" indent="-285750">
              <a:lnSpc>
                <a:spcPct val="150000"/>
              </a:lnSpc>
              <a:buFont typeface="Arial" panose="020B0604020202020204" pitchFamily="34" charset="0"/>
              <a:buChar char="•"/>
            </a:pPr>
            <a:endParaRPr lang="en-US" dirty="0" smtClean="0">
              <a:solidFill>
                <a:schemeClr val="bg1">
                  <a:lumMod val="50000"/>
                </a:schemeClr>
              </a:solidFill>
            </a:endParaRPr>
          </a:p>
          <a:p>
            <a:pPr marL="285750" indent="-285750">
              <a:lnSpc>
                <a:spcPct val="150000"/>
              </a:lnSpc>
              <a:buFont typeface="Arial" panose="020B0604020202020204" pitchFamily="34" charset="0"/>
              <a:buChar char="•"/>
            </a:pPr>
            <a:endParaRPr lang="en-US" dirty="0">
              <a:solidFill>
                <a:schemeClr val="bg1">
                  <a:lumMod val="50000"/>
                </a:schemeClr>
              </a:solidFill>
            </a:endParaRPr>
          </a:p>
          <a:p>
            <a:pPr marL="285750" indent="-285750">
              <a:lnSpc>
                <a:spcPct val="150000"/>
              </a:lnSpc>
              <a:buFont typeface="Arial" panose="020B0604020202020204" pitchFamily="34" charset="0"/>
              <a:buChar char="•"/>
            </a:pPr>
            <a:endParaRPr lang="en-US" dirty="0" smtClean="0">
              <a:solidFill>
                <a:schemeClr val="bg1">
                  <a:lumMod val="50000"/>
                </a:schemeClr>
              </a:solidFill>
            </a:endParaRPr>
          </a:p>
          <a:p>
            <a:pPr marL="285750" indent="-285750">
              <a:lnSpc>
                <a:spcPct val="150000"/>
              </a:lnSpc>
              <a:buFont typeface="Arial" panose="020B0604020202020204" pitchFamily="34" charset="0"/>
              <a:buChar char="•"/>
            </a:pPr>
            <a:r>
              <a:rPr lang="en-US" dirty="0" smtClean="0">
                <a:solidFill>
                  <a:schemeClr val="bg1">
                    <a:lumMod val="50000"/>
                  </a:schemeClr>
                </a:solidFill>
              </a:rPr>
              <a:t>Many methods available</a:t>
            </a:r>
          </a:p>
          <a:p>
            <a:pPr marL="742950" lvl="1" indent="-285750">
              <a:lnSpc>
                <a:spcPct val="150000"/>
              </a:lnSpc>
              <a:buFont typeface="Wingdings" panose="05000000000000000000" pitchFamily="2" charset="2"/>
              <a:buChar char="Ø"/>
            </a:pPr>
            <a:r>
              <a:rPr lang="en-US" dirty="0" smtClean="0">
                <a:solidFill>
                  <a:schemeClr val="bg1">
                    <a:lumMod val="50000"/>
                  </a:schemeClr>
                </a:solidFill>
              </a:rPr>
              <a:t>Counts # of reads overlapping the exons in a gene,</a:t>
            </a:r>
          </a:p>
          <a:p>
            <a:pPr marL="742950" lvl="1" indent="-285750">
              <a:lnSpc>
                <a:spcPct val="150000"/>
              </a:lnSpc>
              <a:buFont typeface="Wingdings" panose="05000000000000000000" pitchFamily="2" charset="2"/>
              <a:buChar char="Ø"/>
            </a:pPr>
            <a:r>
              <a:rPr lang="en-US" dirty="0" smtClean="0">
                <a:solidFill>
                  <a:schemeClr val="bg1">
                    <a:lumMod val="50000"/>
                  </a:schemeClr>
                </a:solidFill>
              </a:rPr>
              <a:t>Include reads along the whole length of the gene and thereby incorporate reads from “introns”</a:t>
            </a:r>
          </a:p>
          <a:p>
            <a:pPr marL="742950" lvl="1" indent="-285750">
              <a:lnSpc>
                <a:spcPct val="150000"/>
              </a:lnSpc>
              <a:buFont typeface="Wingdings" panose="05000000000000000000" pitchFamily="2" charset="2"/>
              <a:buChar char="Ø"/>
            </a:pPr>
            <a:r>
              <a:rPr lang="en-US" dirty="0" smtClean="0">
                <a:solidFill>
                  <a:schemeClr val="bg1">
                    <a:lumMod val="50000"/>
                  </a:schemeClr>
                </a:solidFill>
              </a:rPr>
              <a:t>Include only reads that map to coding sequence</a:t>
            </a:r>
            <a:endParaRPr lang="en-US" dirty="0">
              <a:solidFill>
                <a:schemeClr val="bg1">
                  <a:lumMod val="50000"/>
                </a:schemeClr>
              </a:solidFill>
            </a:endParaRPr>
          </a:p>
        </p:txBody>
      </p:sp>
      <p:pic>
        <p:nvPicPr>
          <p:cNvPr id="4" name="Imagen 3"/>
          <p:cNvPicPr>
            <a:picLocks noChangeAspect="1"/>
          </p:cNvPicPr>
          <p:nvPr/>
        </p:nvPicPr>
        <p:blipFill>
          <a:blip r:embed="rId4" cstate="print"/>
          <a:stretch>
            <a:fillRect/>
          </a:stretch>
        </p:blipFill>
        <p:spPr>
          <a:xfrm>
            <a:off x="4592960" y="3424369"/>
            <a:ext cx="3153215" cy="1028844"/>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7.4 Summarization and Raw counts</a:t>
            </a:r>
            <a:endParaRPr lang="en-GB" dirty="0" smtClean="0">
              <a:solidFill>
                <a:srgbClr val="7D468C"/>
              </a:solidFill>
              <a:ea typeface="ＭＳ Ｐゴシック" pitchFamily="34" charset="-128"/>
              <a:cs typeface="ＭＳ Ｐゴシック" charset="0"/>
            </a:endParaRPr>
          </a:p>
        </p:txBody>
      </p:sp>
      <p:sp>
        <p:nvSpPr>
          <p:cNvPr id="2" name="CuadroTexto 1"/>
          <p:cNvSpPr txBox="1"/>
          <p:nvPr/>
        </p:nvSpPr>
        <p:spPr>
          <a:xfrm>
            <a:off x="486261" y="1294963"/>
            <a:ext cx="8784976" cy="38318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a:solidFill>
                  <a:schemeClr val="bg1">
                    <a:lumMod val="50000"/>
                  </a:schemeClr>
                </a:solidFill>
              </a:rPr>
              <a:t>The alignment produces a set of BAM files, where each file contains the read alignments for each </a:t>
            </a:r>
            <a:r>
              <a:rPr lang="en-GB" dirty="0" smtClean="0">
                <a:solidFill>
                  <a:schemeClr val="bg1">
                    <a:lumMod val="50000"/>
                  </a:schemeClr>
                </a:solidFill>
              </a:rPr>
              <a:t>sample.</a:t>
            </a:r>
          </a:p>
          <a:p>
            <a:pPr marL="285750" indent="-285750">
              <a:lnSpc>
                <a:spcPct val="150000"/>
              </a:lnSpc>
              <a:buFont typeface="Arial" panose="020B0604020202020204" pitchFamily="34" charset="0"/>
              <a:buChar char="•"/>
            </a:pPr>
            <a:r>
              <a:rPr lang="en-GB" dirty="0">
                <a:solidFill>
                  <a:schemeClr val="bg1">
                    <a:lumMod val="50000"/>
                  </a:schemeClr>
                </a:solidFill>
              </a:rPr>
              <a:t>In the BAM file, there is a chromosomal location for every read that mapped. </a:t>
            </a:r>
            <a:endParaRPr lang="en-GB" dirty="0" smtClean="0">
              <a:solidFill>
                <a:schemeClr val="bg1">
                  <a:lumMod val="50000"/>
                </a:schemeClr>
              </a:solidFill>
            </a:endParaRPr>
          </a:p>
          <a:p>
            <a:pPr marL="285750" indent="-285750">
              <a:lnSpc>
                <a:spcPct val="150000"/>
              </a:lnSpc>
              <a:buFont typeface="Arial" panose="020B0604020202020204" pitchFamily="34" charset="0"/>
              <a:buChar char="•"/>
            </a:pPr>
            <a:r>
              <a:rPr lang="en-GB" dirty="0" smtClean="0">
                <a:solidFill>
                  <a:schemeClr val="bg1">
                    <a:lumMod val="50000"/>
                  </a:schemeClr>
                </a:solidFill>
              </a:rPr>
              <a:t>We </a:t>
            </a:r>
            <a:r>
              <a:rPr lang="en-GB" dirty="0">
                <a:solidFill>
                  <a:schemeClr val="bg1">
                    <a:lumMod val="50000"/>
                  </a:schemeClr>
                </a:solidFill>
              </a:rPr>
              <a:t>need to summarise the information across genes or exons</a:t>
            </a:r>
            <a:r>
              <a:rPr lang="en-GB" dirty="0" smtClean="0">
                <a:solidFill>
                  <a:schemeClr val="bg1">
                    <a:lumMod val="50000"/>
                  </a:schemeClr>
                </a:solidFill>
              </a:rPr>
              <a:t>.</a:t>
            </a:r>
          </a:p>
          <a:p>
            <a:pPr marL="285750" indent="-285750">
              <a:lnSpc>
                <a:spcPct val="150000"/>
              </a:lnSpc>
              <a:buFont typeface="Arial" panose="020B0604020202020204" pitchFamily="34" charset="0"/>
              <a:buChar char="•"/>
            </a:pPr>
            <a:r>
              <a:rPr lang="en-GB" i="1" dirty="0" err="1">
                <a:solidFill>
                  <a:schemeClr val="bg1">
                    <a:lumMod val="50000"/>
                  </a:schemeClr>
                </a:solidFill>
                <a:effectLst>
                  <a:outerShdw blurRad="38100" dist="38100" dir="2700000" algn="tl">
                    <a:srgbClr val="000000">
                      <a:alpha val="43137"/>
                    </a:srgbClr>
                  </a:outerShdw>
                </a:effectLst>
              </a:rPr>
              <a:t>featureCounts</a:t>
            </a:r>
            <a:r>
              <a:rPr lang="en-GB" dirty="0">
                <a:solidFill>
                  <a:schemeClr val="bg1">
                    <a:lumMod val="50000"/>
                  </a:schemeClr>
                </a:solidFill>
              </a:rPr>
              <a:t> requires </a:t>
            </a:r>
            <a:r>
              <a:rPr lang="en-GB" dirty="0">
                <a:solidFill>
                  <a:schemeClr val="bg1">
                    <a:lumMod val="50000"/>
                  </a:schemeClr>
                </a:solidFill>
                <a:effectLst>
                  <a:outerShdw blurRad="38100" dist="38100" dir="2700000" algn="tl">
                    <a:srgbClr val="000000">
                      <a:alpha val="43137"/>
                    </a:srgbClr>
                  </a:outerShdw>
                </a:effectLst>
              </a:rPr>
              <a:t>gene annotation </a:t>
            </a:r>
            <a:r>
              <a:rPr lang="en-GB" dirty="0">
                <a:solidFill>
                  <a:schemeClr val="bg1">
                    <a:lumMod val="50000"/>
                  </a:schemeClr>
                </a:solidFill>
              </a:rPr>
              <a:t>specifying the genomic start and end position of each exon of each gene</a:t>
            </a:r>
            <a:r>
              <a:rPr lang="en-GB" dirty="0" smtClean="0">
                <a:solidFill>
                  <a:schemeClr val="bg1">
                    <a:lumMod val="50000"/>
                  </a:schemeClr>
                </a:solidFill>
              </a:rPr>
              <a:t>.</a:t>
            </a:r>
          </a:p>
          <a:p>
            <a:pPr marL="285750" indent="-285750">
              <a:lnSpc>
                <a:spcPct val="150000"/>
              </a:lnSpc>
              <a:buFont typeface="Arial" panose="020B0604020202020204" pitchFamily="34" charset="0"/>
              <a:buChar char="•"/>
            </a:pPr>
            <a:r>
              <a:rPr lang="en-GB" dirty="0">
                <a:solidFill>
                  <a:schemeClr val="bg1">
                    <a:lumMod val="50000"/>
                  </a:schemeClr>
                </a:solidFill>
              </a:rPr>
              <a:t>Reads that map to exons of genes are added together to obtain the count for each </a:t>
            </a:r>
            <a:r>
              <a:rPr lang="en-GB" dirty="0" smtClean="0">
                <a:solidFill>
                  <a:schemeClr val="bg1">
                    <a:lumMod val="50000"/>
                  </a:schemeClr>
                </a:solidFill>
              </a:rPr>
              <a:t>gene</a:t>
            </a:r>
          </a:p>
          <a:p>
            <a:pPr marL="285750" indent="-285750">
              <a:lnSpc>
                <a:spcPct val="150000"/>
              </a:lnSpc>
              <a:buFont typeface="Arial" panose="020B0604020202020204" pitchFamily="34" charset="0"/>
              <a:buChar char="•"/>
            </a:pPr>
            <a:r>
              <a:rPr lang="en-GB" dirty="0">
                <a:solidFill>
                  <a:schemeClr val="bg1">
                    <a:lumMod val="50000"/>
                  </a:schemeClr>
                </a:solidFill>
              </a:rPr>
              <a:t>For other species, users will need to read in a data frame in </a:t>
            </a:r>
            <a:r>
              <a:rPr lang="en-GB" i="1" dirty="0">
                <a:solidFill>
                  <a:schemeClr val="bg1">
                    <a:lumMod val="50000"/>
                  </a:schemeClr>
                </a:solidFill>
                <a:effectLst>
                  <a:outerShdw blurRad="38100" dist="38100" dir="2700000" algn="tl">
                    <a:srgbClr val="000000">
                      <a:alpha val="43137"/>
                    </a:srgbClr>
                  </a:outerShdw>
                </a:effectLst>
              </a:rPr>
              <a:t>GTF</a:t>
            </a:r>
            <a:r>
              <a:rPr lang="en-GB" dirty="0">
                <a:solidFill>
                  <a:schemeClr val="bg1">
                    <a:lumMod val="50000"/>
                  </a:schemeClr>
                </a:solidFill>
              </a:rPr>
              <a:t> format to define the genes and exons.</a:t>
            </a:r>
            <a:endParaRPr lang="en-US" dirty="0">
              <a:solidFill>
                <a:schemeClr val="bg1">
                  <a:lumMod val="50000"/>
                </a:schemeClr>
              </a:solidFill>
            </a:endParaRPr>
          </a:p>
        </p:txBody>
      </p:sp>
    </p:spTree>
    <p:extLst>
      <p:ext uri="{BB962C8B-B14F-4D97-AF65-F5344CB8AC3E}">
        <p14:creationId xmlns:p14="http://schemas.microsoft.com/office/powerpoint/2010/main" xmlns="" val="59458128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7.4 Summarization and Raw counts</a:t>
            </a:r>
            <a:endParaRPr lang="en-GB" dirty="0" smtClean="0">
              <a:solidFill>
                <a:srgbClr val="7D468C"/>
              </a:solidFill>
              <a:ea typeface="ＭＳ Ｐゴシック" pitchFamily="34" charset="-128"/>
              <a:cs typeface="ＭＳ Ｐゴシック" charset="0"/>
            </a:endParaRPr>
          </a:p>
        </p:txBody>
      </p:sp>
      <p:sp>
        <p:nvSpPr>
          <p:cNvPr id="2" name="Rectángulo 1"/>
          <p:cNvSpPr/>
          <p:nvPr/>
        </p:nvSpPr>
        <p:spPr>
          <a:xfrm>
            <a:off x="704528" y="1287795"/>
            <a:ext cx="8064896" cy="463075"/>
          </a:xfrm>
          <a:prstGeom prst="rect">
            <a:avLst/>
          </a:prstGeom>
        </p:spPr>
        <p:txBody>
          <a:bodyPr wrap="square">
            <a:spAutoFit/>
          </a:bodyPr>
          <a:lstStyle/>
          <a:p>
            <a:pPr marL="342900" indent="-342900">
              <a:lnSpc>
                <a:spcPct val="150000"/>
              </a:lnSpc>
              <a:buFont typeface="Arial" panose="020B0604020202020204" pitchFamily="34" charset="0"/>
              <a:buChar char="•"/>
            </a:pPr>
            <a:r>
              <a:rPr lang="en-GB" dirty="0">
                <a:solidFill>
                  <a:schemeClr val="bg1">
                    <a:lumMod val="50000"/>
                  </a:schemeClr>
                </a:solidFill>
              </a:rPr>
              <a:t>The summarized RNA-</a:t>
            </a:r>
            <a:r>
              <a:rPr lang="en-GB" dirty="0" err="1">
                <a:solidFill>
                  <a:schemeClr val="bg1">
                    <a:lumMod val="50000"/>
                  </a:schemeClr>
                </a:solidFill>
              </a:rPr>
              <a:t>seq</a:t>
            </a:r>
            <a:r>
              <a:rPr lang="en-GB" dirty="0">
                <a:solidFill>
                  <a:schemeClr val="bg1">
                    <a:lumMod val="50000"/>
                  </a:schemeClr>
                </a:solidFill>
              </a:rPr>
              <a:t> data is widely known as </a:t>
            </a:r>
            <a:r>
              <a:rPr lang="en-GB" b="1" i="1" dirty="0">
                <a:solidFill>
                  <a:schemeClr val="bg1">
                    <a:lumMod val="50000"/>
                  </a:schemeClr>
                </a:solidFill>
              </a:rPr>
              <a:t>count table</a:t>
            </a:r>
            <a:endParaRPr lang="en-GB" b="1" dirty="0">
              <a:solidFill>
                <a:schemeClr val="bg1">
                  <a:lumMod val="50000"/>
                </a:schemeClr>
              </a:solidFill>
              <a:latin typeface="Droid Sans Fallback"/>
            </a:endParaRPr>
          </a:p>
        </p:txBody>
      </p:sp>
      <p:grpSp>
        <p:nvGrpSpPr>
          <p:cNvPr id="4" name="Grupo 6"/>
          <p:cNvGrpSpPr/>
          <p:nvPr/>
        </p:nvGrpSpPr>
        <p:grpSpPr>
          <a:xfrm>
            <a:off x="866204" y="1916832"/>
            <a:ext cx="8173591" cy="3888432"/>
            <a:chOff x="866204" y="1916832"/>
            <a:chExt cx="8173591" cy="3888432"/>
          </a:xfrm>
        </p:grpSpPr>
        <p:pic>
          <p:nvPicPr>
            <p:cNvPr id="3" name="Imagen 2"/>
            <p:cNvPicPr>
              <a:picLocks noChangeAspect="1"/>
            </p:cNvPicPr>
            <p:nvPr/>
          </p:nvPicPr>
          <p:blipFill>
            <a:blip r:embed="rId3" cstate="print"/>
            <a:stretch>
              <a:fillRect/>
            </a:stretch>
          </p:blipFill>
          <p:spPr>
            <a:xfrm>
              <a:off x="866204" y="2132856"/>
              <a:ext cx="8173591" cy="3672408"/>
            </a:xfrm>
            <a:prstGeom prst="rect">
              <a:avLst/>
            </a:prstGeom>
          </p:spPr>
        </p:pic>
        <p:sp>
          <p:nvSpPr>
            <p:cNvPr id="5" name="Rectángulo 4"/>
            <p:cNvSpPr/>
            <p:nvPr/>
          </p:nvSpPr>
          <p:spPr>
            <a:xfrm>
              <a:off x="1136576" y="1916832"/>
              <a:ext cx="72008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428641534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7.4 Summarization and Raw counts</a:t>
            </a:r>
            <a:endParaRPr lang="en-GB" dirty="0" smtClean="0">
              <a:solidFill>
                <a:srgbClr val="7D468C"/>
              </a:solidFill>
              <a:ea typeface="ＭＳ Ｐゴシック" pitchFamily="34" charset="-128"/>
              <a:cs typeface="ＭＳ Ｐゴシック" charset="0"/>
            </a:endParaRPr>
          </a:p>
        </p:txBody>
      </p:sp>
      <p:sp>
        <p:nvSpPr>
          <p:cNvPr id="2" name="Rectángulo 1"/>
          <p:cNvSpPr/>
          <p:nvPr/>
        </p:nvSpPr>
        <p:spPr>
          <a:xfrm>
            <a:off x="704528" y="1287795"/>
            <a:ext cx="8064896" cy="463075"/>
          </a:xfrm>
          <a:prstGeom prst="rect">
            <a:avLst/>
          </a:prstGeom>
        </p:spPr>
        <p:txBody>
          <a:bodyPr wrap="square">
            <a:spAutoFit/>
          </a:bodyPr>
          <a:lstStyle/>
          <a:p>
            <a:pPr marL="342900" indent="-342900">
              <a:lnSpc>
                <a:spcPct val="150000"/>
              </a:lnSpc>
              <a:buFont typeface="Arial" panose="020B0604020202020204" pitchFamily="34" charset="0"/>
              <a:buChar char="•"/>
            </a:pPr>
            <a:r>
              <a:rPr lang="en-GB" dirty="0">
                <a:solidFill>
                  <a:schemeClr val="bg1">
                    <a:lumMod val="50000"/>
                  </a:schemeClr>
                </a:solidFill>
              </a:rPr>
              <a:t>The summarized RNA-</a:t>
            </a:r>
            <a:r>
              <a:rPr lang="en-GB" dirty="0" err="1">
                <a:solidFill>
                  <a:schemeClr val="bg1">
                    <a:lumMod val="50000"/>
                  </a:schemeClr>
                </a:solidFill>
              </a:rPr>
              <a:t>seq</a:t>
            </a:r>
            <a:r>
              <a:rPr lang="en-GB" dirty="0">
                <a:solidFill>
                  <a:schemeClr val="bg1">
                    <a:lumMod val="50000"/>
                  </a:schemeClr>
                </a:solidFill>
              </a:rPr>
              <a:t> data is widely known as </a:t>
            </a:r>
            <a:r>
              <a:rPr lang="en-GB" b="1" i="1" dirty="0">
                <a:solidFill>
                  <a:schemeClr val="bg1">
                    <a:lumMod val="50000"/>
                  </a:schemeClr>
                </a:solidFill>
              </a:rPr>
              <a:t>count table</a:t>
            </a:r>
            <a:endParaRPr lang="en-GB" b="1" dirty="0">
              <a:solidFill>
                <a:schemeClr val="bg1">
                  <a:lumMod val="50000"/>
                </a:schemeClr>
              </a:solidFill>
              <a:latin typeface="Droid Sans Fallback"/>
            </a:endParaRPr>
          </a:p>
        </p:txBody>
      </p:sp>
      <p:grpSp>
        <p:nvGrpSpPr>
          <p:cNvPr id="4" name="Grupo 6"/>
          <p:cNvGrpSpPr/>
          <p:nvPr/>
        </p:nvGrpSpPr>
        <p:grpSpPr>
          <a:xfrm>
            <a:off x="866204" y="1916832"/>
            <a:ext cx="8173591" cy="3888432"/>
            <a:chOff x="866204" y="1916832"/>
            <a:chExt cx="8173591" cy="3888432"/>
          </a:xfrm>
        </p:grpSpPr>
        <p:pic>
          <p:nvPicPr>
            <p:cNvPr id="3" name="Imagen 2"/>
            <p:cNvPicPr>
              <a:picLocks noChangeAspect="1"/>
            </p:cNvPicPr>
            <p:nvPr/>
          </p:nvPicPr>
          <p:blipFill>
            <a:blip r:embed="rId3" cstate="print"/>
            <a:stretch>
              <a:fillRect/>
            </a:stretch>
          </p:blipFill>
          <p:spPr>
            <a:xfrm>
              <a:off x="866204" y="2132856"/>
              <a:ext cx="8173591" cy="3672408"/>
            </a:xfrm>
            <a:prstGeom prst="rect">
              <a:avLst/>
            </a:prstGeom>
          </p:spPr>
        </p:pic>
        <p:sp>
          <p:nvSpPr>
            <p:cNvPr id="5" name="Rectángulo 4"/>
            <p:cNvSpPr/>
            <p:nvPr/>
          </p:nvSpPr>
          <p:spPr>
            <a:xfrm>
              <a:off x="1136576" y="1916832"/>
              <a:ext cx="72008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ángulo 7"/>
          <p:cNvSpPr/>
          <p:nvPr/>
        </p:nvSpPr>
        <p:spPr>
          <a:xfrm>
            <a:off x="807396" y="2286599"/>
            <a:ext cx="1327564" cy="352839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9"/>
          <p:cNvSpPr/>
          <p:nvPr/>
        </p:nvSpPr>
        <p:spPr>
          <a:xfrm>
            <a:off x="2144688" y="2037636"/>
            <a:ext cx="6840760" cy="2905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1865674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7.4 Summarization and Raw counts</a:t>
            </a:r>
            <a:endParaRPr lang="en-GB" dirty="0" smtClean="0">
              <a:solidFill>
                <a:srgbClr val="7D468C"/>
              </a:solidFill>
              <a:ea typeface="ＭＳ Ｐゴシック" pitchFamily="34" charset="-128"/>
              <a:cs typeface="ＭＳ Ｐゴシック" charset="0"/>
            </a:endParaRPr>
          </a:p>
        </p:txBody>
      </p:sp>
      <p:pic>
        <p:nvPicPr>
          <p:cNvPr id="3" name="Imagen 2"/>
          <p:cNvPicPr>
            <a:picLocks noChangeAspect="1"/>
          </p:cNvPicPr>
          <p:nvPr/>
        </p:nvPicPr>
        <p:blipFill>
          <a:blip r:embed="rId3" cstate="print"/>
          <a:stretch>
            <a:fillRect/>
          </a:stretch>
        </p:blipFill>
        <p:spPr>
          <a:xfrm>
            <a:off x="239463" y="1052736"/>
            <a:ext cx="7737873" cy="5616624"/>
          </a:xfrm>
          <a:prstGeom prst="rect">
            <a:avLst/>
          </a:prstGeom>
        </p:spPr>
      </p:pic>
      <p:sp>
        <p:nvSpPr>
          <p:cNvPr id="8" name="Flecha derecha 7"/>
          <p:cNvSpPr/>
          <p:nvPr/>
        </p:nvSpPr>
        <p:spPr>
          <a:xfrm rot="10800000">
            <a:off x="2072680" y="2708920"/>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echa derecha 9"/>
          <p:cNvSpPr/>
          <p:nvPr/>
        </p:nvSpPr>
        <p:spPr>
          <a:xfrm rot="10800000">
            <a:off x="5529064" y="3970723"/>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echa derecha 10"/>
          <p:cNvSpPr/>
          <p:nvPr/>
        </p:nvSpPr>
        <p:spPr>
          <a:xfrm rot="10800000">
            <a:off x="5483829" y="3445540"/>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echa derecha 11"/>
          <p:cNvSpPr/>
          <p:nvPr/>
        </p:nvSpPr>
        <p:spPr>
          <a:xfrm rot="10800000">
            <a:off x="5529064" y="1749460"/>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7.4 Summarization and Raw counts</a:t>
            </a:r>
            <a:endParaRPr lang="en-GB" dirty="0" smtClean="0">
              <a:solidFill>
                <a:srgbClr val="7D468C"/>
              </a:solidFill>
              <a:ea typeface="ＭＳ Ｐゴシック" pitchFamily="34" charset="-128"/>
              <a:cs typeface="ＭＳ Ｐゴシック" charset="0"/>
            </a:endParaRPr>
          </a:p>
        </p:txBody>
      </p:sp>
      <p:pic>
        <p:nvPicPr>
          <p:cNvPr id="3" name="Imagen 2"/>
          <p:cNvPicPr>
            <a:picLocks noChangeAspect="1"/>
          </p:cNvPicPr>
          <p:nvPr/>
        </p:nvPicPr>
        <p:blipFill>
          <a:blip r:embed="rId3" cstate="print"/>
          <a:stretch>
            <a:fillRect/>
          </a:stretch>
        </p:blipFill>
        <p:spPr>
          <a:xfrm>
            <a:off x="239463" y="1052736"/>
            <a:ext cx="7737873" cy="5616624"/>
          </a:xfrm>
          <a:prstGeom prst="rect">
            <a:avLst/>
          </a:prstGeom>
        </p:spPr>
      </p:pic>
      <p:sp>
        <p:nvSpPr>
          <p:cNvPr id="8" name="Flecha derecha 7"/>
          <p:cNvSpPr/>
          <p:nvPr/>
        </p:nvSpPr>
        <p:spPr>
          <a:xfrm rot="10800000">
            <a:off x="2072680" y="2708920"/>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echa derecha 9"/>
          <p:cNvSpPr/>
          <p:nvPr/>
        </p:nvSpPr>
        <p:spPr>
          <a:xfrm rot="10800000">
            <a:off x="5529064" y="3970723"/>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echa derecha 10"/>
          <p:cNvSpPr/>
          <p:nvPr/>
        </p:nvSpPr>
        <p:spPr>
          <a:xfrm rot="10800000">
            <a:off x="5483829" y="3445540"/>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echa derecha 11"/>
          <p:cNvSpPr/>
          <p:nvPr/>
        </p:nvSpPr>
        <p:spPr>
          <a:xfrm rot="10800000">
            <a:off x="5529064" y="1749460"/>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a:blip r:embed="rId4" cstate="print"/>
          <a:stretch>
            <a:fillRect/>
          </a:stretch>
        </p:blipFill>
        <p:spPr>
          <a:xfrm>
            <a:off x="7252910" y="2323851"/>
            <a:ext cx="2248214" cy="1276528"/>
          </a:xfrm>
          <a:prstGeom prst="rect">
            <a:avLst/>
          </a:prstGeom>
        </p:spPr>
      </p:pic>
    </p:spTree>
    <p:extLst>
      <p:ext uri="{BB962C8B-B14F-4D97-AF65-F5344CB8AC3E}">
        <p14:creationId xmlns:p14="http://schemas.microsoft.com/office/powerpoint/2010/main" xmlns="" val="136048477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7.4 Summarization and Raw counts (QC of read counts)</a:t>
            </a:r>
            <a:endParaRPr lang="en-GB" dirty="0" smtClean="0">
              <a:solidFill>
                <a:srgbClr val="7D468C"/>
              </a:solidFill>
              <a:ea typeface="ＭＳ Ｐゴシック" pitchFamily="34" charset="-128"/>
              <a:cs typeface="ＭＳ Ｐゴシック" charset="0"/>
            </a:endParaRPr>
          </a:p>
        </p:txBody>
      </p:sp>
      <p:pic>
        <p:nvPicPr>
          <p:cNvPr id="2" name="Imagen 1"/>
          <p:cNvPicPr>
            <a:picLocks noChangeAspect="1"/>
          </p:cNvPicPr>
          <p:nvPr/>
        </p:nvPicPr>
        <p:blipFill>
          <a:blip r:embed="rId3" cstate="print"/>
          <a:stretch>
            <a:fillRect/>
          </a:stretch>
        </p:blipFill>
        <p:spPr>
          <a:xfrm>
            <a:off x="321938" y="1383375"/>
            <a:ext cx="8254012" cy="4519853"/>
          </a:xfrm>
          <a:prstGeom prst="rect">
            <a:avLst/>
          </a:prstGeom>
        </p:spPr>
      </p:pic>
      <p:sp>
        <p:nvSpPr>
          <p:cNvPr id="5" name="Flecha derecha 4"/>
          <p:cNvSpPr/>
          <p:nvPr/>
        </p:nvSpPr>
        <p:spPr>
          <a:xfrm rot="10800000">
            <a:off x="2072680" y="2852936"/>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echa derecha 6"/>
          <p:cNvSpPr/>
          <p:nvPr/>
        </p:nvSpPr>
        <p:spPr>
          <a:xfrm rot="10800000">
            <a:off x="5817096" y="3429000"/>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echa derecha 7"/>
          <p:cNvSpPr/>
          <p:nvPr/>
        </p:nvSpPr>
        <p:spPr>
          <a:xfrm rot="10800000">
            <a:off x="5817096" y="2743261"/>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7562251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723275"/>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7.4 Summarization and Raw counts </a:t>
            </a:r>
            <a:r>
              <a:rPr lang="en-GB" b="1" dirty="0">
                <a:solidFill>
                  <a:srgbClr val="7D468C"/>
                </a:solidFill>
                <a:ea typeface="ＭＳ Ｐゴシック" pitchFamily="34" charset="-128"/>
                <a:cs typeface="ＭＳ Ｐゴシック" charset="0"/>
              </a:rPr>
              <a:t>(QC of read counts)</a:t>
            </a:r>
            <a:endParaRPr lang="en-GB" dirty="0">
              <a:solidFill>
                <a:srgbClr val="7D468C"/>
              </a:solidFill>
              <a:ea typeface="ＭＳ Ｐゴシック" pitchFamily="34" charset="-128"/>
              <a:cs typeface="ＭＳ Ｐゴシック" charset="0"/>
            </a:endParaRPr>
          </a:p>
          <a:p>
            <a:endParaRPr lang="en-GB" dirty="0" smtClean="0">
              <a:solidFill>
                <a:srgbClr val="7D468C"/>
              </a:solidFill>
              <a:ea typeface="ＭＳ Ｐゴシック" pitchFamily="34" charset="-128"/>
              <a:cs typeface="ＭＳ Ｐゴシック" charset="0"/>
            </a:endParaRPr>
          </a:p>
        </p:txBody>
      </p:sp>
      <p:pic>
        <p:nvPicPr>
          <p:cNvPr id="2" name="Imagen 1"/>
          <p:cNvPicPr>
            <a:picLocks noChangeAspect="1"/>
          </p:cNvPicPr>
          <p:nvPr/>
        </p:nvPicPr>
        <p:blipFill>
          <a:blip r:embed="rId3" cstate="print"/>
          <a:stretch>
            <a:fillRect/>
          </a:stretch>
        </p:blipFill>
        <p:spPr>
          <a:xfrm>
            <a:off x="5183818" y="1124744"/>
            <a:ext cx="4334480" cy="5298579"/>
          </a:xfrm>
          <a:prstGeom prst="rect">
            <a:avLst/>
          </a:prstGeom>
        </p:spPr>
      </p:pic>
      <p:pic>
        <p:nvPicPr>
          <p:cNvPr id="3" name="Imagen 2"/>
          <p:cNvPicPr>
            <a:picLocks noChangeAspect="1"/>
          </p:cNvPicPr>
          <p:nvPr/>
        </p:nvPicPr>
        <p:blipFill>
          <a:blip r:embed="rId4" cstate="print"/>
          <a:stretch>
            <a:fillRect/>
          </a:stretch>
        </p:blipFill>
        <p:spPr>
          <a:xfrm>
            <a:off x="776536" y="1484784"/>
            <a:ext cx="2200582" cy="1838582"/>
          </a:xfrm>
          <a:prstGeom prst="rect">
            <a:avLst/>
          </a:prstGeom>
        </p:spPr>
      </p:pic>
      <p:sp>
        <p:nvSpPr>
          <p:cNvPr id="6" name="Flecha derecha 5"/>
          <p:cNvSpPr/>
          <p:nvPr/>
        </p:nvSpPr>
        <p:spPr>
          <a:xfrm rot="10800000">
            <a:off x="2833102" y="1749460"/>
            <a:ext cx="288032"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1872813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cstate="print"/>
          <a:stretch>
            <a:fillRect/>
          </a:stretch>
        </p:blipFill>
        <p:spPr>
          <a:xfrm>
            <a:off x="272480" y="1052736"/>
            <a:ext cx="6962832" cy="5229200"/>
          </a:xfrm>
          <a:prstGeom prst="rect">
            <a:avLst/>
          </a:prstGeom>
        </p:spPr>
      </p:pic>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7.4 Summarization and Raw counts</a:t>
            </a:r>
            <a:r>
              <a:rPr lang="en-GB" sz="2300" dirty="0" smtClean="0">
                <a:solidFill>
                  <a:srgbClr val="7D468C"/>
                </a:solidFill>
                <a:ea typeface="ＭＳ Ｐゴシック" pitchFamily="34" charset="-128"/>
                <a:cs typeface="ＭＳ Ｐゴシック" charset="0"/>
              </a:rPr>
              <a:t> (create count matrix)</a:t>
            </a:r>
            <a:endParaRPr lang="en-GB" dirty="0" smtClean="0">
              <a:solidFill>
                <a:srgbClr val="7D468C"/>
              </a:solidFill>
              <a:ea typeface="ＭＳ Ｐゴシック" pitchFamily="34" charset="-128"/>
              <a:cs typeface="ＭＳ Ｐゴシック" charset="0"/>
            </a:endParaRPr>
          </a:p>
        </p:txBody>
      </p:sp>
      <p:sp>
        <p:nvSpPr>
          <p:cNvPr id="10" name="Flecha derecha 9"/>
          <p:cNvSpPr/>
          <p:nvPr/>
        </p:nvSpPr>
        <p:spPr>
          <a:xfrm rot="10800000">
            <a:off x="1568624" y="2204864"/>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echa derecha 10"/>
          <p:cNvSpPr/>
          <p:nvPr/>
        </p:nvSpPr>
        <p:spPr>
          <a:xfrm rot="10800000">
            <a:off x="5169024" y="1916043"/>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echa derecha 11"/>
          <p:cNvSpPr/>
          <p:nvPr/>
        </p:nvSpPr>
        <p:spPr>
          <a:xfrm rot="10800000">
            <a:off x="5169024" y="2740469"/>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echa derecha 12"/>
          <p:cNvSpPr/>
          <p:nvPr/>
        </p:nvSpPr>
        <p:spPr>
          <a:xfrm rot="10800000">
            <a:off x="5169024" y="3429000"/>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7.4 Summarization and Raw counts </a:t>
            </a:r>
            <a:r>
              <a:rPr lang="en-GB" dirty="0">
                <a:solidFill>
                  <a:srgbClr val="7D468C"/>
                </a:solidFill>
                <a:ea typeface="ＭＳ Ｐゴシック" pitchFamily="34" charset="-128"/>
                <a:cs typeface="ＭＳ Ｐゴシック" charset="0"/>
              </a:rPr>
              <a:t>(create count matrix</a:t>
            </a:r>
            <a:r>
              <a:rPr lang="en-GB" dirty="0" smtClean="0">
                <a:solidFill>
                  <a:srgbClr val="7D468C"/>
                </a:solidFill>
                <a:ea typeface="ＭＳ Ｐゴシック" pitchFamily="34" charset="-128"/>
                <a:cs typeface="ＭＳ Ｐゴシック" charset="0"/>
              </a:rPr>
              <a:t>)</a:t>
            </a:r>
            <a:endParaRPr lang="en-GB" dirty="0">
              <a:solidFill>
                <a:srgbClr val="7D468C"/>
              </a:solidFill>
              <a:ea typeface="ＭＳ Ｐゴシック" pitchFamily="34" charset="-128"/>
              <a:cs typeface="ＭＳ Ｐゴシック" charset="0"/>
            </a:endParaRPr>
          </a:p>
        </p:txBody>
      </p:sp>
      <p:pic>
        <p:nvPicPr>
          <p:cNvPr id="3" name="Imagen 2"/>
          <p:cNvPicPr>
            <a:picLocks noChangeAspect="1"/>
          </p:cNvPicPr>
          <p:nvPr/>
        </p:nvPicPr>
        <p:blipFill>
          <a:blip r:embed="rId3" cstate="print"/>
          <a:stretch>
            <a:fillRect/>
          </a:stretch>
        </p:blipFill>
        <p:spPr>
          <a:xfrm>
            <a:off x="3728864" y="1268760"/>
            <a:ext cx="4863502" cy="4656687"/>
          </a:xfrm>
          <a:prstGeom prst="rect">
            <a:avLst/>
          </a:prstGeom>
        </p:spPr>
      </p:pic>
      <p:pic>
        <p:nvPicPr>
          <p:cNvPr id="5" name="Imagen 4"/>
          <p:cNvPicPr>
            <a:picLocks noChangeAspect="1"/>
          </p:cNvPicPr>
          <p:nvPr/>
        </p:nvPicPr>
        <p:blipFill>
          <a:blip r:embed="rId4" cstate="print"/>
          <a:stretch>
            <a:fillRect/>
          </a:stretch>
        </p:blipFill>
        <p:spPr>
          <a:xfrm>
            <a:off x="560512" y="1268760"/>
            <a:ext cx="2200582" cy="685896"/>
          </a:xfrm>
          <a:prstGeom prst="rect">
            <a:avLst/>
          </a:prstGeom>
        </p:spPr>
      </p:pic>
    </p:spTree>
    <p:extLst>
      <p:ext uri="{BB962C8B-B14F-4D97-AF65-F5344CB8AC3E}">
        <p14:creationId xmlns:p14="http://schemas.microsoft.com/office/powerpoint/2010/main" xmlns="" val="254941226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2-21 at 10.28.34 PM.png"/>
          <p:cNvPicPr>
            <a:picLocks noChangeAspect="1"/>
          </p:cNvPicPr>
          <p:nvPr/>
        </p:nvPicPr>
        <p:blipFill>
          <a:blip r:embed="rId2" cstate="print">
            <a:extLst>
              <a:ext uri="{28A0092B-C50C-407E-A947-70E740481C1C}">
                <a14:useLocalDpi xmlns:a14="http://schemas.microsoft.com/office/drawing/2010/main" xmlns="" val="0"/>
              </a:ext>
            </a:extLst>
          </a:blip>
          <a:srcRect b="2558"/>
          <a:stretch>
            <a:fillRect/>
          </a:stretch>
        </p:blipFill>
        <p:spPr>
          <a:xfrm>
            <a:off x="77046" y="895049"/>
            <a:ext cx="4731938" cy="5486279"/>
          </a:xfrm>
          <a:prstGeom prst="rect">
            <a:avLst/>
          </a:prstGeom>
        </p:spPr>
      </p:pic>
      <p:sp>
        <p:nvSpPr>
          <p:cNvPr id="10" name="Rectangle 2"/>
          <p:cNvSpPr>
            <a:spLocks noChangeArrowheads="1"/>
          </p:cNvSpPr>
          <p:nvPr/>
        </p:nvSpPr>
        <p:spPr bwMode="auto">
          <a:xfrm>
            <a:off x="128588" y="476250"/>
            <a:ext cx="9777412" cy="398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000" b="1" dirty="0">
                <a:solidFill>
                  <a:srgbClr val="7D468C"/>
                </a:solidFill>
                <a:ea typeface="ＭＳ Ｐゴシック" panose="020B0600070205080204" pitchFamily="34" charset="-128"/>
                <a:cs typeface="Arial" pitchFamily="34" charset="0"/>
              </a:rPr>
              <a:t>1. </a:t>
            </a:r>
            <a:r>
              <a:rPr lang="en-US" altLang="en-US" sz="2000" b="1" dirty="0" smtClean="0">
                <a:solidFill>
                  <a:srgbClr val="7D468C"/>
                </a:solidFill>
                <a:ea typeface="ＭＳ Ｐゴシック" panose="020B0600070205080204" pitchFamily="34" charset="-128"/>
                <a:cs typeface="Arial" pitchFamily="34" charset="0"/>
              </a:rPr>
              <a:t>Introduction to NGS: </a:t>
            </a:r>
            <a:r>
              <a:rPr lang="en-US" altLang="en-US" sz="2000" b="1" dirty="0" smtClean="0">
                <a:solidFill>
                  <a:schemeClr val="accent2">
                    <a:lumMod val="60000"/>
                    <a:lumOff val="40000"/>
                  </a:schemeClr>
                </a:solidFill>
                <a:ea typeface="ＭＳ Ｐゴシック" panose="020B0600070205080204" pitchFamily="34" charset="-128"/>
                <a:cs typeface="Arial" pitchFamily="34" charset="0"/>
              </a:rPr>
              <a:t>Next (2</a:t>
            </a:r>
            <a:r>
              <a:rPr lang="en-US" altLang="en-US" sz="2000" b="1" baseline="30000" dirty="0" smtClean="0">
                <a:solidFill>
                  <a:schemeClr val="accent2">
                    <a:lumMod val="60000"/>
                    <a:lumOff val="40000"/>
                  </a:schemeClr>
                </a:solidFill>
                <a:ea typeface="ＭＳ Ｐゴシック" panose="020B0600070205080204" pitchFamily="34" charset="-128"/>
                <a:cs typeface="Arial" pitchFamily="34" charset="0"/>
              </a:rPr>
              <a:t>nd</a:t>
            </a:r>
            <a:r>
              <a:rPr lang="en-US" altLang="en-US" sz="2000" b="1" dirty="0" smtClean="0">
                <a:solidFill>
                  <a:schemeClr val="accent2">
                    <a:lumMod val="60000"/>
                    <a:lumOff val="40000"/>
                  </a:schemeClr>
                </a:solidFill>
                <a:ea typeface="ＭＳ Ｐゴシック" panose="020B0600070205080204" pitchFamily="34" charset="-128"/>
                <a:cs typeface="Arial" pitchFamily="34" charset="0"/>
              </a:rPr>
              <a:t>) Generation Sequencing</a:t>
            </a:r>
            <a:endParaRPr lang="en-US" altLang="en-US" sz="2000" b="1" dirty="0">
              <a:solidFill>
                <a:srgbClr val="CE02CE"/>
              </a:solidFill>
              <a:ea typeface="ＭＳ Ｐゴシック" panose="020B0600070205080204" pitchFamily="34" charset="-128"/>
              <a:cs typeface="Arial" pitchFamily="34" charset="0"/>
            </a:endParaRPr>
          </a:p>
        </p:txBody>
      </p:sp>
      <p:sp>
        <p:nvSpPr>
          <p:cNvPr id="12" name="11 Rectángulo"/>
          <p:cNvSpPr/>
          <p:nvPr/>
        </p:nvSpPr>
        <p:spPr>
          <a:xfrm>
            <a:off x="1928664" y="1844824"/>
            <a:ext cx="1800200" cy="648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pic>
        <p:nvPicPr>
          <p:cNvPr id="13" name="Picture 2"/>
          <p:cNvPicPr>
            <a:picLocks noChangeAspect="1" noChangeArrowheads="1"/>
          </p:cNvPicPr>
          <p:nvPr/>
        </p:nvPicPr>
        <p:blipFill>
          <a:blip r:embed="rId3" cstate="print"/>
          <a:srcRect l="53363" t="32110" r="25406" b="15719"/>
          <a:stretch>
            <a:fillRect/>
          </a:stretch>
        </p:blipFill>
        <p:spPr bwMode="auto">
          <a:xfrm>
            <a:off x="5385048" y="980728"/>
            <a:ext cx="3600400" cy="4974216"/>
          </a:xfrm>
          <a:prstGeom prst="rect">
            <a:avLst/>
          </a:prstGeom>
          <a:noFill/>
          <a:ln w="9525">
            <a:noFill/>
            <a:miter lim="800000"/>
            <a:headEnd/>
            <a:tailEnd/>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ChangeArrowheads="1"/>
          </p:cNvSpPr>
          <p:nvPr/>
        </p:nvSpPr>
        <p:spPr bwMode="auto">
          <a:xfrm>
            <a:off x="542925" y="2009775"/>
            <a:ext cx="8737600" cy="436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5123" name="Rectangle 2"/>
          <p:cNvSpPr>
            <a:spLocks noChangeArrowheads="1"/>
          </p:cNvSpPr>
          <p:nvPr/>
        </p:nvSpPr>
        <p:spPr bwMode="auto">
          <a:xfrm>
            <a:off x="495300" y="274638"/>
            <a:ext cx="8913813"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5124" name="Rectangle 3"/>
          <p:cNvSpPr>
            <a:spLocks noChangeArrowheads="1"/>
          </p:cNvSpPr>
          <p:nvPr/>
        </p:nvSpPr>
        <p:spPr bwMode="auto">
          <a:xfrm>
            <a:off x="848544" y="990600"/>
            <a:ext cx="8064896" cy="540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58775"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marL="798513"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lnSpc>
                <a:spcPct val="150000"/>
              </a:lnSpc>
              <a:spcBef>
                <a:spcPts val="288"/>
              </a:spcBef>
              <a:buSzPct val="100000"/>
              <a:buFont typeface="+mj-lt"/>
              <a:buAutoNum type="arabicPeriod"/>
            </a:pPr>
            <a:r>
              <a:rPr lang="en-US" altLang="en-US" dirty="0">
                <a:solidFill>
                  <a:srgbClr val="FF0000"/>
                </a:solidFill>
                <a:latin typeface="Verdana" panose="020B0604030504040204" pitchFamily="34" charset="0"/>
                <a:ea typeface="ＭＳ Ｐゴシック" panose="020B0600070205080204" pitchFamily="34" charset="-128"/>
              </a:rPr>
              <a:t>Introduction to Next Generation Sequencing (NGS) technology</a:t>
            </a:r>
            <a:endParaRPr lang="en-US" altLang="en-US" sz="1400" dirty="0">
              <a:solidFill>
                <a:srgbClr val="FF0000"/>
              </a:solidFill>
              <a:latin typeface="Verdana" panose="020B0604030504040204" pitchFamily="34" charset="0"/>
              <a:ea typeface="ＭＳ Ｐゴシック" panose="020B0600070205080204" pitchFamily="34" charset="-128"/>
            </a:endParaRPr>
          </a:p>
          <a:p>
            <a:pPr eaLnBrk="1">
              <a:lnSpc>
                <a:spcPct val="150000"/>
              </a:lnSpc>
              <a:spcBef>
                <a:spcPts val="250"/>
              </a:spcBef>
              <a:buClr>
                <a:srgbClr val="FF0000"/>
              </a:buClr>
              <a:buSzPct val="100000"/>
              <a:buFont typeface="Times New Roman" panose="02020603050405020304" pitchFamily="18" charset="0"/>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Applications </a:t>
            </a:r>
            <a:r>
              <a:rPr lang="en-US" altLang="en-US" dirty="0">
                <a:solidFill>
                  <a:srgbClr val="FF0000"/>
                </a:solidFill>
                <a:latin typeface="Verdana" panose="020B0604030504040204" pitchFamily="34" charset="0"/>
                <a:ea typeface="ＭＳ Ｐゴシック" panose="020B0600070205080204" pitchFamily="34" charset="-128"/>
              </a:rPr>
              <a:t>of </a:t>
            </a:r>
            <a:r>
              <a:rPr lang="en-US" altLang="en-US" dirty="0" smtClean="0">
                <a:solidFill>
                  <a:srgbClr val="FF0000"/>
                </a:solidFill>
                <a:latin typeface="Verdana" panose="020B0604030504040204" pitchFamily="34" charset="0"/>
                <a:ea typeface="ＭＳ Ｐゴシック" panose="020B0600070205080204" pitchFamily="34" charset="-128"/>
              </a:rPr>
              <a:t>NGS</a:t>
            </a:r>
          </a:p>
          <a:p>
            <a:pPr eaLnBrk="1">
              <a:lnSpc>
                <a:spcPct val="150000"/>
              </a:lnSpc>
              <a:spcBef>
                <a:spcPts val="250"/>
              </a:spcBef>
              <a:buClr>
                <a:srgbClr val="FF0000"/>
              </a:buClr>
              <a:buSzPct val="100000"/>
              <a:buFont typeface="Times New Roman" panose="02020603050405020304" pitchFamily="18" charset="0"/>
              <a:buAutoNum type="arabicPeriod"/>
            </a:pPr>
            <a:r>
              <a:rPr lang="en-US" altLang="en-US" dirty="0">
                <a:solidFill>
                  <a:srgbClr val="FF0000"/>
                </a:solidFill>
                <a:latin typeface="Verdana" panose="020B0604030504040204" pitchFamily="34" charset="0"/>
                <a:ea typeface="ＭＳ Ｐゴシック" panose="020B0600070205080204" pitchFamily="34" charset="-128"/>
              </a:rPr>
              <a:t>Bioinformatics challenges of </a:t>
            </a:r>
            <a:r>
              <a:rPr lang="en-US" altLang="en-US" dirty="0" smtClean="0">
                <a:solidFill>
                  <a:srgbClr val="FF0000"/>
                </a:solidFill>
                <a:latin typeface="Verdana" panose="020B0604030504040204" pitchFamily="34" charset="0"/>
                <a:ea typeface="ＭＳ Ｐゴシック" panose="020B0600070205080204" pitchFamily="34" charset="-128"/>
              </a:rPr>
              <a:t>NGS</a:t>
            </a:r>
          </a:p>
          <a:p>
            <a:pPr eaLnBrk="1">
              <a:lnSpc>
                <a:spcPct val="150000"/>
              </a:lnSpc>
              <a:spcBef>
                <a:spcPts val="250"/>
              </a:spcBef>
              <a:buClr>
                <a:srgbClr val="FF0000"/>
              </a:buClr>
              <a:buSzPct val="100000"/>
              <a:buFont typeface="Times New Roman" panose="02020603050405020304" pitchFamily="18" charset="0"/>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Steps in NGS data analysis</a:t>
            </a:r>
            <a:endParaRPr lang="en-US" altLang="en-US" dirty="0">
              <a:solidFill>
                <a:srgbClr val="FF0000"/>
              </a:solidFill>
              <a:latin typeface="Verdana" panose="020B0604030504040204" pitchFamily="34" charset="0"/>
              <a:ea typeface="ＭＳ Ｐゴシック" panose="020B0600070205080204" pitchFamily="34" charset="-128"/>
            </a:endParaRPr>
          </a:p>
          <a:p>
            <a:pPr eaLnBrk="1">
              <a:lnSpc>
                <a:spcPct val="150000"/>
              </a:lnSpc>
              <a:spcBef>
                <a:spcPts val="250"/>
              </a:spcBef>
              <a:buClr>
                <a:srgbClr val="FF0000"/>
              </a:buClr>
              <a:buSzPct val="100000"/>
              <a:buFont typeface="Times New Roman" panose="02020603050405020304" pitchFamily="18" charset="0"/>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Introduction </a:t>
            </a:r>
            <a:r>
              <a:rPr lang="en-US" altLang="en-US" dirty="0">
                <a:solidFill>
                  <a:srgbClr val="FF0000"/>
                </a:solidFill>
                <a:latin typeface="Verdana" panose="020B0604030504040204" pitchFamily="34" charset="0"/>
                <a:ea typeface="ＭＳ Ｐゴシック" panose="020B0600070205080204" pitchFamily="34" charset="-128"/>
              </a:rPr>
              <a:t>to RNA-</a:t>
            </a:r>
            <a:r>
              <a:rPr lang="en-US" altLang="en-US" dirty="0" err="1">
                <a:solidFill>
                  <a:srgbClr val="FF0000"/>
                </a:solidFill>
                <a:latin typeface="Verdana" panose="020B0604030504040204" pitchFamily="34" charset="0"/>
                <a:ea typeface="ＭＳ Ｐゴシック" panose="020B0600070205080204" pitchFamily="34" charset="-128"/>
              </a:rPr>
              <a:t>seq</a:t>
            </a:r>
            <a:r>
              <a:rPr lang="en-US" altLang="en-US" dirty="0">
                <a:solidFill>
                  <a:srgbClr val="FF0000"/>
                </a:solidFill>
                <a:latin typeface="Verdana" panose="020B0604030504040204" pitchFamily="34" charset="0"/>
                <a:ea typeface="ＭＳ Ｐゴシック" panose="020B0600070205080204" pitchFamily="34" charset="-128"/>
              </a:rPr>
              <a:t> and Expression analysis </a:t>
            </a:r>
          </a:p>
          <a:p>
            <a:pPr eaLnBrk="1">
              <a:lnSpc>
                <a:spcPct val="150000"/>
              </a:lnSpc>
              <a:spcBef>
                <a:spcPts val="250"/>
              </a:spcBef>
              <a:buClr>
                <a:srgbClr val="FF0000"/>
              </a:buClr>
              <a:buSzPct val="100000"/>
              <a:buFont typeface="Times New Roman" panose="02020603050405020304" pitchFamily="18" charset="0"/>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Introduction </a:t>
            </a:r>
            <a:r>
              <a:rPr lang="en-US" altLang="en-US" dirty="0">
                <a:solidFill>
                  <a:srgbClr val="FF0000"/>
                </a:solidFill>
                <a:latin typeface="Verdana" panose="020B0604030504040204" pitchFamily="34" charset="0"/>
                <a:ea typeface="ＭＳ Ｐゴシック" panose="020B0600070205080204" pitchFamily="34" charset="-128"/>
              </a:rPr>
              <a:t>to Galaxy</a:t>
            </a:r>
          </a:p>
          <a:p>
            <a:pPr eaLnBrk="1">
              <a:lnSpc>
                <a:spcPct val="150000"/>
              </a:lnSpc>
              <a:spcBef>
                <a:spcPts val="250"/>
              </a:spcBef>
              <a:buClr>
                <a:srgbClr val="FF0000"/>
              </a:buClr>
              <a:buSzPct val="100000"/>
              <a:buFont typeface="Times New Roman" panose="02020603050405020304" pitchFamily="18" charset="0"/>
              <a:buAutoNum type="arabicPeriod"/>
            </a:pPr>
            <a:r>
              <a:rPr lang="en-US" altLang="en-US" dirty="0">
                <a:solidFill>
                  <a:srgbClr val="FF0000"/>
                </a:solidFill>
                <a:latin typeface="Verdana" panose="020B0604030504040204" pitchFamily="34" charset="0"/>
                <a:ea typeface="ＭＳ Ｐゴシック" panose="020B0600070205080204" pitchFamily="34" charset="-128"/>
              </a:rPr>
              <a:t>RNA-</a:t>
            </a:r>
            <a:r>
              <a:rPr lang="en-US" altLang="en-US" dirty="0" err="1">
                <a:solidFill>
                  <a:srgbClr val="FF0000"/>
                </a:solidFill>
                <a:latin typeface="Verdana" panose="020B0604030504040204" pitchFamily="34" charset="0"/>
                <a:ea typeface="ＭＳ Ｐゴシック" panose="020B0600070205080204" pitchFamily="34" charset="-128"/>
              </a:rPr>
              <a:t>seq</a:t>
            </a:r>
            <a:r>
              <a:rPr lang="en-US" altLang="en-US" dirty="0">
                <a:solidFill>
                  <a:srgbClr val="FF0000"/>
                </a:solidFill>
                <a:latin typeface="Verdana" panose="020B0604030504040204" pitchFamily="34" charset="0"/>
                <a:ea typeface="ＭＳ Ｐゴシック" panose="020B0600070205080204" pitchFamily="34" charset="-128"/>
              </a:rPr>
              <a:t> analysis exercise with Galaxy</a:t>
            </a:r>
          </a:p>
          <a:p>
            <a:pPr lvl="1" eaLnBrk="1">
              <a:lnSpc>
                <a:spcPct val="150000"/>
              </a:lnSpc>
              <a:spcBef>
                <a:spcPts val="288"/>
              </a:spcBef>
              <a:buClr>
                <a:srgbClr val="FF0000"/>
              </a:buClr>
              <a:buSzPct val="100000"/>
              <a:buFont typeface="Times New Roman" panose="02020603050405020304" pitchFamily="18" charset="0"/>
              <a:buAutoNum type="arabicPeriod"/>
            </a:pPr>
            <a:r>
              <a:rPr lang="en-US" altLang="en-US" sz="1400" dirty="0">
                <a:solidFill>
                  <a:srgbClr val="FF0000"/>
                </a:solidFill>
                <a:latin typeface="Verdana" panose="020B0604030504040204" pitchFamily="34" charset="0"/>
                <a:ea typeface="ＭＳ Ｐゴシック" panose="020B0600070205080204" pitchFamily="34" charset="-128"/>
              </a:rPr>
              <a:t>Exercise overview and Input data</a:t>
            </a:r>
          </a:p>
          <a:p>
            <a:pPr lvl="1" eaLnBrk="1">
              <a:lnSpc>
                <a:spcPct val="150000"/>
              </a:lnSpc>
              <a:spcBef>
                <a:spcPts val="288"/>
              </a:spcBef>
              <a:buClr>
                <a:srgbClr val="FF0000"/>
              </a:buClr>
              <a:buSzPct val="100000"/>
              <a:buFont typeface="Times New Roman" panose="02020603050405020304" pitchFamily="18" charset="0"/>
              <a:buAutoNum type="arabicPeriod"/>
            </a:pPr>
            <a:r>
              <a:rPr lang="en-US" altLang="en-US" sz="1400" dirty="0" smtClean="0">
                <a:solidFill>
                  <a:srgbClr val="FF0000"/>
                </a:solidFill>
                <a:latin typeface="Verdana" panose="020B0604030504040204" pitchFamily="34" charset="0"/>
                <a:ea typeface="ＭＳ Ｐゴシック" panose="020B0600070205080204" pitchFamily="34" charset="-128"/>
              </a:rPr>
              <a:t>Quality Control and pre-processing of raw data</a:t>
            </a:r>
            <a:endParaRPr lang="en-US" altLang="en-US" sz="1400" dirty="0">
              <a:solidFill>
                <a:srgbClr val="FF0000"/>
              </a:solidFill>
              <a:latin typeface="Verdana" panose="020B0604030504040204" pitchFamily="34" charset="0"/>
              <a:ea typeface="ＭＳ Ｐゴシック" panose="020B0600070205080204" pitchFamily="34" charset="-128"/>
            </a:endParaRPr>
          </a:p>
          <a:p>
            <a:pPr lvl="1" eaLnBrk="1">
              <a:lnSpc>
                <a:spcPct val="150000"/>
              </a:lnSpc>
              <a:spcBef>
                <a:spcPts val="288"/>
              </a:spcBef>
              <a:buClr>
                <a:srgbClr val="FF0000"/>
              </a:buClr>
              <a:buSzPct val="100000"/>
              <a:buFont typeface="Times New Roman" panose="02020603050405020304" pitchFamily="18" charset="0"/>
              <a:buAutoNum type="arabicPeriod"/>
            </a:pPr>
            <a:r>
              <a:rPr lang="en-US" altLang="en-US" sz="1400" dirty="0">
                <a:solidFill>
                  <a:srgbClr val="FF0000"/>
                </a:solidFill>
                <a:latin typeface="Verdana" panose="020B0604030504040204" pitchFamily="34" charset="0"/>
                <a:ea typeface="ＭＳ Ｐゴシック" panose="020B0600070205080204" pitchFamily="34" charset="-128"/>
              </a:rPr>
              <a:t>Reads mapping</a:t>
            </a:r>
          </a:p>
          <a:p>
            <a:pPr lvl="1" eaLnBrk="1">
              <a:lnSpc>
                <a:spcPct val="150000"/>
              </a:lnSpc>
              <a:spcBef>
                <a:spcPts val="288"/>
              </a:spcBef>
              <a:buClr>
                <a:srgbClr val="FF0000"/>
              </a:buClr>
              <a:buSzPct val="100000"/>
              <a:buFont typeface="Times New Roman" panose="02020603050405020304" pitchFamily="18" charset="0"/>
              <a:buAutoNum type="arabicPeriod"/>
            </a:pPr>
            <a:r>
              <a:rPr lang="en-US" altLang="en-US" sz="1400" dirty="0">
                <a:solidFill>
                  <a:srgbClr val="FF0000"/>
                </a:solidFill>
                <a:latin typeface="Verdana" panose="020B0604030504040204" pitchFamily="34" charset="0"/>
                <a:ea typeface="ＭＳ Ｐゴシック" panose="020B0600070205080204" pitchFamily="34" charset="-128"/>
              </a:rPr>
              <a:t>Summarization to get raw counts</a:t>
            </a:r>
          </a:p>
          <a:p>
            <a:pPr lvl="1" eaLnBrk="1">
              <a:lnSpc>
                <a:spcPct val="150000"/>
              </a:lnSpc>
              <a:spcBef>
                <a:spcPts val="288"/>
              </a:spcBef>
              <a:buClr>
                <a:srgbClr val="FF0000"/>
              </a:buClr>
              <a:buSzPct val="100000"/>
              <a:buFont typeface="Times New Roman" panose="02020603050405020304" pitchFamily="18" charset="0"/>
              <a:buAutoNum type="arabicPeriod"/>
            </a:pPr>
            <a:r>
              <a:rPr lang="en-US" altLang="en-US" sz="1400" b="1" dirty="0">
                <a:solidFill>
                  <a:srgbClr val="FF0000"/>
                </a:solidFill>
                <a:latin typeface="Verdana" panose="020B0604030504040204" pitchFamily="34" charset="0"/>
                <a:ea typeface="ＭＳ Ｐゴシック" panose="020B0600070205080204" pitchFamily="34" charset="-128"/>
              </a:rPr>
              <a:t>Differential expression analysis (plots, normalization and testing)</a:t>
            </a:r>
          </a:p>
        </p:txBody>
      </p:sp>
      <p:sp>
        <p:nvSpPr>
          <p:cNvPr id="5125" name="Rectangle 4"/>
          <p:cNvSpPr>
            <a:spLocks noChangeArrowheads="1"/>
          </p:cNvSpPr>
          <p:nvPr/>
        </p:nvSpPr>
        <p:spPr bwMode="auto">
          <a:xfrm>
            <a:off x="848544" y="549275"/>
            <a:ext cx="5551487" cy="44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u="sng" dirty="0">
                <a:solidFill>
                  <a:srgbClr val="7D468C"/>
                </a:solidFill>
                <a:latin typeface="Calibri" panose="020F0502020204030204" pitchFamily="34" charset="0"/>
                <a:ea typeface="ＭＳ Ｐゴシック" panose="020B0600070205080204" pitchFamily="34" charset="-128"/>
              </a:rPr>
              <a:t>TABLE OF CONTENTS</a:t>
            </a:r>
          </a:p>
        </p:txBody>
      </p:sp>
    </p:spTree>
    <p:extLst>
      <p:ext uri="{BB962C8B-B14F-4D97-AF65-F5344CB8AC3E}">
        <p14:creationId xmlns:p14="http://schemas.microsoft.com/office/powerpoint/2010/main" xmlns="" val="59661851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738158" y="1142984"/>
            <a:ext cx="7572428" cy="4785926"/>
          </a:xfrm>
          <a:prstGeom prst="rect">
            <a:avLst/>
          </a:prstGeom>
        </p:spPr>
        <p:txBody>
          <a:bodyPr wrap="square">
            <a:spAutoFit/>
          </a:bodyPr>
          <a:lstStyle/>
          <a:p>
            <a:pPr>
              <a:spcBef>
                <a:spcPct val="50000"/>
              </a:spcBef>
            </a:pPr>
            <a:r>
              <a:rPr lang="en-US" sz="2400" dirty="0" smtClean="0">
                <a:solidFill>
                  <a:schemeClr val="bg1">
                    <a:lumMod val="50000"/>
                  </a:schemeClr>
                </a:solidFill>
                <a:effectLst>
                  <a:outerShdw blurRad="38100" dist="38100" dir="2700000" algn="tl">
                    <a:srgbClr val="000000">
                      <a:alpha val="43137"/>
                    </a:srgbClr>
                  </a:outerShdw>
                </a:effectLst>
              </a:rPr>
              <a:t>Statistical inference of differential expression</a:t>
            </a:r>
          </a:p>
          <a:p>
            <a:pPr>
              <a:spcBef>
                <a:spcPct val="50000"/>
              </a:spcBef>
            </a:pPr>
            <a:r>
              <a:rPr lang="en-US" dirty="0" smtClean="0">
                <a:solidFill>
                  <a:schemeClr val="bg1">
                    <a:lumMod val="50000"/>
                  </a:schemeClr>
                </a:solidFill>
              </a:rPr>
              <a:t>Class comparison problem:</a:t>
            </a:r>
          </a:p>
          <a:p>
            <a:pPr marL="542925" lvl="1" indent="-85725">
              <a:spcBef>
                <a:spcPct val="50000"/>
              </a:spcBef>
              <a:buFont typeface="Arial" pitchFamily="34" charset="0"/>
              <a:buChar char="•"/>
            </a:pPr>
            <a:r>
              <a:rPr lang="en-US" dirty="0" smtClean="0">
                <a:solidFill>
                  <a:schemeClr val="bg1">
                    <a:lumMod val="50000"/>
                  </a:schemeClr>
                </a:solidFill>
              </a:rPr>
              <a:t>Identify genes whose expression is significantly associated with different conditions:</a:t>
            </a:r>
          </a:p>
          <a:p>
            <a:pPr marL="1169988" lvl="2" indent="-96838">
              <a:spcBef>
                <a:spcPct val="50000"/>
              </a:spcBef>
              <a:buFont typeface="Wingdings" pitchFamily="2" charset="2"/>
              <a:buChar char="ü"/>
            </a:pPr>
            <a:r>
              <a:rPr lang="en-US" dirty="0" smtClean="0">
                <a:solidFill>
                  <a:schemeClr val="bg1">
                    <a:lumMod val="50000"/>
                  </a:schemeClr>
                </a:solidFill>
              </a:rPr>
              <a:t>Treatment, cell type …</a:t>
            </a:r>
          </a:p>
          <a:p>
            <a:pPr marL="1169988" lvl="2" indent="-96838">
              <a:spcBef>
                <a:spcPct val="50000"/>
              </a:spcBef>
              <a:buFont typeface="Wingdings" pitchFamily="2" charset="2"/>
              <a:buChar char="ü"/>
            </a:pPr>
            <a:r>
              <a:rPr lang="en-US" dirty="0" smtClean="0">
                <a:solidFill>
                  <a:schemeClr val="bg1">
                    <a:lumMod val="50000"/>
                  </a:schemeClr>
                </a:solidFill>
              </a:rPr>
              <a:t>Dose, time,….</a:t>
            </a:r>
          </a:p>
          <a:p>
            <a:pPr marL="1169988" lvl="2" indent="-96838">
              <a:spcBef>
                <a:spcPct val="50000"/>
              </a:spcBef>
              <a:buFont typeface="Wingdings" pitchFamily="2" charset="2"/>
              <a:buChar char="ü"/>
            </a:pPr>
            <a:endParaRPr lang="en-US" dirty="0">
              <a:solidFill>
                <a:schemeClr val="bg1">
                  <a:lumMod val="50000"/>
                </a:schemeClr>
              </a:solidFill>
            </a:endParaRPr>
          </a:p>
          <a:p>
            <a:pPr lvl="1">
              <a:buFont typeface="Arial" pitchFamily="34" charset="0"/>
              <a:buChar char="•"/>
            </a:pPr>
            <a:r>
              <a:rPr lang="en-GB" sz="2000" dirty="0">
                <a:solidFill>
                  <a:schemeClr val="bg1">
                    <a:lumMod val="50000"/>
                  </a:schemeClr>
                </a:solidFill>
              </a:rPr>
              <a:t>Indirect comparisons: 2 </a:t>
            </a:r>
            <a:r>
              <a:rPr lang="en-GB" sz="2000" dirty="0" smtClean="0">
                <a:solidFill>
                  <a:schemeClr val="bg1">
                    <a:lumMod val="50000"/>
                  </a:schemeClr>
                </a:solidFill>
              </a:rPr>
              <a:t>groups</a:t>
            </a:r>
            <a:endParaRPr lang="en-GB" sz="2000" u="sng" dirty="0">
              <a:solidFill>
                <a:schemeClr val="bg1">
                  <a:lumMod val="50000"/>
                </a:schemeClr>
              </a:solidFill>
            </a:endParaRPr>
          </a:p>
          <a:p>
            <a:pPr lvl="2">
              <a:lnSpc>
                <a:spcPct val="150000"/>
              </a:lnSpc>
              <a:buFont typeface="Wingdings" pitchFamily="2" charset="2"/>
              <a:buChar char="§"/>
            </a:pPr>
            <a:r>
              <a:rPr lang="en-GB" dirty="0">
                <a:solidFill>
                  <a:schemeClr val="bg1">
                    <a:lumMod val="50000"/>
                  </a:schemeClr>
                </a:solidFill>
              </a:rPr>
              <a:t> E.g. 10 individuals: 5 suffer diabetes, 5 healthy</a:t>
            </a:r>
          </a:p>
          <a:p>
            <a:pPr lvl="2">
              <a:lnSpc>
                <a:spcPct val="150000"/>
              </a:lnSpc>
              <a:buFont typeface="Wingdings" pitchFamily="2" charset="2"/>
              <a:buChar char="§"/>
            </a:pPr>
            <a:r>
              <a:rPr lang="en-GB" dirty="0">
                <a:solidFill>
                  <a:schemeClr val="bg1">
                    <a:lumMod val="50000"/>
                  </a:schemeClr>
                </a:solidFill>
              </a:rPr>
              <a:t> One sample from each individual</a:t>
            </a:r>
          </a:p>
          <a:p>
            <a:pPr lvl="2">
              <a:lnSpc>
                <a:spcPct val="150000"/>
              </a:lnSpc>
              <a:buFont typeface="Wingdings" pitchFamily="2" charset="2"/>
              <a:buChar char="§"/>
            </a:pPr>
            <a:r>
              <a:rPr lang="en-GB" dirty="0">
                <a:solidFill>
                  <a:schemeClr val="bg1">
                    <a:lumMod val="50000"/>
                  </a:schemeClr>
                </a:solidFill>
              </a:rPr>
              <a:t> Test: Two sample t-test</a:t>
            </a:r>
          </a:p>
          <a:p>
            <a:pPr marL="444500" indent="-285750">
              <a:spcBef>
                <a:spcPct val="50000"/>
              </a:spcBef>
              <a:buFont typeface="Arial" panose="020B0604020202020204" pitchFamily="34" charset="0"/>
              <a:buChar char="•"/>
            </a:pPr>
            <a:endParaRPr lang="en-US" dirty="0" smtClean="0">
              <a:solidFill>
                <a:schemeClr val="bg1">
                  <a:lumMod val="50000"/>
                </a:schemeClr>
              </a:solidFill>
            </a:endParaRPr>
          </a:p>
        </p:txBody>
      </p:sp>
      <p:sp>
        <p:nvSpPr>
          <p:cNvPr id="5"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a:t>
            </a:r>
            <a:endParaRPr lang="en-GB" dirty="0" smtClean="0">
              <a:solidFill>
                <a:srgbClr val="7D468C"/>
              </a:solidFill>
              <a:ea typeface="ＭＳ Ｐゴシック" pitchFamily="34" charset="-128"/>
              <a:cs typeface="ＭＳ Ｐゴシック" charset="0"/>
            </a:endParaRPr>
          </a:p>
        </p:txBody>
      </p:sp>
    </p:spTree>
    <p:extLst>
      <p:ext uri="{BB962C8B-B14F-4D97-AF65-F5344CB8AC3E}">
        <p14:creationId xmlns:p14="http://schemas.microsoft.com/office/powerpoint/2010/main" xmlns="" val="339028009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488504" y="1491170"/>
            <a:ext cx="9289032" cy="430887"/>
          </a:xfrm>
          <a:prstGeom prst="rect">
            <a:avLst/>
          </a:prstGeom>
        </p:spPr>
        <p:txBody>
          <a:bodyPr wrap="square">
            <a:spAutoFit/>
          </a:bodyPr>
          <a:lstStyle/>
          <a:p>
            <a:pPr>
              <a:spcBef>
                <a:spcPct val="50000"/>
              </a:spcBef>
              <a:tabLst>
                <a:tab pos="4310063" algn="l"/>
              </a:tabLst>
            </a:pPr>
            <a:r>
              <a:rPr lang="es-ES" sz="2200" dirty="0" smtClean="0">
                <a:solidFill>
                  <a:schemeClr val="bg1">
                    <a:lumMod val="50000"/>
                  </a:schemeClr>
                </a:solidFill>
                <a:effectLst>
                  <a:outerShdw blurRad="38100" dist="38100" dir="2700000" algn="tl">
                    <a:srgbClr val="000000">
                      <a:alpha val="43137"/>
                    </a:srgbClr>
                  </a:outerShdw>
                </a:effectLst>
              </a:rPr>
              <a:t>High </a:t>
            </a:r>
            <a:r>
              <a:rPr lang="es-ES" sz="2200" dirty="0" err="1" smtClean="0">
                <a:solidFill>
                  <a:schemeClr val="bg1">
                    <a:lumMod val="50000"/>
                  </a:schemeClr>
                </a:solidFill>
                <a:effectLst>
                  <a:outerShdw blurRad="38100" dist="38100" dir="2700000" algn="tl">
                    <a:srgbClr val="000000">
                      <a:alpha val="43137"/>
                    </a:srgbClr>
                  </a:outerShdw>
                </a:effectLst>
              </a:rPr>
              <a:t>number</a:t>
            </a:r>
            <a:r>
              <a:rPr lang="es-ES" sz="2200" dirty="0" smtClean="0">
                <a:solidFill>
                  <a:schemeClr val="bg1">
                    <a:lumMod val="50000"/>
                  </a:schemeClr>
                </a:solidFill>
                <a:effectLst>
                  <a:outerShdw blurRad="38100" dist="38100" dir="2700000" algn="tl">
                    <a:srgbClr val="000000">
                      <a:alpha val="43137"/>
                    </a:srgbClr>
                  </a:outerShdw>
                </a:effectLst>
              </a:rPr>
              <a:t> of variables to </a:t>
            </a:r>
            <a:r>
              <a:rPr lang="es-ES" sz="2200" dirty="0" err="1" smtClean="0">
                <a:solidFill>
                  <a:schemeClr val="bg1">
                    <a:lumMod val="50000"/>
                  </a:schemeClr>
                </a:solidFill>
                <a:effectLst>
                  <a:outerShdw blurRad="38100" dist="38100" dir="2700000" algn="tl">
                    <a:srgbClr val="000000">
                      <a:alpha val="43137"/>
                    </a:srgbClr>
                  </a:outerShdw>
                </a:effectLst>
              </a:rPr>
              <a:t>analyze</a:t>
            </a:r>
            <a:r>
              <a:rPr lang="en-GB" sz="2200" dirty="0" smtClean="0">
                <a:solidFill>
                  <a:schemeClr val="bg1">
                    <a:lumMod val="50000"/>
                  </a:schemeClr>
                </a:solidFill>
              </a:rPr>
              <a:t> 		        </a:t>
            </a:r>
            <a:r>
              <a:rPr lang="en-GB" sz="2200" dirty="0">
                <a:solidFill>
                  <a:schemeClr val="bg1">
                    <a:lumMod val="50000"/>
                  </a:schemeClr>
                </a:solidFill>
                <a:effectLst>
                  <a:outerShdw blurRad="38100" dist="38100" dir="2700000" algn="tl">
                    <a:srgbClr val="000000">
                      <a:alpha val="43137"/>
                    </a:srgbClr>
                  </a:outerShdw>
                </a:effectLst>
              </a:rPr>
              <a:t>H</a:t>
            </a:r>
            <a:r>
              <a:rPr lang="en-GB" sz="2200" dirty="0" smtClean="0">
                <a:solidFill>
                  <a:schemeClr val="bg1">
                    <a:lumMod val="50000"/>
                  </a:schemeClr>
                </a:solidFill>
                <a:effectLst>
                  <a:outerShdw blurRad="38100" dist="38100" dir="2700000" algn="tl">
                    <a:srgbClr val="000000">
                      <a:alpha val="43137"/>
                    </a:srgbClr>
                  </a:outerShdw>
                </a:effectLst>
              </a:rPr>
              <a:t>igh number of test </a:t>
            </a:r>
            <a:r>
              <a:rPr lang="en-GB" sz="2200" dirty="0">
                <a:solidFill>
                  <a:schemeClr val="bg1">
                    <a:lumMod val="50000"/>
                  </a:schemeClr>
                </a:solidFill>
                <a:effectLst>
                  <a:outerShdw blurRad="38100" dist="38100" dir="2700000" algn="tl">
                    <a:srgbClr val="000000">
                      <a:alpha val="43137"/>
                    </a:srgbClr>
                  </a:outerShdw>
                </a:effectLst>
              </a:rPr>
              <a:t>to </a:t>
            </a:r>
            <a:r>
              <a:rPr lang="en-GB" sz="2200" dirty="0" smtClean="0">
                <a:solidFill>
                  <a:schemeClr val="bg1">
                    <a:lumMod val="50000"/>
                  </a:schemeClr>
                </a:solidFill>
                <a:effectLst>
                  <a:outerShdw blurRad="38100" dist="38100" dir="2700000" algn="tl">
                    <a:srgbClr val="000000">
                      <a:alpha val="43137"/>
                    </a:srgbClr>
                  </a:outerShdw>
                </a:effectLst>
              </a:rPr>
              <a:t>perform</a:t>
            </a:r>
            <a:endParaRPr lang="en-US" sz="2400" dirty="0" smtClean="0">
              <a:solidFill>
                <a:schemeClr val="bg1">
                  <a:lumMod val="50000"/>
                </a:schemeClr>
              </a:solidFill>
              <a:effectLst>
                <a:outerShdw blurRad="38100" dist="38100" dir="2700000" algn="tl">
                  <a:srgbClr val="000000">
                    <a:alpha val="43137"/>
                  </a:srgbClr>
                </a:outerShdw>
              </a:effectLst>
            </a:endParaRPr>
          </a:p>
        </p:txBody>
      </p:sp>
      <p:sp>
        <p:nvSpPr>
          <p:cNvPr id="10"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a:t>
            </a:r>
            <a:endParaRPr lang="en-GB" dirty="0" smtClean="0">
              <a:solidFill>
                <a:srgbClr val="7D468C"/>
              </a:solidFill>
              <a:ea typeface="ＭＳ Ｐゴシック" pitchFamily="34" charset="-128"/>
              <a:cs typeface="ＭＳ Ｐゴシック" charset="0"/>
            </a:endParaRPr>
          </a:p>
        </p:txBody>
      </p:sp>
      <p:sp>
        <p:nvSpPr>
          <p:cNvPr id="11" name="5 CuadroTexto"/>
          <p:cNvSpPr txBox="1"/>
          <p:nvPr/>
        </p:nvSpPr>
        <p:spPr>
          <a:xfrm>
            <a:off x="719323" y="2852936"/>
            <a:ext cx="8072494" cy="2308324"/>
          </a:xfrm>
          <a:prstGeom prst="rect">
            <a:avLst/>
          </a:prstGeom>
          <a:noFill/>
        </p:spPr>
        <p:txBody>
          <a:bodyPr wrap="square" rtlCol="0">
            <a:spAutoFit/>
          </a:bodyPr>
          <a:lstStyle/>
          <a:p>
            <a:pPr marL="85725" indent="-85725">
              <a:lnSpc>
                <a:spcPct val="150000"/>
              </a:lnSpc>
              <a:buFont typeface="Arial" pitchFamily="34" charset="0"/>
              <a:buChar char="•"/>
            </a:pPr>
            <a:r>
              <a:rPr lang="en-GB" sz="2400" dirty="0" smtClean="0">
                <a:solidFill>
                  <a:srgbClr val="FF0000"/>
                </a:solidFill>
              </a:rPr>
              <a:t>Multiple testing problem</a:t>
            </a:r>
            <a:r>
              <a:rPr lang="en-GB" sz="2400" dirty="0" smtClean="0">
                <a:solidFill>
                  <a:schemeClr val="bg1">
                    <a:lumMod val="50000"/>
                  </a:schemeClr>
                </a:solidFill>
              </a:rPr>
              <a:t>: It is needed to control for the type I error (false positives). </a:t>
            </a:r>
            <a:r>
              <a:rPr lang="en-GB" sz="2400" dirty="0" smtClean="0">
                <a:solidFill>
                  <a:schemeClr val="bg1">
                    <a:lumMod val="50000"/>
                  </a:schemeClr>
                </a:solidFill>
                <a:effectLst>
                  <a:outerShdw blurRad="38100" dist="38100" dir="2700000" algn="tl">
                    <a:srgbClr val="000000">
                      <a:alpha val="43137"/>
                    </a:srgbClr>
                  </a:outerShdw>
                </a:effectLst>
              </a:rPr>
              <a:t>F</a:t>
            </a:r>
            <a:r>
              <a:rPr lang="en-GB" sz="2400" dirty="0" smtClean="0">
                <a:solidFill>
                  <a:schemeClr val="bg1">
                    <a:lumMod val="50000"/>
                  </a:schemeClr>
                </a:solidFill>
              </a:rPr>
              <a:t>ALSE </a:t>
            </a:r>
            <a:r>
              <a:rPr lang="en-GB" sz="2400" dirty="0" smtClean="0">
                <a:solidFill>
                  <a:schemeClr val="bg1">
                    <a:lumMod val="50000"/>
                  </a:schemeClr>
                </a:solidFill>
                <a:effectLst>
                  <a:outerShdw blurRad="38100" dist="38100" dir="2700000" algn="tl">
                    <a:srgbClr val="000000">
                      <a:alpha val="43137"/>
                    </a:srgbClr>
                  </a:outerShdw>
                </a:effectLst>
              </a:rPr>
              <a:t>D</a:t>
            </a:r>
            <a:r>
              <a:rPr lang="en-GB" sz="2400" dirty="0" smtClean="0">
                <a:solidFill>
                  <a:schemeClr val="bg1">
                    <a:lumMod val="50000"/>
                  </a:schemeClr>
                </a:solidFill>
              </a:rPr>
              <a:t>ISCOVERY </a:t>
            </a:r>
            <a:r>
              <a:rPr lang="en-GB" sz="2400" dirty="0" smtClean="0">
                <a:solidFill>
                  <a:schemeClr val="bg1">
                    <a:lumMod val="50000"/>
                  </a:schemeClr>
                </a:solidFill>
                <a:effectLst>
                  <a:outerShdw blurRad="38100" dist="38100" dir="2700000" algn="tl">
                    <a:srgbClr val="000000">
                      <a:alpha val="43137"/>
                    </a:srgbClr>
                  </a:outerShdw>
                </a:effectLst>
              </a:rPr>
              <a:t>R</a:t>
            </a:r>
            <a:r>
              <a:rPr lang="en-GB" sz="2400" dirty="0" smtClean="0">
                <a:solidFill>
                  <a:schemeClr val="bg1">
                    <a:lumMod val="50000"/>
                  </a:schemeClr>
                </a:solidFill>
              </a:rPr>
              <a:t>ATE</a:t>
            </a:r>
          </a:p>
          <a:p>
            <a:pPr marL="85725" indent="-85725">
              <a:lnSpc>
                <a:spcPct val="150000"/>
              </a:lnSpc>
              <a:buFont typeface="Arial" pitchFamily="34" charset="0"/>
              <a:buChar char="•"/>
            </a:pPr>
            <a:endParaRPr lang="en-GB" sz="2400" dirty="0" smtClean="0">
              <a:solidFill>
                <a:schemeClr val="bg1">
                  <a:lumMod val="50000"/>
                </a:schemeClr>
              </a:solidFill>
            </a:endParaRPr>
          </a:p>
          <a:p>
            <a:pPr marL="85725" indent="-85725">
              <a:lnSpc>
                <a:spcPct val="150000"/>
              </a:lnSpc>
              <a:buFont typeface="Arial" pitchFamily="34" charset="0"/>
              <a:buChar char="•"/>
            </a:pPr>
            <a:r>
              <a:rPr lang="en-GB" sz="2400" dirty="0" smtClean="0">
                <a:solidFill>
                  <a:schemeClr val="bg1">
                    <a:lumMod val="50000"/>
                  </a:schemeClr>
                </a:solidFill>
              </a:rPr>
              <a:t>Finally we will be assigning a p-value for each test/gene. </a:t>
            </a:r>
            <a:endParaRPr lang="en-GB" dirty="0" smtClean="0">
              <a:solidFill>
                <a:schemeClr val="bg1">
                  <a:lumMod val="50000"/>
                </a:schemeClr>
              </a:solidFill>
            </a:endParaRPr>
          </a:p>
        </p:txBody>
      </p:sp>
      <p:sp>
        <p:nvSpPr>
          <p:cNvPr id="2" name="Flecha derecha 1"/>
          <p:cNvSpPr/>
          <p:nvPr/>
        </p:nvSpPr>
        <p:spPr>
          <a:xfrm>
            <a:off x="4939242" y="1566637"/>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72015287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a:t>
            </a:r>
            <a:endParaRPr lang="en-GB" dirty="0" smtClean="0">
              <a:solidFill>
                <a:srgbClr val="7D468C"/>
              </a:solidFill>
              <a:ea typeface="ＭＳ Ｐゴシック" pitchFamily="34" charset="-128"/>
              <a:cs typeface="ＭＳ Ｐゴシック" charset="0"/>
            </a:endParaRPr>
          </a:p>
        </p:txBody>
      </p:sp>
      <p:sp>
        <p:nvSpPr>
          <p:cNvPr id="3" name="Rectángulo 2"/>
          <p:cNvSpPr/>
          <p:nvPr/>
        </p:nvSpPr>
        <p:spPr>
          <a:xfrm>
            <a:off x="416496" y="1124744"/>
            <a:ext cx="6552728" cy="1754326"/>
          </a:xfrm>
          <a:prstGeom prst="rect">
            <a:avLst/>
          </a:prstGeom>
        </p:spPr>
        <p:txBody>
          <a:bodyPr wrap="square">
            <a:spAutoFit/>
          </a:bodyPr>
          <a:lstStyle/>
          <a:p>
            <a:pPr>
              <a:lnSpc>
                <a:spcPct val="150000"/>
              </a:lnSpc>
            </a:pPr>
            <a:r>
              <a:rPr lang="en-GB" dirty="0" smtClean="0">
                <a:solidFill>
                  <a:schemeClr val="bg1">
                    <a:lumMod val="50000"/>
                  </a:schemeClr>
                </a:solidFill>
                <a:cs typeface="Calibri" panose="020F0502020204030204" pitchFamily="34" charset="0"/>
              </a:rPr>
              <a:t>We </a:t>
            </a:r>
            <a:r>
              <a:rPr lang="en-GB" dirty="0">
                <a:solidFill>
                  <a:schemeClr val="bg1">
                    <a:lumMod val="50000"/>
                  </a:schemeClr>
                </a:solidFill>
                <a:cs typeface="Calibri" panose="020F0502020204030204" pitchFamily="34" charset="0"/>
              </a:rPr>
              <a:t>will use three files for this analysis:</a:t>
            </a:r>
          </a:p>
          <a:p>
            <a:pPr lvl="1">
              <a:lnSpc>
                <a:spcPct val="150000"/>
              </a:lnSpc>
              <a:buFont typeface="Arial" panose="020B0604020202020204" pitchFamily="34" charset="0"/>
              <a:buChar char="•"/>
            </a:pPr>
            <a:r>
              <a:rPr lang="en-GB" b="1" dirty="0" smtClean="0">
                <a:solidFill>
                  <a:schemeClr val="bg1">
                    <a:lumMod val="50000"/>
                  </a:schemeClr>
                </a:solidFill>
                <a:cs typeface="Calibri" panose="020F0502020204030204" pitchFamily="34" charset="0"/>
              </a:rPr>
              <a:t> Count </a:t>
            </a:r>
            <a:r>
              <a:rPr lang="en-GB" b="1" dirty="0">
                <a:solidFill>
                  <a:schemeClr val="bg1">
                    <a:lumMod val="50000"/>
                  </a:schemeClr>
                </a:solidFill>
                <a:cs typeface="Calibri" panose="020F0502020204030204" pitchFamily="34" charset="0"/>
              </a:rPr>
              <a:t>matrix</a:t>
            </a:r>
            <a:r>
              <a:rPr lang="en-GB" dirty="0">
                <a:solidFill>
                  <a:schemeClr val="bg1">
                    <a:lumMod val="50000"/>
                  </a:schemeClr>
                </a:solidFill>
                <a:cs typeface="Calibri" panose="020F0502020204030204" pitchFamily="34" charset="0"/>
              </a:rPr>
              <a:t> (genes in rows, samples in columns)</a:t>
            </a:r>
          </a:p>
          <a:p>
            <a:pPr lvl="1">
              <a:lnSpc>
                <a:spcPct val="150000"/>
              </a:lnSpc>
              <a:buFont typeface="Arial" panose="020B0604020202020204" pitchFamily="34" charset="0"/>
              <a:buChar char="•"/>
            </a:pPr>
            <a:r>
              <a:rPr lang="en-GB" b="1" dirty="0" smtClean="0">
                <a:solidFill>
                  <a:schemeClr val="bg1">
                    <a:lumMod val="50000"/>
                  </a:schemeClr>
                </a:solidFill>
                <a:cs typeface="Calibri" panose="020F0502020204030204" pitchFamily="34" charset="0"/>
              </a:rPr>
              <a:t> Sample </a:t>
            </a:r>
            <a:r>
              <a:rPr lang="en-GB" b="1" dirty="0">
                <a:solidFill>
                  <a:schemeClr val="bg1">
                    <a:lumMod val="50000"/>
                  </a:schemeClr>
                </a:solidFill>
                <a:cs typeface="Calibri" panose="020F0502020204030204" pitchFamily="34" charset="0"/>
              </a:rPr>
              <a:t>information</a:t>
            </a:r>
            <a:r>
              <a:rPr lang="en-GB" dirty="0">
                <a:solidFill>
                  <a:schemeClr val="bg1">
                    <a:lumMod val="50000"/>
                  </a:schemeClr>
                </a:solidFill>
                <a:cs typeface="Calibri" panose="020F0502020204030204" pitchFamily="34" charset="0"/>
              </a:rPr>
              <a:t> file (sample id, group)</a:t>
            </a:r>
          </a:p>
          <a:p>
            <a:pPr lvl="1">
              <a:lnSpc>
                <a:spcPct val="150000"/>
              </a:lnSpc>
              <a:buFont typeface="Arial" panose="020B0604020202020204" pitchFamily="34" charset="0"/>
              <a:buChar char="•"/>
            </a:pPr>
            <a:r>
              <a:rPr lang="en-GB" b="1" dirty="0" smtClean="0">
                <a:solidFill>
                  <a:schemeClr val="bg1">
                    <a:lumMod val="50000"/>
                  </a:schemeClr>
                </a:solidFill>
                <a:cs typeface="Calibri" panose="020F0502020204030204" pitchFamily="34" charset="0"/>
              </a:rPr>
              <a:t> Gene </a:t>
            </a:r>
            <a:r>
              <a:rPr lang="en-GB" b="1" dirty="0">
                <a:solidFill>
                  <a:schemeClr val="bg1">
                    <a:lumMod val="50000"/>
                  </a:schemeClr>
                </a:solidFill>
                <a:cs typeface="Calibri" panose="020F0502020204030204" pitchFamily="34" charset="0"/>
              </a:rPr>
              <a:t>annotation</a:t>
            </a:r>
            <a:r>
              <a:rPr lang="en-GB" dirty="0">
                <a:solidFill>
                  <a:schemeClr val="bg1">
                    <a:lumMod val="50000"/>
                  </a:schemeClr>
                </a:solidFill>
                <a:cs typeface="Calibri" panose="020F0502020204030204" pitchFamily="34" charset="0"/>
              </a:rPr>
              <a:t> file (gene id, symbol, description)</a:t>
            </a:r>
            <a:endParaRPr lang="en-GB" b="0" i="0" dirty="0">
              <a:solidFill>
                <a:schemeClr val="bg1">
                  <a:lumMod val="50000"/>
                </a:schemeClr>
              </a:solidFill>
              <a:effectLst/>
              <a:cs typeface="Calibri" panose="020F0502020204030204" pitchFamily="34" charset="0"/>
            </a:endParaRPr>
          </a:p>
        </p:txBody>
      </p:sp>
    </p:spTree>
    <p:extLst>
      <p:ext uri="{BB962C8B-B14F-4D97-AF65-F5344CB8AC3E}">
        <p14:creationId xmlns:p14="http://schemas.microsoft.com/office/powerpoint/2010/main" xmlns="" val="351615930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a:t>
            </a:r>
            <a:endParaRPr lang="en-GB" dirty="0" smtClean="0">
              <a:solidFill>
                <a:srgbClr val="7D468C"/>
              </a:solidFill>
              <a:ea typeface="ＭＳ Ｐゴシック" pitchFamily="34" charset="-128"/>
              <a:cs typeface="ＭＳ Ｐゴシック" charset="0"/>
            </a:endParaRPr>
          </a:p>
        </p:txBody>
      </p:sp>
      <p:sp>
        <p:nvSpPr>
          <p:cNvPr id="4" name="Rectangle 1"/>
          <p:cNvSpPr>
            <a:spLocks noChangeArrowheads="1"/>
          </p:cNvSpPr>
          <p:nvPr/>
        </p:nvSpPr>
        <p:spPr bwMode="auto">
          <a:xfrm>
            <a:off x="1136576" y="1196752"/>
            <a:ext cx="5056192" cy="353943"/>
          </a:xfrm>
          <a:prstGeom prst="rect">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212529"/>
                </a:solidFill>
                <a:effectLst/>
                <a:latin typeface="Menlo"/>
              </a:rPr>
              <a:t>https://ndownloader.figshare.com/files/5057929?private_link=1d788fd384d33e913a2a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212529"/>
                </a:solidFill>
                <a:effectLst/>
                <a:latin typeface="Menlo"/>
              </a:rPr>
              <a:t>https://ndownloader.figshare.com/files/5999829?private_link=1d788fd384d33e913a2a</a:t>
            </a:r>
            <a:r>
              <a:rPr kumimoji="0" lang="en-US" altLang="en-US" sz="9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Imagen 4"/>
          <p:cNvPicPr>
            <a:picLocks noChangeAspect="1"/>
          </p:cNvPicPr>
          <p:nvPr/>
        </p:nvPicPr>
        <p:blipFill>
          <a:blip r:embed="rId3" cstate="print"/>
          <a:stretch>
            <a:fillRect/>
          </a:stretch>
        </p:blipFill>
        <p:spPr>
          <a:xfrm>
            <a:off x="1136576" y="1916832"/>
            <a:ext cx="7497221" cy="3948942"/>
          </a:xfrm>
          <a:prstGeom prst="rect">
            <a:avLst/>
          </a:prstGeom>
        </p:spPr>
      </p:pic>
    </p:spTree>
    <p:extLst>
      <p:ext uri="{BB962C8B-B14F-4D97-AF65-F5344CB8AC3E}">
        <p14:creationId xmlns:p14="http://schemas.microsoft.com/office/powerpoint/2010/main" xmlns="" val="238765029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cstate="print"/>
          <a:stretch>
            <a:fillRect/>
          </a:stretch>
        </p:blipFill>
        <p:spPr>
          <a:xfrm>
            <a:off x="848544" y="1437823"/>
            <a:ext cx="6897063" cy="4514083"/>
          </a:xfrm>
          <a:prstGeom prst="rect">
            <a:avLst/>
          </a:prstGeom>
        </p:spPr>
      </p:pic>
      <p:sp>
        <p:nvSpPr>
          <p:cNvPr id="10"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a:t>
            </a:r>
            <a:endParaRPr lang="en-GB" dirty="0" smtClean="0">
              <a:solidFill>
                <a:srgbClr val="7D468C"/>
              </a:solidFill>
              <a:ea typeface="ＭＳ Ｐゴシック" pitchFamily="34" charset="-128"/>
              <a:cs typeface="ＭＳ Ｐゴシック" charset="0"/>
            </a:endParaRPr>
          </a:p>
        </p:txBody>
      </p:sp>
      <p:sp>
        <p:nvSpPr>
          <p:cNvPr id="3" name="CuadroTexto 2"/>
          <p:cNvSpPr txBox="1"/>
          <p:nvPr/>
        </p:nvSpPr>
        <p:spPr>
          <a:xfrm>
            <a:off x="416496" y="1068491"/>
            <a:ext cx="6696744" cy="369332"/>
          </a:xfrm>
          <a:prstGeom prst="rect">
            <a:avLst/>
          </a:prstGeom>
          <a:noFill/>
        </p:spPr>
        <p:txBody>
          <a:bodyPr wrap="square" rtlCol="0">
            <a:spAutoFit/>
          </a:bodyPr>
          <a:lstStyle/>
          <a:p>
            <a:r>
              <a:rPr lang="en-US" dirty="0" smtClean="0">
                <a:solidFill>
                  <a:schemeClr val="bg1">
                    <a:lumMod val="50000"/>
                  </a:schemeClr>
                </a:solidFill>
              </a:rPr>
              <a:t>Change the names</a:t>
            </a:r>
            <a:endParaRPr lang="en-US" dirty="0">
              <a:solidFill>
                <a:schemeClr val="bg1">
                  <a:lumMod val="50000"/>
                </a:schemeClr>
              </a:solidFill>
            </a:endParaRPr>
          </a:p>
        </p:txBody>
      </p:sp>
      <p:sp>
        <p:nvSpPr>
          <p:cNvPr id="6" name="Flecha derecha 5"/>
          <p:cNvSpPr/>
          <p:nvPr/>
        </p:nvSpPr>
        <p:spPr>
          <a:xfrm rot="10800000">
            <a:off x="1901380" y="3090315"/>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92872273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a:t>
            </a:r>
            <a:endParaRPr lang="en-GB" dirty="0" smtClean="0">
              <a:solidFill>
                <a:srgbClr val="7D468C"/>
              </a:solidFill>
              <a:ea typeface="ＭＳ Ｐゴシック" pitchFamily="34" charset="-128"/>
              <a:cs typeface="ＭＳ Ｐゴシック" charset="0"/>
            </a:endParaRPr>
          </a:p>
        </p:txBody>
      </p:sp>
      <p:pic>
        <p:nvPicPr>
          <p:cNvPr id="2" name="Imagen 1"/>
          <p:cNvPicPr>
            <a:picLocks noChangeAspect="1"/>
          </p:cNvPicPr>
          <p:nvPr/>
        </p:nvPicPr>
        <p:blipFill>
          <a:blip r:embed="rId3" cstate="print"/>
          <a:stretch>
            <a:fillRect/>
          </a:stretch>
        </p:blipFill>
        <p:spPr>
          <a:xfrm>
            <a:off x="1352600" y="1196752"/>
            <a:ext cx="7049484" cy="4929599"/>
          </a:xfrm>
          <a:prstGeom prst="rect">
            <a:avLst/>
          </a:prstGeom>
        </p:spPr>
      </p:pic>
    </p:spTree>
    <p:extLst>
      <p:ext uri="{BB962C8B-B14F-4D97-AF65-F5344CB8AC3E}">
        <p14:creationId xmlns:p14="http://schemas.microsoft.com/office/powerpoint/2010/main" xmlns="" val="323935595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stretch>
            <a:fillRect/>
          </a:stretch>
        </p:blipFill>
        <p:spPr>
          <a:xfrm>
            <a:off x="632520" y="1437822"/>
            <a:ext cx="6992326" cy="5006155"/>
          </a:xfrm>
          <a:prstGeom prst="rect">
            <a:avLst/>
          </a:prstGeom>
        </p:spPr>
      </p:pic>
      <p:sp>
        <p:nvSpPr>
          <p:cNvPr id="10"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a:t>
            </a:r>
            <a:endParaRPr lang="en-GB" dirty="0" smtClean="0">
              <a:solidFill>
                <a:srgbClr val="7D468C"/>
              </a:solidFill>
              <a:ea typeface="ＭＳ Ｐゴシック" pitchFamily="34" charset="-128"/>
              <a:cs typeface="ＭＳ Ｐゴシック" charset="0"/>
            </a:endParaRPr>
          </a:p>
        </p:txBody>
      </p:sp>
      <p:sp>
        <p:nvSpPr>
          <p:cNvPr id="6" name="Flecha derecha 5"/>
          <p:cNvSpPr/>
          <p:nvPr/>
        </p:nvSpPr>
        <p:spPr>
          <a:xfrm rot="10800000">
            <a:off x="2720752" y="2996952"/>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adroTexto 7"/>
          <p:cNvSpPr txBox="1"/>
          <p:nvPr/>
        </p:nvSpPr>
        <p:spPr>
          <a:xfrm>
            <a:off x="416496" y="1068491"/>
            <a:ext cx="6696744" cy="369332"/>
          </a:xfrm>
          <a:prstGeom prst="rect">
            <a:avLst/>
          </a:prstGeom>
          <a:noFill/>
        </p:spPr>
        <p:txBody>
          <a:bodyPr wrap="square" rtlCol="0">
            <a:spAutoFit/>
          </a:bodyPr>
          <a:lstStyle/>
          <a:p>
            <a:r>
              <a:rPr lang="en-US" dirty="0" smtClean="0">
                <a:solidFill>
                  <a:schemeClr val="bg1">
                    <a:lumMod val="50000"/>
                  </a:schemeClr>
                </a:solidFill>
              </a:rPr>
              <a:t>Change the names</a:t>
            </a:r>
            <a:endParaRPr lang="en-US" dirty="0">
              <a:solidFill>
                <a:schemeClr val="bg1">
                  <a:lumMod val="50000"/>
                </a:schemeClr>
              </a:solidFill>
            </a:endParaRPr>
          </a:p>
        </p:txBody>
      </p:sp>
    </p:spTree>
    <p:extLst>
      <p:ext uri="{BB962C8B-B14F-4D97-AF65-F5344CB8AC3E}">
        <p14:creationId xmlns:p14="http://schemas.microsoft.com/office/powerpoint/2010/main" xmlns="" val="13067520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a:t>
            </a:r>
            <a:endParaRPr lang="en-GB" dirty="0" smtClean="0">
              <a:solidFill>
                <a:srgbClr val="7D468C"/>
              </a:solidFill>
              <a:ea typeface="ＭＳ Ｐゴシック" pitchFamily="34" charset="-128"/>
              <a:cs typeface="ＭＳ Ｐゴシック" charset="0"/>
            </a:endParaRPr>
          </a:p>
        </p:txBody>
      </p:sp>
      <p:pic>
        <p:nvPicPr>
          <p:cNvPr id="2" name="Imagen 1"/>
          <p:cNvPicPr>
            <a:picLocks noChangeAspect="1"/>
          </p:cNvPicPr>
          <p:nvPr/>
        </p:nvPicPr>
        <p:blipFill>
          <a:blip r:embed="rId3" cstate="print"/>
          <a:stretch>
            <a:fillRect/>
          </a:stretch>
        </p:blipFill>
        <p:spPr>
          <a:xfrm>
            <a:off x="1496616" y="1700808"/>
            <a:ext cx="6264696" cy="3773763"/>
          </a:xfrm>
          <a:prstGeom prst="rect">
            <a:avLst/>
          </a:prstGeom>
        </p:spPr>
      </p:pic>
    </p:spTree>
    <p:extLst>
      <p:ext uri="{BB962C8B-B14F-4D97-AF65-F5344CB8AC3E}">
        <p14:creationId xmlns:p14="http://schemas.microsoft.com/office/powerpoint/2010/main" xmlns="" val="322556344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(format the data)</a:t>
            </a:r>
            <a:endParaRPr lang="en-GB" dirty="0" smtClean="0">
              <a:solidFill>
                <a:srgbClr val="7D468C"/>
              </a:solidFill>
              <a:ea typeface="ＭＳ Ｐゴシック" pitchFamily="34" charset="-128"/>
              <a:cs typeface="ＭＳ Ｐゴシック" charset="0"/>
            </a:endParaRPr>
          </a:p>
        </p:txBody>
      </p:sp>
      <p:sp>
        <p:nvSpPr>
          <p:cNvPr id="5" name="CuadroTexto 4"/>
          <p:cNvSpPr txBox="1"/>
          <p:nvPr/>
        </p:nvSpPr>
        <p:spPr>
          <a:xfrm>
            <a:off x="380492" y="1052736"/>
            <a:ext cx="8136904"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ES" dirty="0" err="1" smtClean="0">
                <a:solidFill>
                  <a:schemeClr val="bg1">
                    <a:lumMod val="50000"/>
                  </a:schemeClr>
                </a:solidFill>
              </a:rPr>
              <a:t>Create</a:t>
            </a:r>
            <a:r>
              <a:rPr lang="es-ES" dirty="0" smtClean="0">
                <a:solidFill>
                  <a:schemeClr val="bg1">
                    <a:lumMod val="50000"/>
                  </a:schemeClr>
                </a:solidFill>
              </a:rPr>
              <a:t> a new file (</a:t>
            </a:r>
            <a:r>
              <a:rPr lang="es-ES" b="1" i="1" dirty="0" err="1" smtClean="0">
                <a:solidFill>
                  <a:schemeClr val="bg1">
                    <a:lumMod val="50000"/>
                  </a:schemeClr>
                </a:solidFill>
              </a:rPr>
              <a:t>countdata</a:t>
            </a:r>
            <a:r>
              <a:rPr lang="es-ES" dirty="0" smtClean="0">
                <a:solidFill>
                  <a:schemeClr val="bg1">
                    <a:lumMod val="50000"/>
                  </a:schemeClr>
                </a:solidFill>
              </a:rPr>
              <a:t>) </a:t>
            </a:r>
            <a:r>
              <a:rPr lang="es-ES" dirty="0" err="1" smtClean="0">
                <a:solidFill>
                  <a:schemeClr val="bg1">
                    <a:lumMod val="50000"/>
                  </a:schemeClr>
                </a:solidFill>
              </a:rPr>
              <a:t>that</a:t>
            </a:r>
            <a:r>
              <a:rPr lang="es-ES" dirty="0" smtClean="0">
                <a:solidFill>
                  <a:schemeClr val="bg1">
                    <a:lumMod val="50000"/>
                  </a:schemeClr>
                </a:solidFill>
              </a:rPr>
              <a:t> </a:t>
            </a:r>
            <a:r>
              <a:rPr lang="es-ES" dirty="0" err="1" smtClean="0">
                <a:solidFill>
                  <a:schemeClr val="bg1">
                    <a:lumMod val="50000"/>
                  </a:schemeClr>
                </a:solidFill>
              </a:rPr>
              <a:t>contains</a:t>
            </a:r>
            <a:r>
              <a:rPr lang="es-ES" dirty="0" smtClean="0">
                <a:solidFill>
                  <a:schemeClr val="bg1">
                    <a:lumMod val="50000"/>
                  </a:schemeClr>
                </a:solidFill>
              </a:rPr>
              <a:t> </a:t>
            </a:r>
            <a:r>
              <a:rPr lang="es-ES" dirty="0" err="1" smtClean="0">
                <a:solidFill>
                  <a:schemeClr val="bg1">
                    <a:lumMod val="50000"/>
                  </a:schemeClr>
                </a:solidFill>
              </a:rPr>
              <a:t>only</a:t>
            </a:r>
            <a:r>
              <a:rPr lang="es-ES" dirty="0" smtClean="0">
                <a:solidFill>
                  <a:schemeClr val="bg1">
                    <a:lumMod val="50000"/>
                  </a:schemeClr>
                </a:solidFill>
              </a:rPr>
              <a:t> </a:t>
            </a:r>
            <a:r>
              <a:rPr lang="es-ES" dirty="0" err="1" smtClean="0">
                <a:solidFill>
                  <a:schemeClr val="bg1">
                    <a:lumMod val="50000"/>
                  </a:schemeClr>
                </a:solidFill>
              </a:rPr>
              <a:t>the</a:t>
            </a:r>
            <a:r>
              <a:rPr lang="es-ES" dirty="0" smtClean="0">
                <a:solidFill>
                  <a:schemeClr val="bg1">
                    <a:lumMod val="50000"/>
                  </a:schemeClr>
                </a:solidFill>
              </a:rPr>
              <a:t> </a:t>
            </a:r>
            <a:r>
              <a:rPr lang="es-ES" dirty="0" err="1" smtClean="0">
                <a:solidFill>
                  <a:schemeClr val="bg1">
                    <a:lumMod val="50000"/>
                  </a:schemeClr>
                </a:solidFill>
              </a:rPr>
              <a:t>counts</a:t>
            </a:r>
            <a:r>
              <a:rPr lang="es-ES" dirty="0" smtClean="0">
                <a:solidFill>
                  <a:schemeClr val="bg1">
                    <a:lumMod val="50000"/>
                  </a:schemeClr>
                </a:solidFill>
              </a:rPr>
              <a:t> </a:t>
            </a:r>
            <a:r>
              <a:rPr lang="es-ES" dirty="0" err="1" smtClean="0">
                <a:solidFill>
                  <a:schemeClr val="bg1">
                    <a:lumMod val="50000"/>
                  </a:schemeClr>
                </a:solidFill>
              </a:rPr>
              <a:t>for</a:t>
            </a:r>
            <a:r>
              <a:rPr lang="es-ES" dirty="0" smtClean="0">
                <a:solidFill>
                  <a:schemeClr val="bg1">
                    <a:lumMod val="50000"/>
                  </a:schemeClr>
                </a:solidFill>
              </a:rPr>
              <a:t> </a:t>
            </a:r>
            <a:r>
              <a:rPr lang="es-ES" dirty="0" err="1" smtClean="0">
                <a:solidFill>
                  <a:schemeClr val="bg1">
                    <a:lumMod val="50000"/>
                  </a:schemeClr>
                </a:solidFill>
              </a:rPr>
              <a:t>the</a:t>
            </a:r>
            <a:r>
              <a:rPr lang="es-ES" dirty="0" smtClean="0">
                <a:solidFill>
                  <a:schemeClr val="bg1">
                    <a:lumMod val="50000"/>
                  </a:schemeClr>
                </a:solidFill>
              </a:rPr>
              <a:t> 12 </a:t>
            </a:r>
            <a:r>
              <a:rPr lang="es-ES" dirty="0" err="1" smtClean="0">
                <a:solidFill>
                  <a:schemeClr val="bg1">
                    <a:lumMod val="50000"/>
                  </a:schemeClr>
                </a:solidFill>
              </a:rPr>
              <a:t>samples</a:t>
            </a:r>
            <a:endParaRPr lang="es-ES" dirty="0" smtClean="0">
              <a:solidFill>
                <a:schemeClr val="bg1">
                  <a:lumMod val="50000"/>
                </a:schemeClr>
              </a:solidFill>
            </a:endParaRPr>
          </a:p>
          <a:p>
            <a:pPr marL="285750" indent="-285750">
              <a:lnSpc>
                <a:spcPct val="150000"/>
              </a:lnSpc>
              <a:buFont typeface="Arial" panose="020B0604020202020204" pitchFamily="34" charset="0"/>
              <a:buChar char="•"/>
            </a:pPr>
            <a:r>
              <a:rPr lang="es-ES" dirty="0" err="1" smtClean="0">
                <a:solidFill>
                  <a:schemeClr val="bg1">
                    <a:lumMod val="50000"/>
                  </a:schemeClr>
                </a:solidFill>
              </a:rPr>
              <a:t>Replace</a:t>
            </a:r>
            <a:r>
              <a:rPr lang="es-ES" dirty="0" smtClean="0">
                <a:solidFill>
                  <a:schemeClr val="bg1">
                    <a:lumMod val="50000"/>
                  </a:schemeClr>
                </a:solidFill>
              </a:rPr>
              <a:t> </a:t>
            </a:r>
            <a:r>
              <a:rPr lang="es-ES" dirty="0" err="1" smtClean="0">
                <a:solidFill>
                  <a:schemeClr val="bg1">
                    <a:lumMod val="50000"/>
                  </a:schemeClr>
                </a:solidFill>
              </a:rPr>
              <a:t>the</a:t>
            </a:r>
            <a:r>
              <a:rPr lang="es-ES" dirty="0" smtClean="0">
                <a:solidFill>
                  <a:schemeClr val="bg1">
                    <a:lumMod val="50000"/>
                  </a:schemeClr>
                </a:solidFill>
              </a:rPr>
              <a:t> </a:t>
            </a:r>
            <a:r>
              <a:rPr lang="es-ES" dirty="0" err="1" smtClean="0">
                <a:solidFill>
                  <a:schemeClr val="bg1">
                    <a:lumMod val="50000"/>
                  </a:schemeClr>
                </a:solidFill>
              </a:rPr>
              <a:t>sample</a:t>
            </a:r>
            <a:r>
              <a:rPr lang="es-ES" dirty="0" smtClean="0">
                <a:solidFill>
                  <a:schemeClr val="bg1">
                    <a:lumMod val="50000"/>
                  </a:schemeClr>
                </a:solidFill>
              </a:rPr>
              <a:t> </a:t>
            </a:r>
            <a:r>
              <a:rPr lang="es-ES" dirty="0" err="1" smtClean="0">
                <a:solidFill>
                  <a:schemeClr val="bg1">
                    <a:lumMod val="50000"/>
                  </a:schemeClr>
                </a:solidFill>
              </a:rPr>
              <a:t>names</a:t>
            </a:r>
            <a:r>
              <a:rPr lang="es-ES" dirty="0" smtClean="0">
                <a:solidFill>
                  <a:schemeClr val="bg1">
                    <a:lumMod val="50000"/>
                  </a:schemeClr>
                </a:solidFill>
              </a:rPr>
              <a:t> to </a:t>
            </a:r>
            <a:r>
              <a:rPr lang="es-ES" dirty="0" err="1" smtClean="0">
                <a:solidFill>
                  <a:schemeClr val="bg1">
                    <a:lumMod val="50000"/>
                  </a:schemeClr>
                </a:solidFill>
              </a:rPr>
              <a:t>shorten</a:t>
            </a:r>
            <a:r>
              <a:rPr lang="es-ES" dirty="0" smtClean="0">
                <a:solidFill>
                  <a:schemeClr val="bg1">
                    <a:lumMod val="50000"/>
                  </a:schemeClr>
                </a:solidFill>
              </a:rPr>
              <a:t> </a:t>
            </a:r>
            <a:r>
              <a:rPr lang="es-ES" dirty="0" err="1" smtClean="0">
                <a:solidFill>
                  <a:schemeClr val="bg1">
                    <a:lumMod val="50000"/>
                  </a:schemeClr>
                </a:solidFill>
              </a:rPr>
              <a:t>ones</a:t>
            </a:r>
            <a:r>
              <a:rPr lang="es-ES" dirty="0" smtClean="0">
                <a:solidFill>
                  <a:schemeClr val="bg1">
                    <a:lumMod val="50000"/>
                  </a:schemeClr>
                </a:solidFill>
              </a:rPr>
              <a:t>.</a:t>
            </a:r>
            <a:endParaRPr lang="es-ES" dirty="0">
              <a:solidFill>
                <a:schemeClr val="bg1">
                  <a:lumMod val="50000"/>
                </a:schemeClr>
              </a:solidFill>
            </a:endParaRPr>
          </a:p>
        </p:txBody>
      </p:sp>
    </p:spTree>
    <p:extLst>
      <p:ext uri="{BB962C8B-B14F-4D97-AF65-F5344CB8AC3E}">
        <p14:creationId xmlns:p14="http://schemas.microsoft.com/office/powerpoint/2010/main" xmlns="" val="8985945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2-21 at 10.28.34 PM.png"/>
          <p:cNvPicPr>
            <a:picLocks noChangeAspect="1"/>
          </p:cNvPicPr>
          <p:nvPr/>
        </p:nvPicPr>
        <p:blipFill>
          <a:blip r:embed="rId2" cstate="print">
            <a:extLst>
              <a:ext uri="{28A0092B-C50C-407E-A947-70E740481C1C}">
                <a14:useLocalDpi xmlns:a14="http://schemas.microsoft.com/office/drawing/2010/main" xmlns="" val="0"/>
              </a:ext>
            </a:extLst>
          </a:blip>
          <a:srcRect b="2558"/>
          <a:stretch>
            <a:fillRect/>
          </a:stretch>
        </p:blipFill>
        <p:spPr>
          <a:xfrm>
            <a:off x="77046" y="895049"/>
            <a:ext cx="4731938" cy="5486279"/>
          </a:xfrm>
          <a:prstGeom prst="rect">
            <a:avLst/>
          </a:prstGeom>
        </p:spPr>
      </p:pic>
      <p:sp>
        <p:nvSpPr>
          <p:cNvPr id="10" name="Rectangle 2"/>
          <p:cNvSpPr>
            <a:spLocks noChangeArrowheads="1"/>
          </p:cNvSpPr>
          <p:nvPr/>
        </p:nvSpPr>
        <p:spPr bwMode="auto">
          <a:xfrm>
            <a:off x="128588" y="476250"/>
            <a:ext cx="9777412" cy="398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000" b="1" dirty="0">
                <a:solidFill>
                  <a:srgbClr val="7D468C"/>
                </a:solidFill>
                <a:ea typeface="ＭＳ Ｐゴシック" panose="020B0600070205080204" pitchFamily="34" charset="-128"/>
                <a:cs typeface="Arial" pitchFamily="34" charset="0"/>
              </a:rPr>
              <a:t>1. </a:t>
            </a:r>
            <a:r>
              <a:rPr lang="en-US" altLang="en-US" sz="2000" b="1" dirty="0" smtClean="0">
                <a:solidFill>
                  <a:srgbClr val="7D468C"/>
                </a:solidFill>
                <a:ea typeface="ＭＳ Ｐゴシック" panose="020B0600070205080204" pitchFamily="34" charset="-128"/>
                <a:cs typeface="Arial" pitchFamily="34" charset="0"/>
              </a:rPr>
              <a:t>Introduction to NGS: </a:t>
            </a:r>
            <a:r>
              <a:rPr lang="en-US" altLang="en-US" sz="2000" b="1" dirty="0" smtClean="0">
                <a:solidFill>
                  <a:schemeClr val="accent2">
                    <a:lumMod val="60000"/>
                    <a:lumOff val="40000"/>
                  </a:schemeClr>
                </a:solidFill>
                <a:ea typeface="ＭＳ Ｐゴシック" panose="020B0600070205080204" pitchFamily="34" charset="-128"/>
                <a:cs typeface="Arial" pitchFamily="34" charset="0"/>
              </a:rPr>
              <a:t>Next (2</a:t>
            </a:r>
            <a:r>
              <a:rPr lang="en-US" altLang="en-US" sz="2000" b="1" baseline="30000" dirty="0" smtClean="0">
                <a:solidFill>
                  <a:schemeClr val="accent2">
                    <a:lumMod val="60000"/>
                    <a:lumOff val="40000"/>
                  </a:schemeClr>
                </a:solidFill>
                <a:ea typeface="ＭＳ Ｐゴシック" panose="020B0600070205080204" pitchFamily="34" charset="-128"/>
                <a:cs typeface="Arial" pitchFamily="34" charset="0"/>
              </a:rPr>
              <a:t>nd</a:t>
            </a:r>
            <a:r>
              <a:rPr lang="en-US" altLang="en-US" sz="2000" b="1" dirty="0" smtClean="0">
                <a:solidFill>
                  <a:schemeClr val="accent2">
                    <a:lumMod val="60000"/>
                    <a:lumOff val="40000"/>
                  </a:schemeClr>
                </a:solidFill>
                <a:ea typeface="ＭＳ Ｐゴシック" panose="020B0600070205080204" pitchFamily="34" charset="-128"/>
                <a:cs typeface="Arial" pitchFamily="34" charset="0"/>
              </a:rPr>
              <a:t>) Generation Sequencing</a:t>
            </a:r>
            <a:endParaRPr lang="en-US" altLang="en-US" sz="2000" b="1" dirty="0">
              <a:solidFill>
                <a:srgbClr val="CE02CE"/>
              </a:solidFill>
              <a:ea typeface="ＭＳ Ｐゴシック" panose="020B0600070205080204" pitchFamily="34" charset="-128"/>
              <a:cs typeface="Arial" pitchFamily="34" charset="0"/>
            </a:endParaRPr>
          </a:p>
        </p:txBody>
      </p:sp>
      <p:sp>
        <p:nvSpPr>
          <p:cNvPr id="6" name="5 Rectángulo"/>
          <p:cNvSpPr/>
          <p:nvPr/>
        </p:nvSpPr>
        <p:spPr>
          <a:xfrm>
            <a:off x="2216696" y="3356992"/>
            <a:ext cx="2592288" cy="9361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pic>
        <p:nvPicPr>
          <p:cNvPr id="7"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l="75130" t="7692"/>
          <a:stretch>
            <a:fillRect/>
          </a:stretch>
        </p:blipFill>
        <p:spPr bwMode="auto">
          <a:xfrm>
            <a:off x="6465168" y="3861048"/>
            <a:ext cx="1448850" cy="1223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12 CuadroTexto"/>
          <p:cNvSpPr txBox="1">
            <a:spLocks noChangeArrowheads="1"/>
          </p:cNvSpPr>
          <p:nvPr/>
        </p:nvSpPr>
        <p:spPr bwMode="auto">
          <a:xfrm>
            <a:off x="5385048" y="1484784"/>
            <a:ext cx="3890809" cy="349968"/>
          </a:xfrm>
          <a:prstGeom prst="rect">
            <a:avLst/>
          </a:prstGeom>
          <a:solidFill>
            <a:srgbClr val="9933FF">
              <a:alpha val="14902"/>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s-ES" altLang="en-US" b="1" dirty="0" smtClean="0">
                <a:latin typeface="Arial" pitchFamily="34" charset="0"/>
                <a:cs typeface="Arial" pitchFamily="34" charset="0"/>
              </a:rPr>
              <a:t>2. PCR-</a:t>
            </a:r>
            <a:r>
              <a:rPr lang="es-ES" altLang="en-US" b="1" dirty="0" err="1" smtClean="0">
                <a:latin typeface="Arial" pitchFamily="34" charset="0"/>
                <a:cs typeface="Arial" pitchFamily="34" charset="0"/>
              </a:rPr>
              <a:t>based</a:t>
            </a:r>
            <a:r>
              <a:rPr lang="es-ES" altLang="en-US" b="1" dirty="0" smtClean="0">
                <a:latin typeface="Arial" pitchFamily="34" charset="0"/>
                <a:cs typeface="Arial" pitchFamily="34" charset="0"/>
              </a:rPr>
              <a:t> </a:t>
            </a:r>
            <a:r>
              <a:rPr lang="es-ES" altLang="en-US" b="1" dirty="0" err="1">
                <a:latin typeface="Arial" pitchFamily="34" charset="0"/>
                <a:cs typeface="Arial" pitchFamily="34" charset="0"/>
              </a:rPr>
              <a:t>clonal</a:t>
            </a:r>
            <a:r>
              <a:rPr lang="es-ES" altLang="en-US" b="1" dirty="0">
                <a:latin typeface="Arial" pitchFamily="34" charset="0"/>
                <a:cs typeface="Arial" pitchFamily="34" charset="0"/>
              </a:rPr>
              <a:t> </a:t>
            </a:r>
            <a:r>
              <a:rPr lang="es-ES" altLang="en-US" b="1" dirty="0" err="1">
                <a:latin typeface="Arial" pitchFamily="34" charset="0"/>
                <a:cs typeface="Arial" pitchFamily="34" charset="0"/>
              </a:rPr>
              <a:t>amplification</a:t>
            </a:r>
            <a:endParaRPr lang="en-US" altLang="en-US" b="1" dirty="0">
              <a:latin typeface="Arial" pitchFamily="34" charset="0"/>
              <a:cs typeface="Arial" pitchFamily="34" charset="0"/>
            </a:endParaRPr>
          </a:p>
        </p:txBody>
      </p:sp>
      <p:pic>
        <p:nvPicPr>
          <p:cNvPr id="9"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t="7692" r="27342"/>
          <a:stretch>
            <a:fillRect/>
          </a:stretch>
        </p:blipFill>
        <p:spPr bwMode="auto">
          <a:xfrm>
            <a:off x="5169024" y="2060848"/>
            <a:ext cx="4232920" cy="1223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10 Flecha abajo"/>
          <p:cNvSpPr/>
          <p:nvPr/>
        </p:nvSpPr>
        <p:spPr>
          <a:xfrm>
            <a:off x="7113240" y="3501008"/>
            <a:ext cx="247088" cy="319096"/>
          </a:xfrm>
          <a:prstGeom prst="downArrow">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4" name="13 Rectángulo"/>
          <p:cNvSpPr/>
          <p:nvPr/>
        </p:nvSpPr>
        <p:spPr>
          <a:xfrm>
            <a:off x="5457056" y="5157192"/>
            <a:ext cx="3960440" cy="646331"/>
          </a:xfrm>
          <a:prstGeom prst="rect">
            <a:avLst/>
          </a:prstGeom>
        </p:spPr>
        <p:txBody>
          <a:bodyPr wrap="square">
            <a:spAutoFit/>
          </a:bodyPr>
          <a:lstStyle/>
          <a:p>
            <a:r>
              <a:rPr lang="en-US" dirty="0" smtClean="0"/>
              <a:t>Clusters of identical DNA fragments are generated through bridge amplification.</a:t>
            </a:r>
            <a:endParaRPr lang="ca-ES" dirty="0"/>
          </a:p>
        </p:txBody>
      </p:sp>
      <p:sp>
        <p:nvSpPr>
          <p:cNvPr id="15" name="14 CuadroTexto"/>
          <p:cNvSpPr txBox="1"/>
          <p:nvPr/>
        </p:nvSpPr>
        <p:spPr>
          <a:xfrm>
            <a:off x="5626283" y="4437112"/>
            <a:ext cx="766877" cy="338554"/>
          </a:xfrm>
          <a:prstGeom prst="rect">
            <a:avLst/>
          </a:prstGeom>
          <a:noFill/>
        </p:spPr>
        <p:txBody>
          <a:bodyPr wrap="none" rtlCol="0">
            <a:spAutoFit/>
          </a:bodyPr>
          <a:lstStyle/>
          <a:p>
            <a:r>
              <a:rPr lang="ca-ES" sz="1600" dirty="0" err="1" smtClean="0"/>
              <a:t>Cluster</a:t>
            </a:r>
            <a:endParaRPr lang="ca-ES" sz="16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cstate="print"/>
          <a:stretch>
            <a:fillRect/>
          </a:stretch>
        </p:blipFill>
        <p:spPr>
          <a:xfrm>
            <a:off x="143665" y="550480"/>
            <a:ext cx="6077798" cy="5870965"/>
          </a:xfrm>
          <a:prstGeom prst="rect">
            <a:avLst/>
          </a:prstGeom>
        </p:spPr>
      </p:pic>
      <p:sp>
        <p:nvSpPr>
          <p:cNvPr id="7" name="Flecha derecha 6"/>
          <p:cNvSpPr/>
          <p:nvPr/>
        </p:nvSpPr>
        <p:spPr>
          <a:xfrm rot="10800000">
            <a:off x="2216696" y="1556792"/>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echa derecha 7"/>
          <p:cNvSpPr/>
          <p:nvPr/>
        </p:nvSpPr>
        <p:spPr>
          <a:xfrm rot="10800000">
            <a:off x="4448944" y="2376963"/>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echa derecha 8"/>
          <p:cNvSpPr/>
          <p:nvPr/>
        </p:nvSpPr>
        <p:spPr>
          <a:xfrm rot="10800000">
            <a:off x="4448944" y="3377951"/>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echa derecha 10"/>
          <p:cNvSpPr/>
          <p:nvPr/>
        </p:nvSpPr>
        <p:spPr>
          <a:xfrm rot="10800000">
            <a:off x="4448944" y="5229200"/>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69873112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(format the data)</a:t>
            </a:r>
            <a:endParaRPr lang="en-GB" dirty="0" smtClean="0">
              <a:solidFill>
                <a:srgbClr val="7D468C"/>
              </a:solidFill>
              <a:ea typeface="ＭＳ Ｐゴシック" pitchFamily="34" charset="-128"/>
              <a:cs typeface="ＭＳ Ｐゴシック" charset="0"/>
            </a:endParaRPr>
          </a:p>
        </p:txBody>
      </p:sp>
      <p:pic>
        <p:nvPicPr>
          <p:cNvPr id="2" name="Imagen 1"/>
          <p:cNvPicPr>
            <a:picLocks noChangeAspect="1"/>
          </p:cNvPicPr>
          <p:nvPr/>
        </p:nvPicPr>
        <p:blipFill>
          <a:blip r:embed="rId3" cstate="print"/>
          <a:stretch>
            <a:fillRect/>
          </a:stretch>
        </p:blipFill>
        <p:spPr>
          <a:xfrm>
            <a:off x="272480" y="624832"/>
            <a:ext cx="6408712" cy="5515745"/>
          </a:xfrm>
          <a:prstGeom prst="rect">
            <a:avLst/>
          </a:prstGeom>
        </p:spPr>
      </p:pic>
      <p:sp>
        <p:nvSpPr>
          <p:cNvPr id="6" name="Flecha derecha 5"/>
          <p:cNvSpPr/>
          <p:nvPr/>
        </p:nvSpPr>
        <p:spPr>
          <a:xfrm rot="10800000">
            <a:off x="2216696" y="3363008"/>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echa derecha 6"/>
          <p:cNvSpPr/>
          <p:nvPr/>
        </p:nvSpPr>
        <p:spPr>
          <a:xfrm rot="10800000">
            <a:off x="5673080" y="1484784"/>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echa derecha 7"/>
          <p:cNvSpPr/>
          <p:nvPr/>
        </p:nvSpPr>
        <p:spPr>
          <a:xfrm rot="10800000">
            <a:off x="5673080" y="3134902"/>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ángulo 2"/>
          <p:cNvSpPr/>
          <p:nvPr/>
        </p:nvSpPr>
        <p:spPr>
          <a:xfrm>
            <a:off x="7213377" y="3101688"/>
            <a:ext cx="1563248" cy="369332"/>
          </a:xfrm>
          <a:prstGeom prst="rect">
            <a:avLst/>
          </a:prstGeom>
        </p:spPr>
        <p:txBody>
          <a:bodyPr wrap="none">
            <a:spAutoFit/>
          </a:bodyPr>
          <a:lstStyle/>
          <a:p>
            <a:r>
              <a:rPr lang="es-ES" dirty="0">
                <a:solidFill>
                  <a:srgbClr val="8B3035"/>
                </a:solidFill>
                <a:latin typeface="Menlo"/>
              </a:rPr>
              <a:t>_B[A-Z0-9_]+</a:t>
            </a:r>
            <a:endParaRPr lang="es-ES" dirty="0"/>
          </a:p>
        </p:txBody>
      </p:sp>
    </p:spTree>
    <p:extLst>
      <p:ext uri="{BB962C8B-B14F-4D97-AF65-F5344CB8AC3E}">
        <p14:creationId xmlns:p14="http://schemas.microsoft.com/office/powerpoint/2010/main" xmlns="" val="315675997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stretch>
            <a:fillRect/>
          </a:stretch>
        </p:blipFill>
        <p:spPr>
          <a:xfrm>
            <a:off x="128464" y="606460"/>
            <a:ext cx="5963482" cy="5629505"/>
          </a:xfrm>
          <a:prstGeom prst="rect">
            <a:avLst/>
          </a:prstGeom>
        </p:spPr>
      </p:pic>
      <p:sp>
        <p:nvSpPr>
          <p:cNvPr id="5" name="Flecha derecha 4"/>
          <p:cNvSpPr/>
          <p:nvPr/>
        </p:nvSpPr>
        <p:spPr>
          <a:xfrm rot="10800000">
            <a:off x="1928664" y="2924944"/>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echa derecha 5"/>
          <p:cNvSpPr/>
          <p:nvPr/>
        </p:nvSpPr>
        <p:spPr>
          <a:xfrm rot="10800000">
            <a:off x="5955131" y="2132856"/>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echa derecha 6"/>
          <p:cNvSpPr/>
          <p:nvPr/>
        </p:nvSpPr>
        <p:spPr>
          <a:xfrm rot="10800000">
            <a:off x="5955131" y="3573016"/>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echa derecha 7"/>
          <p:cNvSpPr/>
          <p:nvPr/>
        </p:nvSpPr>
        <p:spPr>
          <a:xfrm rot="10800000">
            <a:off x="5955131" y="4509120"/>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p:cNvPicPr>
            <a:picLocks noChangeAspect="1"/>
          </p:cNvPicPr>
          <p:nvPr/>
        </p:nvPicPr>
        <p:blipFill>
          <a:blip r:embed="rId4" cstate="print"/>
          <a:stretch>
            <a:fillRect/>
          </a:stretch>
        </p:blipFill>
        <p:spPr>
          <a:xfrm>
            <a:off x="5882040" y="5005940"/>
            <a:ext cx="4023960" cy="1626263"/>
          </a:xfrm>
          <a:prstGeom prst="rect">
            <a:avLst/>
          </a:prstGeom>
        </p:spPr>
      </p:pic>
    </p:spTree>
    <p:extLst>
      <p:ext uri="{BB962C8B-B14F-4D97-AF65-F5344CB8AC3E}">
        <p14:creationId xmlns:p14="http://schemas.microsoft.com/office/powerpoint/2010/main" xmlns="" val="206570489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cstate="print"/>
          <a:stretch>
            <a:fillRect/>
          </a:stretch>
        </p:blipFill>
        <p:spPr>
          <a:xfrm>
            <a:off x="1280592" y="692696"/>
            <a:ext cx="6768752" cy="5372770"/>
          </a:xfrm>
          <a:prstGeom prst="rect">
            <a:avLst/>
          </a:prstGeom>
        </p:spPr>
      </p:pic>
    </p:spTree>
    <p:extLst>
      <p:ext uri="{BB962C8B-B14F-4D97-AF65-F5344CB8AC3E}">
        <p14:creationId xmlns:p14="http://schemas.microsoft.com/office/powerpoint/2010/main" xmlns="" val="129255680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(format the data)</a:t>
            </a:r>
            <a:endParaRPr lang="en-GB" dirty="0" smtClean="0">
              <a:solidFill>
                <a:srgbClr val="7D468C"/>
              </a:solidFill>
              <a:ea typeface="ＭＳ Ｐゴシック" pitchFamily="34" charset="-128"/>
              <a:cs typeface="ＭＳ Ｐゴシック" charset="0"/>
            </a:endParaRPr>
          </a:p>
        </p:txBody>
      </p:sp>
      <p:sp>
        <p:nvSpPr>
          <p:cNvPr id="5" name="CuadroTexto 4"/>
          <p:cNvSpPr txBox="1"/>
          <p:nvPr/>
        </p:nvSpPr>
        <p:spPr>
          <a:xfrm>
            <a:off x="380492" y="1052736"/>
            <a:ext cx="8136904" cy="38318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ES" dirty="0" err="1" smtClean="0">
                <a:solidFill>
                  <a:schemeClr val="bg1">
                    <a:lumMod val="50000"/>
                  </a:schemeClr>
                </a:solidFill>
              </a:rPr>
              <a:t>Create</a:t>
            </a:r>
            <a:r>
              <a:rPr lang="es-ES" dirty="0" smtClean="0">
                <a:solidFill>
                  <a:schemeClr val="bg1">
                    <a:lumMod val="50000"/>
                  </a:schemeClr>
                </a:solidFill>
              </a:rPr>
              <a:t> a new file (</a:t>
            </a:r>
            <a:r>
              <a:rPr lang="es-ES" b="1" i="1" dirty="0" err="1" smtClean="0">
                <a:solidFill>
                  <a:schemeClr val="bg1">
                    <a:lumMod val="50000"/>
                  </a:schemeClr>
                </a:solidFill>
              </a:rPr>
              <a:t>countdata</a:t>
            </a:r>
            <a:r>
              <a:rPr lang="es-ES" dirty="0" smtClean="0">
                <a:solidFill>
                  <a:schemeClr val="bg1">
                    <a:lumMod val="50000"/>
                  </a:schemeClr>
                </a:solidFill>
              </a:rPr>
              <a:t>) </a:t>
            </a:r>
            <a:r>
              <a:rPr lang="es-ES" dirty="0" err="1" smtClean="0">
                <a:solidFill>
                  <a:schemeClr val="bg1">
                    <a:lumMod val="50000"/>
                  </a:schemeClr>
                </a:solidFill>
              </a:rPr>
              <a:t>that</a:t>
            </a:r>
            <a:r>
              <a:rPr lang="es-ES" dirty="0" smtClean="0">
                <a:solidFill>
                  <a:schemeClr val="bg1">
                    <a:lumMod val="50000"/>
                  </a:schemeClr>
                </a:solidFill>
              </a:rPr>
              <a:t> </a:t>
            </a:r>
            <a:r>
              <a:rPr lang="es-ES" dirty="0" err="1" smtClean="0">
                <a:solidFill>
                  <a:schemeClr val="bg1">
                    <a:lumMod val="50000"/>
                  </a:schemeClr>
                </a:solidFill>
              </a:rPr>
              <a:t>contains</a:t>
            </a:r>
            <a:r>
              <a:rPr lang="es-ES" dirty="0" smtClean="0">
                <a:solidFill>
                  <a:schemeClr val="bg1">
                    <a:lumMod val="50000"/>
                  </a:schemeClr>
                </a:solidFill>
              </a:rPr>
              <a:t> </a:t>
            </a:r>
            <a:r>
              <a:rPr lang="es-ES" dirty="0" err="1" smtClean="0">
                <a:solidFill>
                  <a:schemeClr val="bg1">
                    <a:lumMod val="50000"/>
                  </a:schemeClr>
                </a:solidFill>
              </a:rPr>
              <a:t>only</a:t>
            </a:r>
            <a:r>
              <a:rPr lang="es-ES" dirty="0" smtClean="0">
                <a:solidFill>
                  <a:schemeClr val="bg1">
                    <a:lumMod val="50000"/>
                  </a:schemeClr>
                </a:solidFill>
              </a:rPr>
              <a:t> </a:t>
            </a:r>
            <a:r>
              <a:rPr lang="es-ES" dirty="0" err="1" smtClean="0">
                <a:solidFill>
                  <a:schemeClr val="bg1">
                    <a:lumMod val="50000"/>
                  </a:schemeClr>
                </a:solidFill>
              </a:rPr>
              <a:t>the</a:t>
            </a:r>
            <a:r>
              <a:rPr lang="es-ES" dirty="0" smtClean="0">
                <a:solidFill>
                  <a:schemeClr val="bg1">
                    <a:lumMod val="50000"/>
                  </a:schemeClr>
                </a:solidFill>
              </a:rPr>
              <a:t> </a:t>
            </a:r>
            <a:r>
              <a:rPr lang="es-ES" dirty="0" err="1" smtClean="0">
                <a:solidFill>
                  <a:schemeClr val="bg1">
                    <a:lumMod val="50000"/>
                  </a:schemeClr>
                </a:solidFill>
              </a:rPr>
              <a:t>counts</a:t>
            </a:r>
            <a:r>
              <a:rPr lang="es-ES" dirty="0" smtClean="0">
                <a:solidFill>
                  <a:schemeClr val="bg1">
                    <a:lumMod val="50000"/>
                  </a:schemeClr>
                </a:solidFill>
              </a:rPr>
              <a:t> </a:t>
            </a:r>
            <a:r>
              <a:rPr lang="es-ES" dirty="0" err="1" smtClean="0">
                <a:solidFill>
                  <a:schemeClr val="bg1">
                    <a:lumMod val="50000"/>
                  </a:schemeClr>
                </a:solidFill>
              </a:rPr>
              <a:t>for</a:t>
            </a:r>
            <a:r>
              <a:rPr lang="es-ES" dirty="0" smtClean="0">
                <a:solidFill>
                  <a:schemeClr val="bg1">
                    <a:lumMod val="50000"/>
                  </a:schemeClr>
                </a:solidFill>
              </a:rPr>
              <a:t> </a:t>
            </a:r>
            <a:r>
              <a:rPr lang="es-ES" dirty="0" err="1" smtClean="0">
                <a:solidFill>
                  <a:schemeClr val="bg1">
                    <a:lumMod val="50000"/>
                  </a:schemeClr>
                </a:solidFill>
              </a:rPr>
              <a:t>the</a:t>
            </a:r>
            <a:r>
              <a:rPr lang="es-ES" dirty="0" smtClean="0">
                <a:solidFill>
                  <a:schemeClr val="bg1">
                    <a:lumMod val="50000"/>
                  </a:schemeClr>
                </a:solidFill>
              </a:rPr>
              <a:t> 12 </a:t>
            </a:r>
            <a:r>
              <a:rPr lang="es-ES" dirty="0" err="1" smtClean="0">
                <a:solidFill>
                  <a:schemeClr val="bg1">
                    <a:lumMod val="50000"/>
                  </a:schemeClr>
                </a:solidFill>
              </a:rPr>
              <a:t>samples</a:t>
            </a:r>
            <a:endParaRPr lang="es-ES" dirty="0" smtClean="0">
              <a:solidFill>
                <a:schemeClr val="bg1">
                  <a:lumMod val="50000"/>
                </a:schemeClr>
              </a:solidFill>
            </a:endParaRPr>
          </a:p>
          <a:p>
            <a:pPr marL="285750" indent="-285750">
              <a:lnSpc>
                <a:spcPct val="150000"/>
              </a:lnSpc>
              <a:buFont typeface="Arial" panose="020B0604020202020204" pitchFamily="34" charset="0"/>
              <a:buChar char="•"/>
            </a:pPr>
            <a:r>
              <a:rPr lang="es-ES" dirty="0" err="1" smtClean="0">
                <a:solidFill>
                  <a:schemeClr val="bg1">
                    <a:lumMod val="50000"/>
                  </a:schemeClr>
                </a:solidFill>
              </a:rPr>
              <a:t>Replace</a:t>
            </a:r>
            <a:r>
              <a:rPr lang="es-ES" dirty="0" smtClean="0">
                <a:solidFill>
                  <a:schemeClr val="bg1">
                    <a:lumMod val="50000"/>
                  </a:schemeClr>
                </a:solidFill>
              </a:rPr>
              <a:t> </a:t>
            </a:r>
            <a:r>
              <a:rPr lang="es-ES" dirty="0" err="1" smtClean="0">
                <a:solidFill>
                  <a:schemeClr val="bg1">
                    <a:lumMod val="50000"/>
                  </a:schemeClr>
                </a:solidFill>
              </a:rPr>
              <a:t>the</a:t>
            </a:r>
            <a:r>
              <a:rPr lang="es-ES" dirty="0" smtClean="0">
                <a:solidFill>
                  <a:schemeClr val="bg1">
                    <a:lumMod val="50000"/>
                  </a:schemeClr>
                </a:solidFill>
              </a:rPr>
              <a:t> </a:t>
            </a:r>
            <a:r>
              <a:rPr lang="es-ES" dirty="0" err="1" smtClean="0">
                <a:solidFill>
                  <a:schemeClr val="bg1">
                    <a:lumMod val="50000"/>
                  </a:schemeClr>
                </a:solidFill>
              </a:rPr>
              <a:t>sample</a:t>
            </a:r>
            <a:r>
              <a:rPr lang="es-ES" dirty="0" smtClean="0">
                <a:solidFill>
                  <a:schemeClr val="bg1">
                    <a:lumMod val="50000"/>
                  </a:schemeClr>
                </a:solidFill>
              </a:rPr>
              <a:t> </a:t>
            </a:r>
            <a:r>
              <a:rPr lang="es-ES" dirty="0" err="1" smtClean="0">
                <a:solidFill>
                  <a:schemeClr val="bg1">
                    <a:lumMod val="50000"/>
                  </a:schemeClr>
                </a:solidFill>
              </a:rPr>
              <a:t>names</a:t>
            </a:r>
            <a:r>
              <a:rPr lang="es-ES" dirty="0" smtClean="0">
                <a:solidFill>
                  <a:schemeClr val="bg1">
                    <a:lumMod val="50000"/>
                  </a:schemeClr>
                </a:solidFill>
              </a:rPr>
              <a:t> to </a:t>
            </a:r>
            <a:r>
              <a:rPr lang="es-ES" dirty="0" err="1" smtClean="0">
                <a:solidFill>
                  <a:schemeClr val="bg1">
                    <a:lumMod val="50000"/>
                  </a:schemeClr>
                </a:solidFill>
              </a:rPr>
              <a:t>shorten</a:t>
            </a:r>
            <a:r>
              <a:rPr lang="es-ES" dirty="0" smtClean="0">
                <a:solidFill>
                  <a:schemeClr val="bg1">
                    <a:lumMod val="50000"/>
                  </a:schemeClr>
                </a:solidFill>
              </a:rPr>
              <a:t> </a:t>
            </a:r>
            <a:r>
              <a:rPr lang="es-ES" dirty="0" err="1" smtClean="0">
                <a:solidFill>
                  <a:schemeClr val="bg1">
                    <a:lumMod val="50000"/>
                  </a:schemeClr>
                </a:solidFill>
              </a:rPr>
              <a:t>ones</a:t>
            </a:r>
            <a:r>
              <a:rPr lang="es-ES" dirty="0" smtClean="0">
                <a:solidFill>
                  <a:schemeClr val="bg1">
                    <a:lumMod val="50000"/>
                  </a:schemeClr>
                </a:solidFill>
              </a:rPr>
              <a:t>.</a:t>
            </a:r>
          </a:p>
          <a:p>
            <a:pPr marL="285750" indent="-285750">
              <a:lnSpc>
                <a:spcPct val="150000"/>
              </a:lnSpc>
              <a:buFont typeface="Arial" panose="020B0604020202020204" pitchFamily="34" charset="0"/>
              <a:buChar char="•"/>
            </a:pPr>
            <a:endParaRPr lang="es-ES" dirty="0">
              <a:solidFill>
                <a:schemeClr val="bg1">
                  <a:lumMod val="50000"/>
                </a:schemeClr>
              </a:solidFill>
            </a:endParaRPr>
          </a:p>
          <a:p>
            <a:pPr marL="285750" indent="-285750">
              <a:lnSpc>
                <a:spcPct val="150000"/>
              </a:lnSpc>
              <a:buFont typeface="Arial" panose="020B0604020202020204" pitchFamily="34" charset="0"/>
              <a:buChar char="•"/>
            </a:pPr>
            <a:endParaRPr lang="es-ES" dirty="0" smtClean="0">
              <a:solidFill>
                <a:schemeClr val="bg1">
                  <a:lumMod val="50000"/>
                </a:schemeClr>
              </a:solidFill>
            </a:endParaRPr>
          </a:p>
          <a:p>
            <a:pPr marL="285750" indent="-285750">
              <a:lnSpc>
                <a:spcPct val="150000"/>
              </a:lnSpc>
              <a:buFont typeface="Arial" panose="020B0604020202020204" pitchFamily="34" charset="0"/>
              <a:buChar char="•"/>
            </a:pPr>
            <a:endParaRPr lang="es-ES" dirty="0">
              <a:solidFill>
                <a:schemeClr val="bg1">
                  <a:lumMod val="50000"/>
                </a:schemeClr>
              </a:solidFill>
            </a:endParaRPr>
          </a:p>
          <a:p>
            <a:pPr marL="285750" indent="-285750">
              <a:lnSpc>
                <a:spcPct val="150000"/>
              </a:lnSpc>
              <a:buFont typeface="Arial" panose="020B0604020202020204" pitchFamily="34" charset="0"/>
              <a:buChar char="•"/>
            </a:pPr>
            <a:r>
              <a:rPr lang="es-ES" dirty="0" err="1" smtClean="0">
                <a:solidFill>
                  <a:schemeClr val="bg1">
                    <a:lumMod val="50000"/>
                  </a:schemeClr>
                </a:solidFill>
              </a:rPr>
              <a:t>Create</a:t>
            </a:r>
            <a:r>
              <a:rPr lang="es-ES" dirty="0" smtClean="0">
                <a:solidFill>
                  <a:schemeClr val="bg1">
                    <a:lumMod val="50000"/>
                  </a:schemeClr>
                </a:solidFill>
              </a:rPr>
              <a:t> a new file (</a:t>
            </a:r>
            <a:r>
              <a:rPr lang="es-ES" b="1" i="1" dirty="0" err="1" smtClean="0">
                <a:solidFill>
                  <a:schemeClr val="bg1">
                    <a:lumMod val="50000"/>
                  </a:schemeClr>
                </a:solidFill>
              </a:rPr>
              <a:t>factordata</a:t>
            </a:r>
            <a:r>
              <a:rPr lang="es-ES" dirty="0" smtClean="0">
                <a:solidFill>
                  <a:schemeClr val="bg1">
                    <a:lumMod val="50000"/>
                  </a:schemeClr>
                </a:solidFill>
              </a:rPr>
              <a:t>), </a:t>
            </a:r>
            <a:r>
              <a:rPr lang="es-ES" dirty="0" err="1" smtClean="0">
                <a:solidFill>
                  <a:schemeClr val="bg1">
                    <a:lumMod val="50000"/>
                  </a:schemeClr>
                </a:solidFill>
              </a:rPr>
              <a:t>that</a:t>
            </a:r>
            <a:r>
              <a:rPr lang="es-ES" dirty="0" smtClean="0">
                <a:solidFill>
                  <a:schemeClr val="bg1">
                    <a:lumMod val="50000"/>
                  </a:schemeClr>
                </a:solidFill>
              </a:rPr>
              <a:t> </a:t>
            </a:r>
            <a:r>
              <a:rPr lang="es-ES" dirty="0" err="1" smtClean="0">
                <a:solidFill>
                  <a:schemeClr val="bg1">
                    <a:lumMod val="50000"/>
                  </a:schemeClr>
                </a:solidFill>
              </a:rPr>
              <a:t>contains</a:t>
            </a:r>
            <a:r>
              <a:rPr lang="es-ES" dirty="0" smtClean="0">
                <a:solidFill>
                  <a:schemeClr val="bg1">
                    <a:lumMod val="50000"/>
                  </a:schemeClr>
                </a:solidFill>
              </a:rPr>
              <a:t> </a:t>
            </a:r>
            <a:r>
              <a:rPr lang="es-ES" dirty="0" err="1" smtClean="0">
                <a:solidFill>
                  <a:schemeClr val="bg1">
                    <a:lumMod val="50000"/>
                  </a:schemeClr>
                </a:solidFill>
              </a:rPr>
              <a:t>the</a:t>
            </a:r>
            <a:r>
              <a:rPr lang="es-ES" dirty="0" smtClean="0">
                <a:solidFill>
                  <a:schemeClr val="bg1">
                    <a:lumMod val="50000"/>
                  </a:schemeClr>
                </a:solidFill>
              </a:rPr>
              <a:t> </a:t>
            </a:r>
            <a:r>
              <a:rPr lang="es-ES" dirty="0" err="1" smtClean="0">
                <a:solidFill>
                  <a:schemeClr val="bg1">
                    <a:lumMod val="50000"/>
                  </a:schemeClr>
                </a:solidFill>
              </a:rPr>
              <a:t>groups</a:t>
            </a:r>
            <a:r>
              <a:rPr lang="es-ES" dirty="0" smtClean="0">
                <a:solidFill>
                  <a:schemeClr val="bg1">
                    <a:lumMod val="50000"/>
                  </a:schemeClr>
                </a:solidFill>
              </a:rPr>
              <a:t> </a:t>
            </a:r>
            <a:r>
              <a:rPr lang="es-ES" dirty="0" err="1" smtClean="0">
                <a:solidFill>
                  <a:schemeClr val="bg1">
                    <a:lumMod val="50000"/>
                  </a:schemeClr>
                </a:solidFill>
              </a:rPr>
              <a:t>information</a:t>
            </a:r>
            <a:r>
              <a:rPr lang="es-ES" dirty="0" smtClean="0">
                <a:solidFill>
                  <a:schemeClr val="bg1">
                    <a:lumMod val="50000"/>
                  </a:schemeClr>
                </a:solidFill>
              </a:rPr>
              <a:t> </a:t>
            </a:r>
            <a:r>
              <a:rPr lang="es-ES" dirty="0" err="1" smtClean="0">
                <a:solidFill>
                  <a:schemeClr val="bg1">
                    <a:lumMod val="50000"/>
                  </a:schemeClr>
                </a:solidFill>
              </a:rPr>
              <a:t>needed</a:t>
            </a:r>
            <a:r>
              <a:rPr lang="es-ES" dirty="0" smtClean="0">
                <a:solidFill>
                  <a:schemeClr val="bg1">
                    <a:lumMod val="50000"/>
                  </a:schemeClr>
                </a:solidFill>
              </a:rPr>
              <a:t> </a:t>
            </a:r>
            <a:r>
              <a:rPr lang="es-ES" dirty="0" err="1" smtClean="0">
                <a:solidFill>
                  <a:schemeClr val="bg1">
                    <a:lumMod val="50000"/>
                  </a:schemeClr>
                </a:solidFill>
              </a:rPr>
              <a:t>for</a:t>
            </a:r>
            <a:r>
              <a:rPr lang="es-ES" dirty="0" smtClean="0">
                <a:solidFill>
                  <a:schemeClr val="bg1">
                    <a:lumMod val="50000"/>
                  </a:schemeClr>
                </a:solidFill>
              </a:rPr>
              <a:t> </a:t>
            </a:r>
            <a:r>
              <a:rPr lang="es-ES" dirty="0" err="1" smtClean="0">
                <a:solidFill>
                  <a:schemeClr val="bg1">
                    <a:lumMod val="50000"/>
                  </a:schemeClr>
                </a:solidFill>
              </a:rPr>
              <a:t>the</a:t>
            </a:r>
            <a:r>
              <a:rPr lang="es-ES" dirty="0" smtClean="0">
                <a:solidFill>
                  <a:schemeClr val="bg1">
                    <a:lumMod val="50000"/>
                  </a:schemeClr>
                </a:solidFill>
              </a:rPr>
              <a:t> </a:t>
            </a:r>
            <a:r>
              <a:rPr lang="es-ES" dirty="0" err="1" smtClean="0">
                <a:solidFill>
                  <a:schemeClr val="bg1">
                    <a:lumMod val="50000"/>
                  </a:schemeClr>
                </a:solidFill>
              </a:rPr>
              <a:t>limma-voom</a:t>
            </a:r>
            <a:r>
              <a:rPr lang="es-ES" dirty="0" smtClean="0">
                <a:solidFill>
                  <a:schemeClr val="bg1">
                    <a:lumMod val="50000"/>
                  </a:schemeClr>
                </a:solidFill>
              </a:rPr>
              <a:t> </a:t>
            </a:r>
            <a:r>
              <a:rPr lang="es-ES" dirty="0" err="1" smtClean="0">
                <a:solidFill>
                  <a:schemeClr val="bg1">
                    <a:lumMod val="50000"/>
                  </a:schemeClr>
                </a:solidFill>
              </a:rPr>
              <a:t>tool</a:t>
            </a:r>
            <a:r>
              <a:rPr lang="es-ES" dirty="0" smtClean="0">
                <a:solidFill>
                  <a:schemeClr val="bg1">
                    <a:lumMod val="50000"/>
                  </a:schemeClr>
                </a:solidFill>
              </a:rPr>
              <a:t>.</a:t>
            </a:r>
          </a:p>
          <a:p>
            <a:pPr marL="285750" indent="-285750">
              <a:lnSpc>
                <a:spcPct val="150000"/>
              </a:lnSpc>
              <a:buFont typeface="Arial" panose="020B0604020202020204" pitchFamily="34" charset="0"/>
              <a:buChar char="•"/>
            </a:pPr>
            <a:r>
              <a:rPr lang="es-ES" dirty="0" err="1" smtClean="0">
                <a:solidFill>
                  <a:schemeClr val="bg1">
                    <a:lumMod val="50000"/>
                  </a:schemeClr>
                </a:solidFill>
              </a:rPr>
              <a:t>We</a:t>
            </a:r>
            <a:r>
              <a:rPr lang="es-ES" dirty="0" smtClean="0">
                <a:solidFill>
                  <a:schemeClr val="bg1">
                    <a:lumMod val="50000"/>
                  </a:schemeClr>
                </a:solidFill>
              </a:rPr>
              <a:t> </a:t>
            </a:r>
            <a:r>
              <a:rPr lang="es-ES" dirty="0" err="1" smtClean="0">
                <a:solidFill>
                  <a:schemeClr val="bg1">
                    <a:lumMod val="50000"/>
                  </a:schemeClr>
                </a:solidFill>
              </a:rPr>
              <a:t>will</a:t>
            </a:r>
            <a:r>
              <a:rPr lang="es-ES" dirty="0" smtClean="0">
                <a:solidFill>
                  <a:schemeClr val="bg1">
                    <a:lumMod val="50000"/>
                  </a:schemeClr>
                </a:solidFill>
              </a:rPr>
              <a:t> combine </a:t>
            </a:r>
            <a:r>
              <a:rPr lang="es-ES" dirty="0" err="1" smtClean="0">
                <a:solidFill>
                  <a:schemeClr val="bg1">
                    <a:lumMod val="50000"/>
                  </a:schemeClr>
                </a:solidFill>
              </a:rPr>
              <a:t>the</a:t>
            </a:r>
            <a:r>
              <a:rPr lang="es-ES" dirty="0" smtClean="0">
                <a:solidFill>
                  <a:schemeClr val="bg1">
                    <a:lumMod val="50000"/>
                  </a:schemeClr>
                </a:solidFill>
              </a:rPr>
              <a:t> </a:t>
            </a:r>
            <a:r>
              <a:rPr lang="es-ES" u="sng" dirty="0" err="1" smtClean="0">
                <a:solidFill>
                  <a:schemeClr val="bg1">
                    <a:lumMod val="50000"/>
                  </a:schemeClr>
                </a:solidFill>
              </a:rPr>
              <a:t>CellType</a:t>
            </a:r>
            <a:r>
              <a:rPr lang="es-ES" dirty="0" smtClean="0">
                <a:solidFill>
                  <a:schemeClr val="bg1">
                    <a:lumMod val="50000"/>
                  </a:schemeClr>
                </a:solidFill>
              </a:rPr>
              <a:t> </a:t>
            </a:r>
            <a:r>
              <a:rPr lang="es-ES" i="1" dirty="0" smtClean="0">
                <a:solidFill>
                  <a:schemeClr val="bg1">
                    <a:lumMod val="50000"/>
                  </a:schemeClr>
                </a:solidFill>
              </a:rPr>
              <a:t>basal</a:t>
            </a:r>
            <a:r>
              <a:rPr lang="es-ES" dirty="0" smtClean="0">
                <a:solidFill>
                  <a:schemeClr val="bg1">
                    <a:lumMod val="50000"/>
                  </a:schemeClr>
                </a:solidFill>
              </a:rPr>
              <a:t> </a:t>
            </a:r>
            <a:r>
              <a:rPr lang="es-ES" dirty="0" err="1" smtClean="0">
                <a:solidFill>
                  <a:schemeClr val="bg1">
                    <a:lumMod val="50000"/>
                  </a:schemeClr>
                </a:solidFill>
              </a:rPr>
              <a:t>with</a:t>
            </a:r>
            <a:r>
              <a:rPr lang="es-ES" dirty="0" smtClean="0">
                <a:solidFill>
                  <a:schemeClr val="bg1">
                    <a:lumMod val="50000"/>
                  </a:schemeClr>
                </a:solidFill>
              </a:rPr>
              <a:t> </a:t>
            </a:r>
            <a:r>
              <a:rPr lang="es-ES" dirty="0" err="1" smtClean="0">
                <a:solidFill>
                  <a:schemeClr val="bg1">
                    <a:lumMod val="50000"/>
                  </a:schemeClr>
                </a:solidFill>
              </a:rPr>
              <a:t>the</a:t>
            </a:r>
            <a:r>
              <a:rPr lang="es-ES" dirty="0" smtClean="0">
                <a:solidFill>
                  <a:schemeClr val="bg1">
                    <a:lumMod val="50000"/>
                  </a:schemeClr>
                </a:solidFill>
              </a:rPr>
              <a:t> </a:t>
            </a:r>
            <a:r>
              <a:rPr lang="es-ES" u="sng" dirty="0" smtClean="0">
                <a:solidFill>
                  <a:schemeClr val="bg1">
                    <a:lumMod val="50000"/>
                  </a:schemeClr>
                </a:solidFill>
              </a:rPr>
              <a:t>Status</a:t>
            </a:r>
            <a:r>
              <a:rPr lang="es-ES" dirty="0" smtClean="0">
                <a:solidFill>
                  <a:schemeClr val="bg1">
                    <a:lumMod val="50000"/>
                  </a:schemeClr>
                </a:solidFill>
              </a:rPr>
              <a:t> </a:t>
            </a:r>
            <a:r>
              <a:rPr lang="es-ES" i="1" dirty="0" smtClean="0">
                <a:solidFill>
                  <a:schemeClr val="bg1">
                    <a:lumMod val="50000"/>
                  </a:schemeClr>
                </a:solidFill>
              </a:rPr>
              <a:t> </a:t>
            </a:r>
            <a:r>
              <a:rPr lang="es-ES" i="1" dirty="0" err="1" smtClean="0">
                <a:solidFill>
                  <a:schemeClr val="bg1">
                    <a:lumMod val="50000"/>
                  </a:schemeClr>
                </a:solidFill>
              </a:rPr>
              <a:t>pregnant</a:t>
            </a:r>
            <a:r>
              <a:rPr lang="es-ES" i="1" dirty="0" smtClean="0">
                <a:solidFill>
                  <a:schemeClr val="bg1">
                    <a:lumMod val="50000"/>
                  </a:schemeClr>
                </a:solidFill>
              </a:rPr>
              <a:t> </a:t>
            </a:r>
            <a:r>
              <a:rPr lang="es-ES" dirty="0" err="1" smtClean="0">
                <a:solidFill>
                  <a:schemeClr val="bg1">
                    <a:lumMod val="50000"/>
                  </a:schemeClr>
                </a:solidFill>
              </a:rPr>
              <a:t>for</a:t>
            </a:r>
            <a:r>
              <a:rPr lang="es-ES" dirty="0" smtClean="0">
                <a:solidFill>
                  <a:schemeClr val="bg1">
                    <a:lumMod val="50000"/>
                  </a:schemeClr>
                </a:solidFill>
              </a:rPr>
              <a:t> </a:t>
            </a:r>
            <a:r>
              <a:rPr lang="es-ES" dirty="0" err="1" smtClean="0">
                <a:solidFill>
                  <a:schemeClr val="bg1">
                    <a:lumMod val="50000"/>
                  </a:schemeClr>
                </a:solidFill>
              </a:rPr>
              <a:t>the</a:t>
            </a:r>
            <a:r>
              <a:rPr lang="es-ES" dirty="0" smtClean="0">
                <a:solidFill>
                  <a:schemeClr val="bg1">
                    <a:lumMod val="50000"/>
                  </a:schemeClr>
                </a:solidFill>
              </a:rPr>
              <a:t> </a:t>
            </a:r>
            <a:r>
              <a:rPr lang="es-ES" dirty="0" err="1" smtClean="0">
                <a:solidFill>
                  <a:schemeClr val="bg1">
                    <a:lumMod val="50000"/>
                  </a:schemeClr>
                </a:solidFill>
              </a:rPr>
              <a:t>group</a:t>
            </a:r>
            <a:r>
              <a:rPr lang="es-ES" dirty="0" smtClean="0">
                <a:solidFill>
                  <a:schemeClr val="bg1">
                    <a:lumMod val="50000"/>
                  </a:schemeClr>
                </a:solidFill>
              </a:rPr>
              <a:t> </a:t>
            </a:r>
            <a:r>
              <a:rPr lang="es-ES" i="1" dirty="0" err="1" smtClean="0">
                <a:solidFill>
                  <a:schemeClr val="bg1">
                    <a:lumMod val="50000"/>
                  </a:schemeClr>
                </a:solidFill>
              </a:rPr>
              <a:t>basalpregnant</a:t>
            </a:r>
            <a:endParaRPr lang="es-ES" dirty="0">
              <a:solidFill>
                <a:schemeClr val="bg1">
                  <a:lumMod val="50000"/>
                </a:schemeClr>
              </a:solidFill>
            </a:endParaRPr>
          </a:p>
        </p:txBody>
      </p:sp>
    </p:spTree>
    <p:extLst>
      <p:ext uri="{BB962C8B-B14F-4D97-AF65-F5344CB8AC3E}">
        <p14:creationId xmlns:p14="http://schemas.microsoft.com/office/powerpoint/2010/main" xmlns="" val="338051591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stretch>
            <a:fillRect/>
          </a:stretch>
        </p:blipFill>
        <p:spPr>
          <a:xfrm>
            <a:off x="200472" y="1268760"/>
            <a:ext cx="7287642" cy="4458322"/>
          </a:xfrm>
          <a:prstGeom prst="rect">
            <a:avLst/>
          </a:prstGeom>
        </p:spPr>
      </p:pic>
      <p:sp>
        <p:nvSpPr>
          <p:cNvPr id="4"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(format the data)</a:t>
            </a:r>
            <a:endParaRPr lang="en-GB" dirty="0" smtClean="0">
              <a:solidFill>
                <a:srgbClr val="7D468C"/>
              </a:solidFill>
              <a:ea typeface="ＭＳ Ｐゴシック" pitchFamily="34" charset="-128"/>
              <a:cs typeface="ＭＳ Ｐゴシック" charset="0"/>
            </a:endParaRPr>
          </a:p>
        </p:txBody>
      </p:sp>
      <p:sp>
        <p:nvSpPr>
          <p:cNvPr id="5" name="Flecha derecha 4"/>
          <p:cNvSpPr/>
          <p:nvPr/>
        </p:nvSpPr>
        <p:spPr>
          <a:xfrm rot="10800000">
            <a:off x="1928664" y="4293096"/>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echa derecha 5"/>
          <p:cNvSpPr/>
          <p:nvPr/>
        </p:nvSpPr>
        <p:spPr>
          <a:xfrm rot="10800000">
            <a:off x="5889104" y="2348880"/>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echa derecha 6"/>
          <p:cNvSpPr/>
          <p:nvPr/>
        </p:nvSpPr>
        <p:spPr>
          <a:xfrm rot="10800000">
            <a:off x="5889104" y="3173885"/>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echa derecha 7"/>
          <p:cNvSpPr/>
          <p:nvPr/>
        </p:nvSpPr>
        <p:spPr>
          <a:xfrm rot="10800000">
            <a:off x="5889104" y="3861048"/>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61324293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(format the data)</a:t>
            </a:r>
            <a:endParaRPr lang="en-GB" dirty="0" smtClean="0">
              <a:solidFill>
                <a:srgbClr val="7D468C"/>
              </a:solidFill>
              <a:ea typeface="ＭＳ Ｐゴシック" pitchFamily="34" charset="-128"/>
              <a:cs typeface="ＭＳ Ｐゴシック" charset="0"/>
            </a:endParaRPr>
          </a:p>
        </p:txBody>
      </p:sp>
      <p:pic>
        <p:nvPicPr>
          <p:cNvPr id="3" name="Imagen 2"/>
          <p:cNvPicPr>
            <a:picLocks noChangeAspect="1"/>
          </p:cNvPicPr>
          <p:nvPr/>
        </p:nvPicPr>
        <p:blipFill>
          <a:blip r:embed="rId3" cstate="print"/>
          <a:stretch>
            <a:fillRect/>
          </a:stretch>
        </p:blipFill>
        <p:spPr>
          <a:xfrm>
            <a:off x="395491" y="1268760"/>
            <a:ext cx="8106906" cy="4563112"/>
          </a:xfrm>
          <a:prstGeom prst="rect">
            <a:avLst/>
          </a:prstGeom>
        </p:spPr>
      </p:pic>
      <p:sp>
        <p:nvSpPr>
          <p:cNvPr id="4" name="Flecha derecha 3"/>
          <p:cNvSpPr/>
          <p:nvPr/>
        </p:nvSpPr>
        <p:spPr>
          <a:xfrm rot="10800000">
            <a:off x="2443819" y="2322629"/>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echa derecha 4"/>
          <p:cNvSpPr/>
          <p:nvPr/>
        </p:nvSpPr>
        <p:spPr>
          <a:xfrm rot="10800000">
            <a:off x="7401272" y="2322630"/>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echa derecha 5"/>
          <p:cNvSpPr/>
          <p:nvPr/>
        </p:nvSpPr>
        <p:spPr>
          <a:xfrm rot="10800000">
            <a:off x="7401272" y="2996952"/>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echa derecha 6"/>
          <p:cNvSpPr/>
          <p:nvPr/>
        </p:nvSpPr>
        <p:spPr>
          <a:xfrm rot="10800000">
            <a:off x="7401272" y="4941168"/>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16525161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(format the data)</a:t>
            </a:r>
            <a:endParaRPr lang="en-GB" dirty="0" smtClean="0">
              <a:solidFill>
                <a:srgbClr val="7D468C"/>
              </a:solidFill>
              <a:ea typeface="ＭＳ Ｐゴシック" pitchFamily="34" charset="-128"/>
              <a:cs typeface="ＭＳ Ｐゴシック" charset="0"/>
            </a:endParaRPr>
          </a:p>
        </p:txBody>
      </p:sp>
      <p:pic>
        <p:nvPicPr>
          <p:cNvPr id="3" name="Imagen 2"/>
          <p:cNvPicPr>
            <a:picLocks noChangeAspect="1"/>
          </p:cNvPicPr>
          <p:nvPr/>
        </p:nvPicPr>
        <p:blipFill>
          <a:blip r:embed="rId3" cstate="print"/>
          <a:stretch>
            <a:fillRect/>
          </a:stretch>
        </p:blipFill>
        <p:spPr>
          <a:xfrm>
            <a:off x="6465168" y="1556792"/>
            <a:ext cx="2808312" cy="4021781"/>
          </a:xfrm>
          <a:prstGeom prst="rect">
            <a:avLst/>
          </a:prstGeom>
        </p:spPr>
      </p:pic>
      <p:pic>
        <p:nvPicPr>
          <p:cNvPr id="4" name="Imagen 3"/>
          <p:cNvPicPr>
            <a:picLocks noChangeAspect="1"/>
          </p:cNvPicPr>
          <p:nvPr/>
        </p:nvPicPr>
        <p:blipFill>
          <a:blip r:embed="rId4" cstate="print"/>
          <a:stretch>
            <a:fillRect/>
          </a:stretch>
        </p:blipFill>
        <p:spPr>
          <a:xfrm>
            <a:off x="121886" y="1052736"/>
            <a:ext cx="5563376" cy="2172003"/>
          </a:xfrm>
          <a:prstGeom prst="rect">
            <a:avLst/>
          </a:prstGeom>
        </p:spPr>
      </p:pic>
    </p:spTree>
    <p:extLst>
      <p:ext uri="{BB962C8B-B14F-4D97-AF65-F5344CB8AC3E}">
        <p14:creationId xmlns:p14="http://schemas.microsoft.com/office/powerpoint/2010/main" xmlns="" val="404128435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(Gene annotations)</a:t>
            </a:r>
            <a:endParaRPr lang="en-GB" dirty="0" smtClean="0">
              <a:solidFill>
                <a:srgbClr val="7D468C"/>
              </a:solidFill>
              <a:ea typeface="ＭＳ Ｐゴシック" pitchFamily="34" charset="-128"/>
              <a:cs typeface="ＭＳ Ｐゴシック" charset="0"/>
            </a:endParaRPr>
          </a:p>
        </p:txBody>
      </p:sp>
      <p:pic>
        <p:nvPicPr>
          <p:cNvPr id="3" name="Imagen 2"/>
          <p:cNvPicPr>
            <a:picLocks noChangeAspect="1"/>
          </p:cNvPicPr>
          <p:nvPr/>
        </p:nvPicPr>
        <p:blipFill>
          <a:blip r:embed="rId3" cstate="print"/>
          <a:stretch>
            <a:fillRect/>
          </a:stretch>
        </p:blipFill>
        <p:spPr>
          <a:xfrm>
            <a:off x="344488" y="1268760"/>
            <a:ext cx="6102192" cy="4783817"/>
          </a:xfrm>
          <a:prstGeom prst="rect">
            <a:avLst/>
          </a:prstGeom>
        </p:spPr>
      </p:pic>
      <p:sp>
        <p:nvSpPr>
          <p:cNvPr id="4" name="Flecha derecha 3"/>
          <p:cNvSpPr/>
          <p:nvPr/>
        </p:nvSpPr>
        <p:spPr>
          <a:xfrm rot="10800000">
            <a:off x="1208584" y="1412776"/>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echa derecha 4"/>
          <p:cNvSpPr/>
          <p:nvPr/>
        </p:nvSpPr>
        <p:spPr>
          <a:xfrm rot="10800000">
            <a:off x="4207318" y="1844824"/>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echa derecha 5"/>
          <p:cNvSpPr/>
          <p:nvPr/>
        </p:nvSpPr>
        <p:spPr>
          <a:xfrm rot="10800000">
            <a:off x="4207318" y="2420888"/>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echa derecha 6"/>
          <p:cNvSpPr/>
          <p:nvPr/>
        </p:nvSpPr>
        <p:spPr>
          <a:xfrm rot="10800000">
            <a:off x="4207318" y="3024837"/>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echa derecha 7"/>
          <p:cNvSpPr/>
          <p:nvPr/>
        </p:nvSpPr>
        <p:spPr>
          <a:xfrm rot="10800000">
            <a:off x="4207318" y="3505233"/>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echa derecha 8"/>
          <p:cNvSpPr/>
          <p:nvPr/>
        </p:nvSpPr>
        <p:spPr>
          <a:xfrm rot="10800000">
            <a:off x="4203403" y="4869160"/>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3305828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(Gene annotations)</a:t>
            </a:r>
            <a:endParaRPr lang="en-GB" dirty="0" smtClean="0">
              <a:solidFill>
                <a:srgbClr val="7D468C"/>
              </a:solidFill>
              <a:ea typeface="ＭＳ Ｐゴシック" pitchFamily="34" charset="-128"/>
              <a:cs typeface="ＭＳ Ｐゴシック" charset="0"/>
            </a:endParaRPr>
          </a:p>
        </p:txBody>
      </p:sp>
      <p:pic>
        <p:nvPicPr>
          <p:cNvPr id="3" name="Imagen 2"/>
          <p:cNvPicPr>
            <a:picLocks noChangeAspect="1"/>
          </p:cNvPicPr>
          <p:nvPr/>
        </p:nvPicPr>
        <p:blipFill>
          <a:blip r:embed="rId3" cstate="print"/>
          <a:stretch>
            <a:fillRect/>
          </a:stretch>
        </p:blipFill>
        <p:spPr>
          <a:xfrm>
            <a:off x="5817096" y="2492896"/>
            <a:ext cx="4021227" cy="1551916"/>
          </a:xfrm>
          <a:prstGeom prst="rect">
            <a:avLst/>
          </a:prstGeom>
        </p:spPr>
      </p:pic>
      <p:pic>
        <p:nvPicPr>
          <p:cNvPr id="4" name="Imagen 3"/>
          <p:cNvPicPr>
            <a:picLocks noChangeAspect="1"/>
          </p:cNvPicPr>
          <p:nvPr/>
        </p:nvPicPr>
        <p:blipFill>
          <a:blip r:embed="rId4" cstate="print"/>
          <a:stretch>
            <a:fillRect/>
          </a:stretch>
        </p:blipFill>
        <p:spPr>
          <a:xfrm>
            <a:off x="200473" y="1022604"/>
            <a:ext cx="5328592" cy="4982270"/>
          </a:xfrm>
          <a:prstGeom prst="rect">
            <a:avLst/>
          </a:prstGeom>
        </p:spPr>
      </p:pic>
    </p:spTree>
    <p:extLst>
      <p:ext uri="{BB962C8B-B14F-4D97-AF65-F5344CB8AC3E}">
        <p14:creationId xmlns:p14="http://schemas.microsoft.com/office/powerpoint/2010/main" xmlns="" val="26544487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2-21 at 10.28.34 PM.png"/>
          <p:cNvPicPr>
            <a:picLocks noChangeAspect="1"/>
          </p:cNvPicPr>
          <p:nvPr/>
        </p:nvPicPr>
        <p:blipFill>
          <a:blip r:embed="rId2" cstate="print">
            <a:extLst>
              <a:ext uri="{28A0092B-C50C-407E-A947-70E740481C1C}">
                <a14:useLocalDpi xmlns:a14="http://schemas.microsoft.com/office/drawing/2010/main" xmlns="" val="0"/>
              </a:ext>
            </a:extLst>
          </a:blip>
          <a:srcRect b="2558"/>
          <a:stretch>
            <a:fillRect/>
          </a:stretch>
        </p:blipFill>
        <p:spPr>
          <a:xfrm>
            <a:off x="77046" y="895049"/>
            <a:ext cx="4731938" cy="5486279"/>
          </a:xfrm>
          <a:prstGeom prst="rect">
            <a:avLst/>
          </a:prstGeom>
        </p:spPr>
      </p:pic>
      <p:sp>
        <p:nvSpPr>
          <p:cNvPr id="10" name="Rectangle 2"/>
          <p:cNvSpPr>
            <a:spLocks noChangeArrowheads="1"/>
          </p:cNvSpPr>
          <p:nvPr/>
        </p:nvSpPr>
        <p:spPr bwMode="auto">
          <a:xfrm>
            <a:off x="128588" y="476250"/>
            <a:ext cx="9777412" cy="398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000" b="1" dirty="0">
                <a:solidFill>
                  <a:srgbClr val="7D468C"/>
                </a:solidFill>
                <a:ea typeface="ＭＳ Ｐゴシック" panose="020B0600070205080204" pitchFamily="34" charset="-128"/>
                <a:cs typeface="Arial" pitchFamily="34" charset="0"/>
              </a:rPr>
              <a:t>1. </a:t>
            </a:r>
            <a:r>
              <a:rPr lang="en-US" altLang="en-US" sz="2000" b="1" dirty="0" smtClean="0">
                <a:solidFill>
                  <a:srgbClr val="7D468C"/>
                </a:solidFill>
                <a:ea typeface="ＭＳ Ｐゴシック" panose="020B0600070205080204" pitchFamily="34" charset="-128"/>
                <a:cs typeface="Arial" pitchFamily="34" charset="0"/>
              </a:rPr>
              <a:t>Introduction to NGS: </a:t>
            </a:r>
            <a:r>
              <a:rPr lang="en-US" altLang="en-US" sz="2000" b="1" dirty="0" smtClean="0">
                <a:solidFill>
                  <a:schemeClr val="accent2">
                    <a:lumMod val="60000"/>
                    <a:lumOff val="40000"/>
                  </a:schemeClr>
                </a:solidFill>
                <a:ea typeface="ＭＳ Ｐゴシック" panose="020B0600070205080204" pitchFamily="34" charset="-128"/>
                <a:cs typeface="Arial" pitchFamily="34" charset="0"/>
              </a:rPr>
              <a:t>Next (2</a:t>
            </a:r>
            <a:r>
              <a:rPr lang="en-US" altLang="en-US" sz="2000" b="1" baseline="30000" dirty="0" smtClean="0">
                <a:solidFill>
                  <a:schemeClr val="accent2">
                    <a:lumMod val="60000"/>
                    <a:lumOff val="40000"/>
                  </a:schemeClr>
                </a:solidFill>
                <a:ea typeface="ＭＳ Ｐゴシック" panose="020B0600070205080204" pitchFamily="34" charset="-128"/>
                <a:cs typeface="Arial" pitchFamily="34" charset="0"/>
              </a:rPr>
              <a:t>nd</a:t>
            </a:r>
            <a:r>
              <a:rPr lang="en-US" altLang="en-US" sz="2000" b="1" dirty="0" smtClean="0">
                <a:solidFill>
                  <a:schemeClr val="accent2">
                    <a:lumMod val="60000"/>
                    <a:lumOff val="40000"/>
                  </a:schemeClr>
                </a:solidFill>
                <a:ea typeface="ＭＳ Ｐゴシック" panose="020B0600070205080204" pitchFamily="34" charset="-128"/>
                <a:cs typeface="Arial" pitchFamily="34" charset="0"/>
              </a:rPr>
              <a:t>) Generation Sequencing</a:t>
            </a:r>
            <a:endParaRPr lang="en-US" altLang="en-US" sz="2000" b="1" dirty="0">
              <a:solidFill>
                <a:srgbClr val="CE02CE"/>
              </a:solidFill>
              <a:ea typeface="ＭＳ Ｐゴシック" panose="020B0600070205080204" pitchFamily="34" charset="-128"/>
              <a:cs typeface="Arial"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l="14983" t="78561" r="48714" b="10117"/>
          <a:stretch>
            <a:fillRect/>
          </a:stretch>
        </p:blipFill>
        <p:spPr bwMode="auto">
          <a:xfrm>
            <a:off x="4577408" y="4283804"/>
            <a:ext cx="5328592" cy="12722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l="53326" t="80246" r="35391" b="16482"/>
          <a:stretch>
            <a:fillRect/>
          </a:stretch>
        </p:blipFill>
        <p:spPr bwMode="auto">
          <a:xfrm>
            <a:off x="6393160" y="5733256"/>
            <a:ext cx="2520280" cy="559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6" name="15 Conector recto de flecha"/>
          <p:cNvCxnSpPr/>
          <p:nvPr/>
        </p:nvCxnSpPr>
        <p:spPr>
          <a:xfrm>
            <a:off x="7617296" y="5363924"/>
            <a:ext cx="0" cy="4413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16 CuadroTexto"/>
          <p:cNvSpPr txBox="1"/>
          <p:nvPr/>
        </p:nvSpPr>
        <p:spPr>
          <a:xfrm>
            <a:off x="7905328" y="5373216"/>
            <a:ext cx="1274388" cy="369332"/>
          </a:xfrm>
          <a:prstGeom prst="rect">
            <a:avLst/>
          </a:prstGeom>
          <a:noFill/>
        </p:spPr>
        <p:txBody>
          <a:bodyPr wrap="none" rtlCol="0">
            <a:spAutoFit/>
          </a:bodyPr>
          <a:lstStyle/>
          <a:p>
            <a:r>
              <a:rPr lang="ca-ES" dirty="0" smtClean="0"/>
              <a:t>Base </a:t>
            </a:r>
            <a:r>
              <a:rPr lang="ca-ES" dirty="0" err="1" smtClean="0"/>
              <a:t>calling</a:t>
            </a:r>
            <a:endParaRPr lang="ca-ES" dirty="0"/>
          </a:p>
        </p:txBody>
      </p:sp>
      <p:sp>
        <p:nvSpPr>
          <p:cNvPr id="18" name="17 Rectángulo"/>
          <p:cNvSpPr/>
          <p:nvPr/>
        </p:nvSpPr>
        <p:spPr>
          <a:xfrm>
            <a:off x="1352600" y="4571836"/>
            <a:ext cx="1512168"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9" name="12 CuadroTexto"/>
          <p:cNvSpPr txBox="1">
            <a:spLocks noChangeArrowheads="1"/>
          </p:cNvSpPr>
          <p:nvPr/>
        </p:nvSpPr>
        <p:spPr bwMode="auto">
          <a:xfrm>
            <a:off x="5241032" y="908720"/>
            <a:ext cx="3744416" cy="349968"/>
          </a:xfrm>
          <a:prstGeom prst="rect">
            <a:avLst/>
          </a:prstGeom>
          <a:solidFill>
            <a:srgbClr val="9933FF">
              <a:alpha val="14902"/>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eaLnBrk="1">
              <a:lnSpc>
                <a:spcPct val="93000"/>
              </a:lnSpc>
              <a:buClr>
                <a:srgbClr val="000000"/>
              </a:buClr>
              <a:buSzPct val="100000"/>
              <a:buFont typeface="Times New Roman" panose="02020603050405020304" pitchFamily="18" charset="0"/>
              <a:buNone/>
            </a:pPr>
            <a:r>
              <a:rPr lang="es-ES" altLang="en-US" b="1" dirty="0" smtClean="0">
                <a:latin typeface="Arial" pitchFamily="34" charset="0"/>
                <a:cs typeface="Arial" pitchFamily="34" charset="0"/>
              </a:rPr>
              <a:t>3. </a:t>
            </a:r>
            <a:r>
              <a:rPr lang="es-ES" altLang="en-US" b="1" dirty="0" err="1" smtClean="0">
                <a:latin typeface="Arial" pitchFamily="34" charset="0"/>
                <a:cs typeface="Arial" pitchFamily="34" charset="0"/>
              </a:rPr>
              <a:t>Massive</a:t>
            </a:r>
            <a:r>
              <a:rPr lang="es-ES" altLang="en-US" b="1" dirty="0" smtClean="0">
                <a:latin typeface="Arial" pitchFamily="34" charset="0"/>
                <a:cs typeface="Arial" pitchFamily="34" charset="0"/>
              </a:rPr>
              <a:t> </a:t>
            </a:r>
            <a:r>
              <a:rPr lang="es-ES" altLang="en-US" b="1" dirty="0" err="1" smtClean="0">
                <a:latin typeface="Arial" pitchFamily="34" charset="0"/>
                <a:cs typeface="Arial" pitchFamily="34" charset="0"/>
              </a:rPr>
              <a:t>parallel</a:t>
            </a:r>
            <a:r>
              <a:rPr lang="es-ES" altLang="en-US" b="1" dirty="0" smtClean="0">
                <a:latin typeface="Arial" pitchFamily="34" charset="0"/>
                <a:cs typeface="Arial" pitchFamily="34" charset="0"/>
              </a:rPr>
              <a:t> </a:t>
            </a:r>
            <a:r>
              <a:rPr lang="es-ES" altLang="en-US" b="1" dirty="0" err="1" smtClean="0">
                <a:latin typeface="Arial" pitchFamily="34" charset="0"/>
                <a:cs typeface="Arial" pitchFamily="34" charset="0"/>
              </a:rPr>
              <a:t>sequencing</a:t>
            </a:r>
            <a:endParaRPr lang="en-US" altLang="en-US" b="1" dirty="0">
              <a:latin typeface="Arial" pitchFamily="34" charset="0"/>
              <a:cs typeface="Arial" pitchFamily="34" charset="0"/>
            </a:endParaRPr>
          </a:p>
        </p:txBody>
      </p:sp>
      <p:sp>
        <p:nvSpPr>
          <p:cNvPr id="20" name="19 CuadroTexto"/>
          <p:cNvSpPr txBox="1"/>
          <p:nvPr/>
        </p:nvSpPr>
        <p:spPr>
          <a:xfrm>
            <a:off x="7401272" y="1907540"/>
            <a:ext cx="1656184" cy="1323439"/>
          </a:xfrm>
          <a:prstGeom prst="rect">
            <a:avLst/>
          </a:prstGeom>
          <a:noFill/>
        </p:spPr>
        <p:txBody>
          <a:bodyPr wrap="square" rtlCol="0">
            <a:spAutoFit/>
          </a:bodyPr>
          <a:lstStyle/>
          <a:p>
            <a:r>
              <a:rPr lang="ca-ES" sz="1600" dirty="0" err="1" smtClean="0"/>
              <a:t>Sequencing</a:t>
            </a:r>
            <a:r>
              <a:rPr lang="ca-ES" sz="1600" dirty="0" smtClean="0"/>
              <a:t> </a:t>
            </a:r>
            <a:r>
              <a:rPr lang="ca-ES" sz="1600" dirty="0" err="1" smtClean="0"/>
              <a:t>by</a:t>
            </a:r>
            <a:r>
              <a:rPr lang="ca-ES" sz="1600" dirty="0" smtClean="0"/>
              <a:t> </a:t>
            </a:r>
            <a:r>
              <a:rPr lang="ca-ES" sz="1600" dirty="0" err="1" smtClean="0"/>
              <a:t>synthesis</a:t>
            </a:r>
            <a:r>
              <a:rPr lang="ca-ES" sz="1600" dirty="0" smtClean="0"/>
              <a:t> </a:t>
            </a:r>
            <a:r>
              <a:rPr lang="ca-ES" sz="1600" dirty="0" err="1" smtClean="0"/>
              <a:t>using</a:t>
            </a:r>
            <a:r>
              <a:rPr lang="ca-ES" sz="1600" dirty="0" smtClean="0"/>
              <a:t> reversible fluorescent </a:t>
            </a:r>
            <a:r>
              <a:rPr lang="ca-ES" sz="1600" dirty="0" err="1" smtClean="0"/>
              <a:t>dye</a:t>
            </a:r>
            <a:r>
              <a:rPr lang="ca-ES" sz="1600" dirty="0" smtClean="0"/>
              <a:t> </a:t>
            </a:r>
            <a:r>
              <a:rPr lang="ca-ES" sz="1600" dirty="0" err="1" smtClean="0"/>
              <a:t>terminators</a:t>
            </a:r>
            <a:endParaRPr lang="ca-ES" sz="1600" dirty="0"/>
          </a:p>
        </p:txBody>
      </p:sp>
      <p:pic>
        <p:nvPicPr>
          <p:cNvPr id="21"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l="55288" t="47159" r="31466" b="21036"/>
          <a:stretch>
            <a:fillRect/>
          </a:stretch>
        </p:blipFill>
        <p:spPr bwMode="auto">
          <a:xfrm>
            <a:off x="5529064" y="1340768"/>
            <a:ext cx="1601086" cy="2943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21 CuadroTexto"/>
          <p:cNvSpPr txBox="1"/>
          <p:nvPr/>
        </p:nvSpPr>
        <p:spPr>
          <a:xfrm>
            <a:off x="7257256" y="6093296"/>
            <a:ext cx="609654" cy="369332"/>
          </a:xfrm>
          <a:prstGeom prst="rect">
            <a:avLst/>
          </a:prstGeom>
          <a:noFill/>
        </p:spPr>
        <p:txBody>
          <a:bodyPr wrap="none" rtlCol="0">
            <a:spAutoFit/>
          </a:bodyPr>
          <a:lstStyle/>
          <a:p>
            <a:r>
              <a:rPr lang="ca-ES" dirty="0" err="1" smtClean="0"/>
              <a:t>read</a:t>
            </a:r>
            <a:endParaRPr lang="ca-E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a:t>
            </a:r>
            <a:r>
              <a:rPr lang="en-GB" sz="2300" dirty="0" smtClean="0">
                <a:solidFill>
                  <a:srgbClr val="7D468C"/>
                </a:solidFill>
                <a:ea typeface="ＭＳ Ｐゴシック" pitchFamily="34" charset="-128"/>
                <a:cs typeface="ＭＳ Ｐゴシック" charset="0"/>
              </a:rPr>
              <a:t>(Normalization)</a:t>
            </a:r>
            <a:endParaRPr lang="en-GB" dirty="0" smtClean="0">
              <a:solidFill>
                <a:srgbClr val="7D468C"/>
              </a:solidFill>
              <a:ea typeface="ＭＳ Ｐゴシック" pitchFamily="34" charset="-128"/>
              <a:cs typeface="ＭＳ Ｐゴシック" charset="0"/>
            </a:endParaRPr>
          </a:p>
        </p:txBody>
      </p:sp>
      <p:sp>
        <p:nvSpPr>
          <p:cNvPr id="3" name="CuadroTexto 2"/>
          <p:cNvSpPr txBox="1"/>
          <p:nvPr/>
        </p:nvSpPr>
        <p:spPr>
          <a:xfrm>
            <a:off x="632520" y="1052736"/>
            <a:ext cx="8496944" cy="3416320"/>
          </a:xfrm>
          <a:prstGeom prst="rect">
            <a:avLst/>
          </a:prstGeom>
          <a:noFill/>
        </p:spPr>
        <p:txBody>
          <a:bodyPr wrap="square" rtlCol="0">
            <a:spAutoFit/>
          </a:bodyPr>
          <a:lstStyle/>
          <a:p>
            <a:pPr>
              <a:lnSpc>
                <a:spcPct val="150000"/>
              </a:lnSpc>
            </a:pPr>
            <a:r>
              <a:rPr lang="en-GB" dirty="0">
                <a:solidFill>
                  <a:schemeClr val="bg1">
                    <a:lumMod val="50000"/>
                  </a:schemeClr>
                </a:solidFill>
              </a:rPr>
              <a:t>The counts of mapped reads for each gene is proportional to the expression of RNA (“interesting”) in addition to many other factors (“uninteresting</a:t>
            </a:r>
            <a:r>
              <a:rPr lang="en-GB" dirty="0" smtClean="0">
                <a:solidFill>
                  <a:schemeClr val="bg1">
                    <a:lumMod val="50000"/>
                  </a:schemeClr>
                </a:solidFill>
              </a:rPr>
              <a:t>”).</a:t>
            </a:r>
          </a:p>
          <a:p>
            <a:pPr>
              <a:lnSpc>
                <a:spcPct val="150000"/>
              </a:lnSpc>
            </a:pPr>
            <a:endParaRPr lang="en-GB" dirty="0">
              <a:solidFill>
                <a:schemeClr val="bg1">
                  <a:lumMod val="50000"/>
                </a:schemeClr>
              </a:solidFill>
            </a:endParaRPr>
          </a:p>
          <a:p>
            <a:pPr lvl="2">
              <a:lnSpc>
                <a:spcPct val="150000"/>
              </a:lnSpc>
            </a:pPr>
            <a:r>
              <a:rPr lang="en-GB" dirty="0" smtClean="0">
                <a:solidFill>
                  <a:schemeClr val="bg1">
                    <a:lumMod val="50000"/>
                  </a:schemeClr>
                </a:solidFill>
              </a:rPr>
              <a:t>Normalization is the process of scaling raw count values to account for the “uninteresting” factors</a:t>
            </a:r>
            <a:r>
              <a:rPr lang="en-GB" dirty="0" smtClean="0"/>
              <a:t>.</a:t>
            </a:r>
          </a:p>
          <a:p>
            <a:pPr lvl="2">
              <a:lnSpc>
                <a:spcPct val="150000"/>
              </a:lnSpc>
            </a:pPr>
            <a:endParaRPr lang="en-GB" dirty="0"/>
          </a:p>
          <a:p>
            <a:pPr lvl="2">
              <a:lnSpc>
                <a:spcPct val="150000"/>
              </a:lnSpc>
            </a:pPr>
            <a:endParaRPr lang="en-GB" dirty="0" smtClean="0"/>
          </a:p>
          <a:p>
            <a:pPr lvl="2">
              <a:lnSpc>
                <a:spcPct val="150000"/>
              </a:lnSpc>
            </a:pPr>
            <a:endParaRPr lang="en-US" dirty="0"/>
          </a:p>
        </p:txBody>
      </p:sp>
      <p:sp>
        <p:nvSpPr>
          <p:cNvPr id="4" name="Flecha abajo 3"/>
          <p:cNvSpPr/>
          <p:nvPr/>
        </p:nvSpPr>
        <p:spPr>
          <a:xfrm>
            <a:off x="3800872" y="1957698"/>
            <a:ext cx="360040" cy="3437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ángulo 4"/>
          <p:cNvSpPr/>
          <p:nvPr/>
        </p:nvSpPr>
        <p:spPr>
          <a:xfrm>
            <a:off x="5385048" y="6237312"/>
            <a:ext cx="4392488" cy="230832"/>
          </a:xfrm>
          <a:prstGeom prst="rect">
            <a:avLst/>
          </a:prstGeom>
        </p:spPr>
        <p:txBody>
          <a:bodyPr wrap="square">
            <a:spAutoFit/>
          </a:bodyPr>
          <a:lstStyle/>
          <a:p>
            <a:r>
              <a:rPr lang="en-US" sz="900" dirty="0"/>
              <a:t>https://hbctraining.github.io/DGE_workshop/lessons/02_DGE_count_normalization.html</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a:t>
            </a:r>
            <a:r>
              <a:rPr lang="en-GB" sz="2300" dirty="0" smtClean="0">
                <a:solidFill>
                  <a:srgbClr val="7D468C"/>
                </a:solidFill>
                <a:ea typeface="ＭＳ Ｐゴシック" pitchFamily="34" charset="-128"/>
                <a:cs typeface="ＭＳ Ｐゴシック" charset="0"/>
              </a:rPr>
              <a:t>(Normalization)</a:t>
            </a:r>
            <a:endParaRPr lang="en-GB" dirty="0" smtClean="0">
              <a:solidFill>
                <a:srgbClr val="7D468C"/>
              </a:solidFill>
              <a:ea typeface="ＭＳ Ｐゴシック" pitchFamily="34" charset="-128"/>
              <a:cs typeface="ＭＳ Ｐゴシック" charset="0"/>
            </a:endParaRPr>
          </a:p>
        </p:txBody>
      </p:sp>
      <p:sp>
        <p:nvSpPr>
          <p:cNvPr id="3" name="CuadroTexto 2"/>
          <p:cNvSpPr txBox="1"/>
          <p:nvPr/>
        </p:nvSpPr>
        <p:spPr>
          <a:xfrm>
            <a:off x="632520" y="1052736"/>
            <a:ext cx="8496944" cy="3000821"/>
          </a:xfrm>
          <a:prstGeom prst="rect">
            <a:avLst/>
          </a:prstGeom>
          <a:noFill/>
        </p:spPr>
        <p:txBody>
          <a:bodyPr wrap="square" rtlCol="0">
            <a:spAutoFit/>
          </a:bodyPr>
          <a:lstStyle/>
          <a:p>
            <a:pPr>
              <a:lnSpc>
                <a:spcPct val="150000"/>
              </a:lnSpc>
            </a:pPr>
            <a:r>
              <a:rPr lang="en-GB" dirty="0" smtClean="0">
                <a:solidFill>
                  <a:schemeClr val="bg1">
                    <a:lumMod val="50000"/>
                  </a:schemeClr>
                </a:solidFill>
              </a:rPr>
              <a:t>Main factors often considered during normalization are:</a:t>
            </a:r>
          </a:p>
          <a:p>
            <a:pPr>
              <a:lnSpc>
                <a:spcPct val="150000"/>
              </a:lnSpc>
            </a:pPr>
            <a:endParaRPr lang="en-GB" dirty="0">
              <a:solidFill>
                <a:schemeClr val="bg1">
                  <a:lumMod val="50000"/>
                </a:schemeClr>
              </a:solidFill>
            </a:endParaRPr>
          </a:p>
          <a:p>
            <a:pPr marL="800100" lvl="1" indent="-342900">
              <a:lnSpc>
                <a:spcPct val="150000"/>
              </a:lnSpc>
              <a:buFont typeface="+mj-lt"/>
              <a:buAutoNum type="arabicPeriod"/>
            </a:pPr>
            <a:r>
              <a:rPr lang="en-GB" b="1" dirty="0" smtClean="0">
                <a:solidFill>
                  <a:schemeClr val="bg1">
                    <a:lumMod val="50000"/>
                  </a:schemeClr>
                </a:solidFill>
              </a:rPr>
              <a:t>Sequencing depth: </a:t>
            </a:r>
            <a:r>
              <a:rPr lang="en-GB" dirty="0" smtClean="0">
                <a:solidFill>
                  <a:schemeClr val="bg1">
                    <a:lumMod val="50000"/>
                  </a:schemeClr>
                </a:solidFill>
              </a:rPr>
              <a:t>total number or reads mapped to the genome</a:t>
            </a:r>
            <a:endParaRPr lang="en-GB" b="1" dirty="0" smtClean="0">
              <a:solidFill>
                <a:schemeClr val="bg1">
                  <a:lumMod val="50000"/>
                </a:schemeClr>
              </a:solidFill>
            </a:endParaRPr>
          </a:p>
          <a:p>
            <a:pPr>
              <a:lnSpc>
                <a:spcPct val="150000"/>
              </a:lnSpc>
            </a:pPr>
            <a:endParaRPr lang="en-GB" dirty="0"/>
          </a:p>
          <a:p>
            <a:pPr lvl="2">
              <a:lnSpc>
                <a:spcPct val="150000"/>
              </a:lnSpc>
            </a:pPr>
            <a:endParaRPr lang="en-GB" dirty="0"/>
          </a:p>
          <a:p>
            <a:pPr lvl="2">
              <a:lnSpc>
                <a:spcPct val="150000"/>
              </a:lnSpc>
            </a:pPr>
            <a:endParaRPr lang="en-GB" dirty="0" smtClean="0"/>
          </a:p>
          <a:p>
            <a:pPr lvl="2">
              <a:lnSpc>
                <a:spcPct val="150000"/>
              </a:lnSpc>
            </a:pPr>
            <a:endParaRPr lang="en-US" dirty="0"/>
          </a:p>
        </p:txBody>
      </p:sp>
      <p:pic>
        <p:nvPicPr>
          <p:cNvPr id="5" name="Imagen 4"/>
          <p:cNvPicPr>
            <a:picLocks noChangeAspect="1"/>
          </p:cNvPicPr>
          <p:nvPr/>
        </p:nvPicPr>
        <p:blipFill>
          <a:blip r:embed="rId3" cstate="print"/>
          <a:stretch>
            <a:fillRect/>
          </a:stretch>
        </p:blipFill>
        <p:spPr>
          <a:xfrm>
            <a:off x="2288704" y="2780928"/>
            <a:ext cx="4105848" cy="2248214"/>
          </a:xfrm>
          <a:prstGeom prst="rect">
            <a:avLst/>
          </a:prstGeom>
        </p:spPr>
      </p:pic>
      <p:sp>
        <p:nvSpPr>
          <p:cNvPr id="10" name="Rectángulo 9"/>
          <p:cNvSpPr/>
          <p:nvPr/>
        </p:nvSpPr>
        <p:spPr>
          <a:xfrm>
            <a:off x="5385048" y="6237312"/>
            <a:ext cx="4392488" cy="230832"/>
          </a:xfrm>
          <a:prstGeom prst="rect">
            <a:avLst/>
          </a:prstGeom>
        </p:spPr>
        <p:txBody>
          <a:bodyPr wrap="square">
            <a:spAutoFit/>
          </a:bodyPr>
          <a:lstStyle/>
          <a:p>
            <a:r>
              <a:rPr lang="en-US" sz="900" dirty="0"/>
              <a:t>https://hbctraining.github.io/DGE_workshop/lessons/02_DGE_count_normalization.html</a:t>
            </a:r>
          </a:p>
        </p:txBody>
      </p:sp>
    </p:spTree>
    <p:extLst>
      <p:ext uri="{BB962C8B-B14F-4D97-AF65-F5344CB8AC3E}">
        <p14:creationId xmlns:p14="http://schemas.microsoft.com/office/powerpoint/2010/main" xmlns="" val="223269582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a:t>
            </a:r>
            <a:r>
              <a:rPr lang="en-GB" sz="2300" dirty="0" smtClean="0">
                <a:solidFill>
                  <a:srgbClr val="7D468C"/>
                </a:solidFill>
                <a:ea typeface="ＭＳ Ｐゴシック" pitchFamily="34" charset="-128"/>
                <a:cs typeface="ＭＳ Ｐゴシック" charset="0"/>
              </a:rPr>
              <a:t>(Normalization)</a:t>
            </a:r>
            <a:endParaRPr lang="en-GB" dirty="0" smtClean="0">
              <a:solidFill>
                <a:srgbClr val="7D468C"/>
              </a:solidFill>
              <a:ea typeface="ＭＳ Ｐゴシック" pitchFamily="34" charset="-128"/>
              <a:cs typeface="ＭＳ Ｐゴシック" charset="0"/>
            </a:endParaRPr>
          </a:p>
        </p:txBody>
      </p:sp>
      <p:sp>
        <p:nvSpPr>
          <p:cNvPr id="3" name="CuadroTexto 2"/>
          <p:cNvSpPr txBox="1"/>
          <p:nvPr/>
        </p:nvSpPr>
        <p:spPr>
          <a:xfrm>
            <a:off x="632520" y="1052736"/>
            <a:ext cx="8496944" cy="3000821"/>
          </a:xfrm>
          <a:prstGeom prst="rect">
            <a:avLst/>
          </a:prstGeom>
          <a:noFill/>
        </p:spPr>
        <p:txBody>
          <a:bodyPr wrap="square" rtlCol="0">
            <a:spAutoFit/>
          </a:bodyPr>
          <a:lstStyle/>
          <a:p>
            <a:pPr>
              <a:lnSpc>
                <a:spcPct val="150000"/>
              </a:lnSpc>
            </a:pPr>
            <a:r>
              <a:rPr lang="en-GB" dirty="0" smtClean="0">
                <a:solidFill>
                  <a:schemeClr val="bg1">
                    <a:lumMod val="50000"/>
                  </a:schemeClr>
                </a:solidFill>
              </a:rPr>
              <a:t>Main factors often considered during normalization are:</a:t>
            </a:r>
          </a:p>
          <a:p>
            <a:pPr>
              <a:lnSpc>
                <a:spcPct val="150000"/>
              </a:lnSpc>
            </a:pPr>
            <a:endParaRPr lang="en-GB" dirty="0">
              <a:solidFill>
                <a:schemeClr val="bg1">
                  <a:lumMod val="50000"/>
                </a:schemeClr>
              </a:solidFill>
            </a:endParaRPr>
          </a:p>
          <a:p>
            <a:pPr marL="800100" lvl="1" indent="-342900">
              <a:lnSpc>
                <a:spcPct val="150000"/>
              </a:lnSpc>
              <a:buFont typeface="+mj-lt"/>
              <a:buAutoNum type="arabicPeriod" startAt="2"/>
            </a:pPr>
            <a:r>
              <a:rPr lang="en-GB" b="1" dirty="0">
                <a:solidFill>
                  <a:schemeClr val="bg1">
                    <a:lumMod val="50000"/>
                  </a:schemeClr>
                </a:solidFill>
              </a:rPr>
              <a:t>Gene length</a:t>
            </a:r>
            <a:r>
              <a:rPr lang="en-GB" b="1" dirty="0" smtClean="0">
                <a:solidFill>
                  <a:schemeClr val="bg1">
                    <a:lumMod val="50000"/>
                  </a:schemeClr>
                </a:solidFill>
              </a:rPr>
              <a:t>: </a:t>
            </a:r>
            <a:r>
              <a:rPr lang="en-GB" dirty="0">
                <a:solidFill>
                  <a:schemeClr val="bg1">
                    <a:lumMod val="50000"/>
                  </a:schemeClr>
                </a:solidFill>
              </a:rPr>
              <a:t>Accounting for gene length is necessary for comparing expression between different genes within the same sample. </a:t>
            </a:r>
          </a:p>
          <a:p>
            <a:pPr lvl="2">
              <a:lnSpc>
                <a:spcPct val="150000"/>
              </a:lnSpc>
            </a:pPr>
            <a:endParaRPr lang="en-GB" dirty="0"/>
          </a:p>
          <a:p>
            <a:pPr lvl="2">
              <a:lnSpc>
                <a:spcPct val="150000"/>
              </a:lnSpc>
            </a:pPr>
            <a:endParaRPr lang="en-GB" dirty="0" smtClean="0"/>
          </a:p>
          <a:p>
            <a:pPr lvl="2">
              <a:lnSpc>
                <a:spcPct val="150000"/>
              </a:lnSpc>
            </a:pPr>
            <a:endParaRPr lang="en-US" dirty="0"/>
          </a:p>
        </p:txBody>
      </p:sp>
      <p:sp>
        <p:nvSpPr>
          <p:cNvPr id="10" name="Rectángulo 9"/>
          <p:cNvSpPr/>
          <p:nvPr/>
        </p:nvSpPr>
        <p:spPr>
          <a:xfrm>
            <a:off x="5385048" y="6237312"/>
            <a:ext cx="4392488" cy="230832"/>
          </a:xfrm>
          <a:prstGeom prst="rect">
            <a:avLst/>
          </a:prstGeom>
        </p:spPr>
        <p:txBody>
          <a:bodyPr wrap="square">
            <a:spAutoFit/>
          </a:bodyPr>
          <a:lstStyle/>
          <a:p>
            <a:r>
              <a:rPr lang="en-US" sz="900" dirty="0"/>
              <a:t>https://hbctraining.github.io/DGE_workshop/lessons/02_DGE_count_normalization.html</a:t>
            </a:r>
          </a:p>
        </p:txBody>
      </p:sp>
      <p:pic>
        <p:nvPicPr>
          <p:cNvPr id="2" name="Imagen 1"/>
          <p:cNvPicPr>
            <a:picLocks noChangeAspect="1"/>
          </p:cNvPicPr>
          <p:nvPr/>
        </p:nvPicPr>
        <p:blipFill>
          <a:blip r:embed="rId3" cstate="print"/>
          <a:stretch>
            <a:fillRect/>
          </a:stretch>
        </p:blipFill>
        <p:spPr>
          <a:xfrm>
            <a:off x="2864768" y="2996952"/>
            <a:ext cx="3384376" cy="2545639"/>
          </a:xfrm>
          <a:prstGeom prst="rect">
            <a:avLst/>
          </a:prstGeom>
        </p:spPr>
      </p:pic>
    </p:spTree>
    <p:extLst>
      <p:ext uri="{BB962C8B-B14F-4D97-AF65-F5344CB8AC3E}">
        <p14:creationId xmlns:p14="http://schemas.microsoft.com/office/powerpoint/2010/main" xmlns="" val="16140371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a:t>
            </a:r>
            <a:r>
              <a:rPr lang="en-GB" sz="2300" dirty="0" smtClean="0">
                <a:solidFill>
                  <a:srgbClr val="7D468C"/>
                </a:solidFill>
                <a:ea typeface="ＭＳ Ｐゴシック" pitchFamily="34" charset="-128"/>
                <a:cs typeface="ＭＳ Ｐゴシック" charset="0"/>
              </a:rPr>
              <a:t>(Normalization)</a:t>
            </a:r>
            <a:endParaRPr lang="en-GB" dirty="0" smtClean="0">
              <a:solidFill>
                <a:srgbClr val="7D468C"/>
              </a:solidFill>
              <a:ea typeface="ＭＳ Ｐゴシック" pitchFamily="34" charset="-128"/>
              <a:cs typeface="ＭＳ Ｐゴシック" charset="0"/>
            </a:endParaRPr>
          </a:p>
        </p:txBody>
      </p:sp>
      <p:sp>
        <p:nvSpPr>
          <p:cNvPr id="3" name="CuadroTexto 2"/>
          <p:cNvSpPr txBox="1"/>
          <p:nvPr/>
        </p:nvSpPr>
        <p:spPr>
          <a:xfrm>
            <a:off x="632520" y="1052736"/>
            <a:ext cx="8496944" cy="3000821"/>
          </a:xfrm>
          <a:prstGeom prst="rect">
            <a:avLst/>
          </a:prstGeom>
          <a:noFill/>
        </p:spPr>
        <p:txBody>
          <a:bodyPr wrap="square" rtlCol="0">
            <a:spAutoFit/>
          </a:bodyPr>
          <a:lstStyle/>
          <a:p>
            <a:pPr>
              <a:lnSpc>
                <a:spcPct val="150000"/>
              </a:lnSpc>
            </a:pPr>
            <a:r>
              <a:rPr lang="en-GB" dirty="0" smtClean="0">
                <a:solidFill>
                  <a:schemeClr val="bg1">
                    <a:lumMod val="50000"/>
                  </a:schemeClr>
                </a:solidFill>
              </a:rPr>
              <a:t>Main factors often considered during normalization are:</a:t>
            </a:r>
          </a:p>
          <a:p>
            <a:pPr>
              <a:lnSpc>
                <a:spcPct val="150000"/>
              </a:lnSpc>
            </a:pPr>
            <a:endParaRPr lang="en-GB" dirty="0">
              <a:solidFill>
                <a:schemeClr val="bg1">
                  <a:lumMod val="50000"/>
                </a:schemeClr>
              </a:solidFill>
            </a:endParaRPr>
          </a:p>
          <a:p>
            <a:pPr marL="800100" lvl="1" indent="-342900">
              <a:lnSpc>
                <a:spcPct val="150000"/>
              </a:lnSpc>
              <a:buFont typeface="+mj-lt"/>
              <a:buAutoNum type="arabicPeriod" startAt="3"/>
            </a:pPr>
            <a:r>
              <a:rPr lang="en-GB" b="1" dirty="0" smtClean="0">
                <a:solidFill>
                  <a:schemeClr val="bg1">
                    <a:lumMod val="50000"/>
                  </a:schemeClr>
                </a:solidFill>
              </a:rPr>
              <a:t>RNA composition: </a:t>
            </a:r>
            <a:r>
              <a:rPr lang="en-GB" dirty="0">
                <a:solidFill>
                  <a:schemeClr val="bg1">
                    <a:lumMod val="50000"/>
                  </a:schemeClr>
                </a:solidFill>
              </a:rPr>
              <a:t>A few highly differentially expressed genes between samples, differences in the number of genes expressed between samples, or presence of contamination can skew some types of normalization methods.</a:t>
            </a:r>
          </a:p>
          <a:p>
            <a:pPr lvl="2">
              <a:lnSpc>
                <a:spcPct val="150000"/>
              </a:lnSpc>
            </a:pPr>
            <a:endParaRPr lang="en-GB" dirty="0" smtClean="0"/>
          </a:p>
          <a:p>
            <a:pPr lvl="2">
              <a:lnSpc>
                <a:spcPct val="150000"/>
              </a:lnSpc>
            </a:pPr>
            <a:endParaRPr lang="en-US" dirty="0"/>
          </a:p>
        </p:txBody>
      </p:sp>
      <p:sp>
        <p:nvSpPr>
          <p:cNvPr id="10" name="Rectángulo 9"/>
          <p:cNvSpPr/>
          <p:nvPr/>
        </p:nvSpPr>
        <p:spPr>
          <a:xfrm>
            <a:off x="5385048" y="6237312"/>
            <a:ext cx="4392488" cy="230832"/>
          </a:xfrm>
          <a:prstGeom prst="rect">
            <a:avLst/>
          </a:prstGeom>
        </p:spPr>
        <p:txBody>
          <a:bodyPr wrap="square">
            <a:spAutoFit/>
          </a:bodyPr>
          <a:lstStyle/>
          <a:p>
            <a:r>
              <a:rPr lang="en-US" sz="900" dirty="0"/>
              <a:t>https://hbctraining.github.io/DGE_workshop/lessons/02_DGE_count_normalization.html</a:t>
            </a:r>
          </a:p>
        </p:txBody>
      </p:sp>
      <p:pic>
        <p:nvPicPr>
          <p:cNvPr id="4" name="Imagen 3"/>
          <p:cNvPicPr>
            <a:picLocks noChangeAspect="1"/>
          </p:cNvPicPr>
          <p:nvPr/>
        </p:nvPicPr>
        <p:blipFill>
          <a:blip r:embed="rId3" cstate="print"/>
          <a:stretch>
            <a:fillRect/>
          </a:stretch>
        </p:blipFill>
        <p:spPr>
          <a:xfrm>
            <a:off x="2663530" y="3235542"/>
            <a:ext cx="3790706" cy="2929762"/>
          </a:xfrm>
          <a:prstGeom prst="rect">
            <a:avLst/>
          </a:prstGeom>
        </p:spPr>
      </p:pic>
    </p:spTree>
    <p:extLst>
      <p:ext uri="{BB962C8B-B14F-4D97-AF65-F5344CB8AC3E}">
        <p14:creationId xmlns:p14="http://schemas.microsoft.com/office/powerpoint/2010/main" xmlns="" val="127353817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a:t>
            </a:r>
            <a:r>
              <a:rPr lang="en-GB" sz="2300" dirty="0" smtClean="0">
                <a:solidFill>
                  <a:srgbClr val="7D468C"/>
                </a:solidFill>
                <a:ea typeface="ＭＳ Ｐゴシック" pitchFamily="34" charset="-128"/>
                <a:cs typeface="ＭＳ Ｐゴシック" charset="0"/>
              </a:rPr>
              <a:t>(Normalization)</a:t>
            </a:r>
            <a:endParaRPr lang="en-GB" dirty="0" smtClean="0">
              <a:solidFill>
                <a:srgbClr val="7D468C"/>
              </a:solidFill>
              <a:ea typeface="ＭＳ Ｐゴシック" pitchFamily="34" charset="-128"/>
              <a:cs typeface="ＭＳ Ｐゴシック" charset="0"/>
            </a:endParaRPr>
          </a:p>
        </p:txBody>
      </p:sp>
      <p:pic>
        <p:nvPicPr>
          <p:cNvPr id="2" name="Imagen 1"/>
          <p:cNvPicPr>
            <a:picLocks noChangeAspect="1"/>
          </p:cNvPicPr>
          <p:nvPr/>
        </p:nvPicPr>
        <p:blipFill>
          <a:blip r:embed="rId3" cstate="print"/>
          <a:stretch>
            <a:fillRect/>
          </a:stretch>
        </p:blipFill>
        <p:spPr>
          <a:xfrm>
            <a:off x="1568624" y="1086783"/>
            <a:ext cx="6390833" cy="4941168"/>
          </a:xfrm>
          <a:prstGeom prst="rect">
            <a:avLst/>
          </a:prstGeom>
        </p:spPr>
      </p:pic>
      <p:sp>
        <p:nvSpPr>
          <p:cNvPr id="6" name="Rectángulo 5"/>
          <p:cNvSpPr/>
          <p:nvPr/>
        </p:nvSpPr>
        <p:spPr>
          <a:xfrm>
            <a:off x="5385048" y="6237312"/>
            <a:ext cx="4392488" cy="230832"/>
          </a:xfrm>
          <a:prstGeom prst="rect">
            <a:avLst/>
          </a:prstGeom>
        </p:spPr>
        <p:txBody>
          <a:bodyPr wrap="square">
            <a:spAutoFit/>
          </a:bodyPr>
          <a:lstStyle/>
          <a:p>
            <a:r>
              <a:rPr lang="en-US" sz="900" dirty="0"/>
              <a:t>https://hbctraining.github.io/DGE_workshop/lessons/02_DGE_count_normalization.html</a:t>
            </a:r>
          </a:p>
        </p:txBody>
      </p:sp>
      <p:sp>
        <p:nvSpPr>
          <p:cNvPr id="3" name="Rectángulo 2"/>
          <p:cNvSpPr/>
          <p:nvPr/>
        </p:nvSpPr>
        <p:spPr>
          <a:xfrm>
            <a:off x="1596830" y="5125894"/>
            <a:ext cx="6236490"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a:t>
            </a:r>
            <a:r>
              <a:rPr lang="en-GB" sz="2300" dirty="0" smtClean="0">
                <a:solidFill>
                  <a:srgbClr val="7D468C"/>
                </a:solidFill>
                <a:ea typeface="ＭＳ Ｐゴシック" pitchFamily="34" charset="-128"/>
                <a:cs typeface="ＭＳ Ｐゴシック" charset="0"/>
              </a:rPr>
              <a:t>(Filtering)</a:t>
            </a:r>
            <a:endParaRPr lang="en-GB" dirty="0" smtClean="0">
              <a:solidFill>
                <a:srgbClr val="7D468C"/>
              </a:solidFill>
              <a:ea typeface="ＭＳ Ｐゴシック" pitchFamily="34" charset="-128"/>
              <a:cs typeface="ＭＳ Ｐゴシック" charset="0"/>
            </a:endParaRPr>
          </a:p>
        </p:txBody>
      </p:sp>
      <p:sp>
        <p:nvSpPr>
          <p:cNvPr id="2" name="CuadroTexto 1"/>
          <p:cNvSpPr txBox="1"/>
          <p:nvPr/>
        </p:nvSpPr>
        <p:spPr>
          <a:xfrm>
            <a:off x="776536" y="1196752"/>
            <a:ext cx="8352928" cy="5216813"/>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lumMod val="50000"/>
                  </a:schemeClr>
                </a:solidFill>
              </a:rPr>
              <a:t>It is recommended to filter for </a:t>
            </a:r>
            <a:r>
              <a:rPr lang="en-US" dirty="0" smtClean="0">
                <a:solidFill>
                  <a:schemeClr val="bg1">
                    <a:lumMod val="50000"/>
                  </a:schemeClr>
                </a:solidFill>
                <a:effectLst>
                  <a:outerShdw blurRad="38100" dist="38100" dir="2700000" algn="tl">
                    <a:srgbClr val="000000">
                      <a:alpha val="43137"/>
                    </a:srgbClr>
                  </a:outerShdw>
                </a:effectLst>
              </a:rPr>
              <a:t>lowly expressed genes </a:t>
            </a:r>
            <a:r>
              <a:rPr lang="en-US" dirty="0" smtClean="0">
                <a:solidFill>
                  <a:schemeClr val="bg1">
                    <a:lumMod val="50000"/>
                  </a:schemeClr>
                </a:solidFill>
              </a:rPr>
              <a:t>before differential expression testing.</a:t>
            </a:r>
          </a:p>
          <a:p>
            <a:pPr marL="285750" indent="-285750">
              <a:buFont typeface="Arial" panose="020B0604020202020204" pitchFamily="34" charset="0"/>
              <a:buChar char="•"/>
            </a:pPr>
            <a:endParaRPr lang="en-US" dirty="0">
              <a:solidFill>
                <a:schemeClr val="bg1">
                  <a:lumMod val="50000"/>
                </a:schemeClr>
              </a:solidFill>
            </a:endParaRPr>
          </a:p>
          <a:p>
            <a:pPr marL="285750" indent="-285750">
              <a:buFont typeface="Arial" panose="020B0604020202020204" pitchFamily="34" charset="0"/>
              <a:buChar char="•"/>
            </a:pPr>
            <a:endParaRPr lang="en-US" dirty="0" smtClean="0">
              <a:solidFill>
                <a:schemeClr val="bg1">
                  <a:lumMod val="50000"/>
                </a:schemeClr>
              </a:solidFill>
            </a:endParaRPr>
          </a:p>
          <a:p>
            <a:pPr marL="2114550" lvl="4" indent="-285750">
              <a:lnSpc>
                <a:spcPct val="150000"/>
              </a:lnSpc>
              <a:buFont typeface="Wingdings" panose="05000000000000000000" pitchFamily="2" charset="2"/>
              <a:buChar char="Ø"/>
            </a:pPr>
            <a:r>
              <a:rPr lang="en-US" dirty="0" smtClean="0">
                <a:solidFill>
                  <a:schemeClr val="bg1">
                    <a:lumMod val="50000"/>
                  </a:schemeClr>
                </a:solidFill>
              </a:rPr>
              <a:t>provide little evidence for differential expression and they interfere with some of the statistical approximations used</a:t>
            </a:r>
          </a:p>
          <a:p>
            <a:pPr marL="2114550" lvl="4" indent="-285750">
              <a:lnSpc>
                <a:spcPct val="150000"/>
              </a:lnSpc>
              <a:buFont typeface="Wingdings" panose="05000000000000000000" pitchFamily="2" charset="2"/>
              <a:buChar char="Ø"/>
            </a:pPr>
            <a:r>
              <a:rPr lang="en-US" dirty="0" smtClean="0">
                <a:solidFill>
                  <a:schemeClr val="bg1">
                    <a:lumMod val="50000"/>
                  </a:schemeClr>
                </a:solidFill>
              </a:rPr>
              <a:t>Add to the multiple testing burden when estimating FDR, reducing power to detect differential expressed genes.</a:t>
            </a:r>
          </a:p>
          <a:p>
            <a:pPr marL="2114550" lvl="4" indent="-285750">
              <a:lnSpc>
                <a:spcPct val="150000"/>
              </a:lnSpc>
              <a:buFont typeface="Wingdings" panose="05000000000000000000" pitchFamily="2" charset="2"/>
              <a:buChar char="Ø"/>
            </a:pPr>
            <a:endParaRPr lang="en-US" dirty="0">
              <a:solidFill>
                <a:schemeClr val="bg1">
                  <a:lumMod val="50000"/>
                </a:schemeClr>
              </a:solidFill>
            </a:endParaRPr>
          </a:p>
          <a:p>
            <a:pPr marL="285750" indent="-285750">
              <a:lnSpc>
                <a:spcPct val="150000"/>
              </a:lnSpc>
              <a:buFont typeface="Arial" panose="020B0604020202020204" pitchFamily="34" charset="0"/>
              <a:buChar char="•"/>
            </a:pPr>
            <a:r>
              <a:rPr lang="en-US" dirty="0" smtClean="0">
                <a:solidFill>
                  <a:schemeClr val="bg1">
                    <a:lumMod val="50000"/>
                  </a:schemeClr>
                </a:solidFill>
              </a:rPr>
              <a:t>There few ways to filter out lowly expressed genes</a:t>
            </a:r>
          </a:p>
          <a:p>
            <a:pPr marL="285750" indent="-285750">
              <a:lnSpc>
                <a:spcPct val="150000"/>
              </a:lnSpc>
              <a:buFont typeface="Arial" panose="020B0604020202020204" pitchFamily="34" charset="0"/>
              <a:buChar char="•"/>
            </a:pPr>
            <a:endParaRPr lang="en-US" dirty="0">
              <a:solidFill>
                <a:schemeClr val="bg1">
                  <a:lumMod val="50000"/>
                </a:schemeClr>
              </a:solidFill>
            </a:endParaRPr>
          </a:p>
          <a:p>
            <a:pPr lvl="2">
              <a:lnSpc>
                <a:spcPct val="150000"/>
              </a:lnSpc>
            </a:pPr>
            <a:r>
              <a:rPr lang="en-US" dirty="0" smtClean="0">
                <a:solidFill>
                  <a:schemeClr val="bg1">
                    <a:lumMod val="50000"/>
                  </a:schemeClr>
                </a:solidFill>
              </a:rPr>
              <a:t>The more usual is to filter on a minimum counts-per-million (CPM) threshold present in at least 2 samples (filter out genes </a:t>
            </a:r>
            <a:r>
              <a:rPr lang="en-US" dirty="0" err="1" smtClean="0">
                <a:solidFill>
                  <a:schemeClr val="bg1">
                    <a:lumMod val="50000"/>
                  </a:schemeClr>
                </a:solidFill>
              </a:rPr>
              <a:t>cpm</a:t>
            </a:r>
            <a:r>
              <a:rPr lang="en-US" dirty="0" smtClean="0">
                <a:solidFill>
                  <a:schemeClr val="bg1">
                    <a:lumMod val="50000"/>
                  </a:schemeClr>
                </a:solidFill>
              </a:rPr>
              <a:t> &lt; 0,5)</a:t>
            </a:r>
          </a:p>
          <a:p>
            <a:pPr marL="285750" indent="-285750">
              <a:buFont typeface="Arial" panose="020B0604020202020204" pitchFamily="34" charset="0"/>
              <a:buChar char="•"/>
            </a:pPr>
            <a:endParaRPr lang="en-US" dirty="0">
              <a:solidFill>
                <a:schemeClr val="bg1">
                  <a:lumMod val="50000"/>
                </a:schemeClr>
              </a:solidFill>
            </a:endParaRPr>
          </a:p>
        </p:txBody>
      </p:sp>
      <p:sp>
        <p:nvSpPr>
          <p:cNvPr id="3" name="Flecha abajo 2"/>
          <p:cNvSpPr/>
          <p:nvPr/>
        </p:nvSpPr>
        <p:spPr>
          <a:xfrm>
            <a:off x="4736976" y="1749460"/>
            <a:ext cx="432048"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echa abajo 4"/>
          <p:cNvSpPr/>
          <p:nvPr/>
        </p:nvSpPr>
        <p:spPr>
          <a:xfrm>
            <a:off x="2360712" y="4869160"/>
            <a:ext cx="360040" cy="3747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21494033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a:t>
            </a:r>
            <a:r>
              <a:rPr lang="en-GB" sz="2300" dirty="0" smtClean="0">
                <a:solidFill>
                  <a:srgbClr val="7D468C"/>
                </a:solidFill>
                <a:ea typeface="ＭＳ Ｐゴシック" pitchFamily="34" charset="-128"/>
                <a:cs typeface="ＭＳ Ｐゴシック" charset="0"/>
              </a:rPr>
              <a:t>(Filtering)</a:t>
            </a:r>
            <a:endParaRPr lang="en-GB" dirty="0" smtClean="0">
              <a:solidFill>
                <a:srgbClr val="7D468C"/>
              </a:solidFill>
              <a:ea typeface="ＭＳ Ｐゴシック" pitchFamily="34" charset="-128"/>
              <a:cs typeface="ＭＳ Ｐゴシック" charset="0"/>
            </a:endParaRPr>
          </a:p>
        </p:txBody>
      </p:sp>
      <p:sp>
        <p:nvSpPr>
          <p:cNvPr id="2" name="CuadroTexto 1"/>
          <p:cNvSpPr txBox="1"/>
          <p:nvPr/>
        </p:nvSpPr>
        <p:spPr>
          <a:xfrm>
            <a:off x="776536" y="1417638"/>
            <a:ext cx="8352928" cy="5216813"/>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lumMod val="50000"/>
                  </a:schemeClr>
                </a:solidFill>
              </a:rPr>
              <a:t>It is recommended to filter for </a:t>
            </a:r>
            <a:r>
              <a:rPr lang="en-US" dirty="0" smtClean="0">
                <a:solidFill>
                  <a:schemeClr val="bg1">
                    <a:lumMod val="50000"/>
                  </a:schemeClr>
                </a:solidFill>
                <a:effectLst>
                  <a:outerShdw blurRad="38100" dist="38100" dir="2700000" algn="tl">
                    <a:srgbClr val="000000">
                      <a:alpha val="43137"/>
                    </a:srgbClr>
                  </a:outerShdw>
                </a:effectLst>
              </a:rPr>
              <a:t>lowly expressed genes </a:t>
            </a:r>
            <a:r>
              <a:rPr lang="en-US" dirty="0" smtClean="0">
                <a:solidFill>
                  <a:schemeClr val="bg1">
                    <a:lumMod val="50000"/>
                  </a:schemeClr>
                </a:solidFill>
              </a:rPr>
              <a:t>before differential expression testing.</a:t>
            </a:r>
          </a:p>
          <a:p>
            <a:pPr marL="285750" indent="-285750">
              <a:buFont typeface="Arial" panose="020B0604020202020204" pitchFamily="34" charset="0"/>
              <a:buChar char="•"/>
            </a:pPr>
            <a:endParaRPr lang="en-US" dirty="0">
              <a:solidFill>
                <a:schemeClr val="bg1">
                  <a:lumMod val="50000"/>
                </a:schemeClr>
              </a:solidFill>
            </a:endParaRPr>
          </a:p>
          <a:p>
            <a:pPr marL="285750" indent="-285750">
              <a:buFont typeface="Arial" panose="020B0604020202020204" pitchFamily="34" charset="0"/>
              <a:buChar char="•"/>
            </a:pPr>
            <a:endParaRPr lang="en-US" dirty="0" smtClean="0">
              <a:solidFill>
                <a:schemeClr val="bg1">
                  <a:lumMod val="50000"/>
                </a:schemeClr>
              </a:solidFill>
            </a:endParaRPr>
          </a:p>
          <a:p>
            <a:pPr marL="2114550" lvl="4" indent="-285750">
              <a:lnSpc>
                <a:spcPct val="150000"/>
              </a:lnSpc>
              <a:buFont typeface="Wingdings" panose="05000000000000000000" pitchFamily="2" charset="2"/>
              <a:buChar char="Ø"/>
            </a:pPr>
            <a:r>
              <a:rPr lang="en-US" dirty="0" smtClean="0">
                <a:solidFill>
                  <a:schemeClr val="bg1">
                    <a:lumMod val="50000"/>
                  </a:schemeClr>
                </a:solidFill>
              </a:rPr>
              <a:t>provide little evidence for differential expression and they interfere with some of the statistical approximations used</a:t>
            </a:r>
          </a:p>
          <a:p>
            <a:pPr marL="2114550" lvl="4" indent="-285750">
              <a:lnSpc>
                <a:spcPct val="150000"/>
              </a:lnSpc>
              <a:buFont typeface="Wingdings" panose="05000000000000000000" pitchFamily="2" charset="2"/>
              <a:buChar char="Ø"/>
            </a:pPr>
            <a:r>
              <a:rPr lang="en-US" dirty="0" smtClean="0">
                <a:solidFill>
                  <a:schemeClr val="bg1">
                    <a:lumMod val="50000"/>
                  </a:schemeClr>
                </a:solidFill>
              </a:rPr>
              <a:t>Add to the multiple testing burden when estimating FDR, reducing power to detect differential expressed genes.</a:t>
            </a:r>
          </a:p>
          <a:p>
            <a:pPr marL="2114550" lvl="4" indent="-285750">
              <a:lnSpc>
                <a:spcPct val="150000"/>
              </a:lnSpc>
              <a:buFont typeface="Wingdings" panose="05000000000000000000" pitchFamily="2" charset="2"/>
              <a:buChar char="Ø"/>
            </a:pPr>
            <a:endParaRPr lang="en-US" dirty="0">
              <a:solidFill>
                <a:schemeClr val="bg1">
                  <a:lumMod val="50000"/>
                </a:schemeClr>
              </a:solidFill>
            </a:endParaRPr>
          </a:p>
          <a:p>
            <a:pPr marL="285750" indent="-285750">
              <a:lnSpc>
                <a:spcPct val="150000"/>
              </a:lnSpc>
              <a:buFont typeface="Arial" panose="020B0604020202020204" pitchFamily="34" charset="0"/>
              <a:buChar char="•"/>
            </a:pPr>
            <a:r>
              <a:rPr lang="en-US" dirty="0" smtClean="0">
                <a:solidFill>
                  <a:schemeClr val="bg1">
                    <a:lumMod val="50000"/>
                  </a:schemeClr>
                </a:solidFill>
              </a:rPr>
              <a:t>There few ways to filter out lowly expressed genes</a:t>
            </a:r>
          </a:p>
          <a:p>
            <a:pPr marL="285750" indent="-285750">
              <a:lnSpc>
                <a:spcPct val="150000"/>
              </a:lnSpc>
              <a:buFont typeface="Arial" panose="020B0604020202020204" pitchFamily="34" charset="0"/>
              <a:buChar char="•"/>
            </a:pPr>
            <a:endParaRPr lang="en-US" dirty="0">
              <a:solidFill>
                <a:schemeClr val="bg1">
                  <a:lumMod val="50000"/>
                </a:schemeClr>
              </a:solidFill>
            </a:endParaRPr>
          </a:p>
          <a:p>
            <a:pPr lvl="2">
              <a:lnSpc>
                <a:spcPct val="150000"/>
              </a:lnSpc>
            </a:pPr>
            <a:r>
              <a:rPr lang="en-US" dirty="0" smtClean="0">
                <a:solidFill>
                  <a:schemeClr val="bg1">
                    <a:lumMod val="50000"/>
                  </a:schemeClr>
                </a:solidFill>
              </a:rPr>
              <a:t>The more usual is to filter on a minimum counts-per-million (CPM) threshold present in at least 2 samples (filter out genes </a:t>
            </a:r>
            <a:r>
              <a:rPr lang="en-US" dirty="0" err="1" smtClean="0">
                <a:solidFill>
                  <a:schemeClr val="bg1">
                    <a:lumMod val="50000"/>
                  </a:schemeClr>
                </a:solidFill>
              </a:rPr>
              <a:t>cpm</a:t>
            </a:r>
            <a:r>
              <a:rPr lang="en-US" dirty="0" smtClean="0">
                <a:solidFill>
                  <a:schemeClr val="bg1">
                    <a:lumMod val="50000"/>
                  </a:schemeClr>
                </a:solidFill>
              </a:rPr>
              <a:t> &lt; 0,5)</a:t>
            </a:r>
          </a:p>
          <a:p>
            <a:pPr marL="285750" indent="-285750">
              <a:buFont typeface="Arial" panose="020B0604020202020204" pitchFamily="34" charset="0"/>
              <a:buChar char="•"/>
            </a:pPr>
            <a:endParaRPr lang="en-US" dirty="0">
              <a:solidFill>
                <a:schemeClr val="bg1">
                  <a:lumMod val="50000"/>
                </a:schemeClr>
              </a:solidFill>
            </a:endParaRPr>
          </a:p>
        </p:txBody>
      </p:sp>
      <p:sp>
        <p:nvSpPr>
          <p:cNvPr id="3" name="Flecha abajo 2"/>
          <p:cNvSpPr/>
          <p:nvPr/>
        </p:nvSpPr>
        <p:spPr>
          <a:xfrm>
            <a:off x="4736976" y="1844824"/>
            <a:ext cx="432048"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echa abajo 4"/>
          <p:cNvSpPr/>
          <p:nvPr/>
        </p:nvSpPr>
        <p:spPr>
          <a:xfrm>
            <a:off x="2360712" y="5013176"/>
            <a:ext cx="360040" cy="3747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p:cNvPicPr>
            <a:picLocks noChangeAspect="1"/>
          </p:cNvPicPr>
          <p:nvPr/>
        </p:nvPicPr>
        <p:blipFill>
          <a:blip r:embed="rId3" cstate="print"/>
          <a:stretch>
            <a:fillRect/>
          </a:stretch>
        </p:blipFill>
        <p:spPr>
          <a:xfrm rot="21056945">
            <a:off x="457131" y="2052599"/>
            <a:ext cx="8935697" cy="2312505"/>
          </a:xfrm>
          <a:prstGeom prst="rect">
            <a:avLst/>
          </a:prstGeom>
          <a:ln w="38100">
            <a:solidFill>
              <a:srgbClr val="FF0000"/>
            </a:solidFill>
          </a:ln>
        </p:spPr>
      </p:pic>
    </p:spTree>
    <p:extLst>
      <p:ext uri="{BB962C8B-B14F-4D97-AF65-F5344CB8AC3E}">
        <p14:creationId xmlns:p14="http://schemas.microsoft.com/office/powerpoint/2010/main" xmlns="" val="349935377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(Contrast(s) of interest)</a:t>
            </a:r>
            <a:endParaRPr lang="en-GB" dirty="0" smtClean="0">
              <a:solidFill>
                <a:srgbClr val="7D468C"/>
              </a:solidFill>
              <a:ea typeface="ＭＳ Ｐゴシック" pitchFamily="34" charset="-128"/>
              <a:cs typeface="ＭＳ Ｐゴシック" charset="0"/>
            </a:endParaRPr>
          </a:p>
        </p:txBody>
      </p:sp>
      <p:sp>
        <p:nvSpPr>
          <p:cNvPr id="4" name="CuadroTexto 3"/>
          <p:cNvSpPr txBox="1"/>
          <p:nvPr/>
        </p:nvSpPr>
        <p:spPr>
          <a:xfrm>
            <a:off x="560512" y="1340768"/>
            <a:ext cx="8424936"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lumMod val="50000"/>
                  </a:schemeClr>
                </a:solidFill>
              </a:rPr>
              <a:t>We need to specify which comparisons we want to test</a:t>
            </a:r>
          </a:p>
          <a:p>
            <a:pPr marL="285750" indent="-285750">
              <a:buFont typeface="Arial" panose="020B0604020202020204" pitchFamily="34" charset="0"/>
              <a:buChar char="•"/>
            </a:pPr>
            <a:endParaRPr lang="en-US" dirty="0" smtClean="0">
              <a:solidFill>
                <a:schemeClr val="bg1">
                  <a:lumMod val="50000"/>
                </a:schemeClr>
              </a:solidFill>
            </a:endParaRPr>
          </a:p>
          <a:p>
            <a:pPr marL="742950" lvl="1" indent="-285750">
              <a:buFont typeface="Wingdings" panose="05000000000000000000" pitchFamily="2" charset="2"/>
              <a:buChar char="ü"/>
            </a:pPr>
            <a:r>
              <a:rPr lang="en-US" dirty="0" smtClean="0">
                <a:solidFill>
                  <a:schemeClr val="bg1">
                    <a:lumMod val="50000"/>
                  </a:schemeClr>
                </a:solidFill>
              </a:rPr>
              <a:t>Which genes are differentially expressed between the pregnant and lactating group in the basal cells?</a:t>
            </a:r>
          </a:p>
          <a:p>
            <a:pPr marL="742950" lvl="1" indent="-285750">
              <a:buFont typeface="Wingdings" panose="05000000000000000000" pitchFamily="2" charset="2"/>
              <a:buChar char="ü"/>
            </a:pPr>
            <a:endParaRPr lang="en-US" dirty="0">
              <a:solidFill>
                <a:schemeClr val="bg1">
                  <a:lumMod val="50000"/>
                </a:schemeClr>
              </a:solidFill>
            </a:endParaRPr>
          </a:p>
          <a:p>
            <a:pPr lvl="4"/>
            <a:r>
              <a:rPr lang="en-US" dirty="0" err="1" smtClean="0">
                <a:solidFill>
                  <a:schemeClr val="bg1">
                    <a:lumMod val="50000"/>
                  </a:schemeClr>
                </a:solidFill>
                <a:latin typeface="Consolas" panose="020B0609020204030204" pitchFamily="49" charset="0"/>
              </a:rPr>
              <a:t>basalpregnant-basallactate</a:t>
            </a:r>
            <a:endParaRPr lang="en-US" dirty="0" smtClean="0">
              <a:solidFill>
                <a:schemeClr val="bg1">
                  <a:lumMod val="50000"/>
                </a:schemeClr>
              </a:solidFill>
              <a:latin typeface="Consolas" panose="020B0609020204030204" pitchFamily="49" charset="0"/>
            </a:endParaRPr>
          </a:p>
          <a:p>
            <a:pPr lvl="4"/>
            <a:endParaRPr lang="en-US" dirty="0">
              <a:solidFill>
                <a:schemeClr val="bg1">
                  <a:lumMod val="50000"/>
                </a:schemeClr>
              </a:solidFill>
              <a:latin typeface="Consolas" panose="020B0609020204030204" pitchFamily="49" charset="0"/>
            </a:endParaRPr>
          </a:p>
          <a:p>
            <a:pPr lvl="4"/>
            <a:endParaRPr lang="en-US" dirty="0" smtClean="0">
              <a:solidFill>
                <a:schemeClr val="bg1">
                  <a:lumMod val="50000"/>
                </a:schemeClr>
              </a:solidFill>
              <a:latin typeface="Consolas" panose="020B0609020204030204" pitchFamily="49" charset="0"/>
            </a:endParaRPr>
          </a:p>
          <a:p>
            <a:pPr lvl="6"/>
            <a:r>
              <a:rPr lang="en-US" dirty="0" smtClean="0">
                <a:solidFill>
                  <a:schemeClr val="bg1">
                    <a:lumMod val="50000"/>
                  </a:schemeClr>
                </a:solidFill>
                <a:cs typeface="Calibri" panose="020F0502020204030204" pitchFamily="34" charset="0"/>
              </a:rPr>
              <a:t>Exact names of the groups in the </a:t>
            </a:r>
            <a:r>
              <a:rPr lang="en-US" i="1" dirty="0" err="1" smtClean="0">
                <a:solidFill>
                  <a:schemeClr val="bg1">
                    <a:lumMod val="50000"/>
                  </a:schemeClr>
                </a:solidFill>
                <a:cs typeface="Calibri" panose="020F0502020204030204" pitchFamily="34" charset="0"/>
              </a:rPr>
              <a:t>factordata</a:t>
            </a:r>
            <a:r>
              <a:rPr lang="en-US" dirty="0" smtClean="0">
                <a:solidFill>
                  <a:schemeClr val="bg1">
                    <a:lumMod val="50000"/>
                  </a:schemeClr>
                </a:solidFill>
                <a:cs typeface="Calibri" panose="020F0502020204030204" pitchFamily="34" charset="0"/>
              </a:rPr>
              <a:t> file</a:t>
            </a:r>
            <a:endParaRPr lang="en-US" dirty="0">
              <a:solidFill>
                <a:schemeClr val="bg1">
                  <a:lumMod val="50000"/>
                </a:schemeClr>
              </a:solidFill>
              <a:cs typeface="Calibri" panose="020F0502020204030204" pitchFamily="34" charset="0"/>
            </a:endParaRPr>
          </a:p>
        </p:txBody>
      </p:sp>
      <p:sp>
        <p:nvSpPr>
          <p:cNvPr id="6" name="Flecha abajo 5"/>
          <p:cNvSpPr/>
          <p:nvPr/>
        </p:nvSpPr>
        <p:spPr>
          <a:xfrm>
            <a:off x="4664968" y="3095094"/>
            <a:ext cx="144016" cy="477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36153837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(Contrast(s) of interest)</a:t>
            </a:r>
            <a:endParaRPr lang="en-GB" dirty="0" smtClean="0">
              <a:solidFill>
                <a:srgbClr val="7D468C"/>
              </a:solidFill>
              <a:ea typeface="ＭＳ Ｐゴシック" pitchFamily="34" charset="-128"/>
              <a:cs typeface="ＭＳ Ｐゴシック" charset="0"/>
            </a:endParaRPr>
          </a:p>
        </p:txBody>
      </p:sp>
      <p:pic>
        <p:nvPicPr>
          <p:cNvPr id="2" name="Imagen 1"/>
          <p:cNvPicPr>
            <a:picLocks noChangeAspect="1"/>
          </p:cNvPicPr>
          <p:nvPr/>
        </p:nvPicPr>
        <p:blipFill>
          <a:blip r:embed="rId3" cstate="print"/>
          <a:stretch>
            <a:fillRect/>
          </a:stretch>
        </p:blipFill>
        <p:spPr>
          <a:xfrm>
            <a:off x="359100" y="980728"/>
            <a:ext cx="9050013" cy="5400600"/>
          </a:xfrm>
          <a:prstGeom prst="rect">
            <a:avLst/>
          </a:prstGeom>
        </p:spPr>
      </p:pic>
      <p:sp>
        <p:nvSpPr>
          <p:cNvPr id="7" name="Flecha derecha 6"/>
          <p:cNvSpPr/>
          <p:nvPr/>
        </p:nvSpPr>
        <p:spPr>
          <a:xfrm rot="10800000">
            <a:off x="2792760" y="3973922"/>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echa derecha 7"/>
          <p:cNvSpPr/>
          <p:nvPr/>
        </p:nvSpPr>
        <p:spPr>
          <a:xfrm rot="10800000">
            <a:off x="5811626" y="1958757"/>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echa derecha 9"/>
          <p:cNvSpPr/>
          <p:nvPr/>
        </p:nvSpPr>
        <p:spPr>
          <a:xfrm rot="10800000">
            <a:off x="5811626" y="3629453"/>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echa derecha 10"/>
          <p:cNvSpPr/>
          <p:nvPr/>
        </p:nvSpPr>
        <p:spPr>
          <a:xfrm rot="10800000">
            <a:off x="5811626" y="4335543"/>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echa derecha 11"/>
          <p:cNvSpPr/>
          <p:nvPr/>
        </p:nvSpPr>
        <p:spPr>
          <a:xfrm rot="10800000">
            <a:off x="5811626" y="4973160"/>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echa derecha 12"/>
          <p:cNvSpPr/>
          <p:nvPr/>
        </p:nvSpPr>
        <p:spPr>
          <a:xfrm rot="10800000">
            <a:off x="5811626" y="6022162"/>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24811752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stretch>
            <a:fillRect/>
          </a:stretch>
        </p:blipFill>
        <p:spPr>
          <a:xfrm>
            <a:off x="211845" y="1017284"/>
            <a:ext cx="5908013" cy="5220903"/>
          </a:xfrm>
          <a:prstGeom prst="rect">
            <a:avLst/>
          </a:prstGeom>
        </p:spPr>
      </p:pic>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(Contrast(s) of interest)</a:t>
            </a:r>
            <a:endParaRPr lang="en-GB" dirty="0" smtClean="0">
              <a:solidFill>
                <a:srgbClr val="7D468C"/>
              </a:solidFill>
              <a:ea typeface="ＭＳ Ｐゴシック" pitchFamily="34" charset="-128"/>
              <a:cs typeface="ＭＳ Ｐゴシック" charset="0"/>
            </a:endParaRPr>
          </a:p>
        </p:txBody>
      </p:sp>
      <p:sp>
        <p:nvSpPr>
          <p:cNvPr id="8" name="Flecha derecha 7"/>
          <p:cNvSpPr/>
          <p:nvPr/>
        </p:nvSpPr>
        <p:spPr>
          <a:xfrm rot="10800000">
            <a:off x="4868043" y="1291509"/>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echa derecha 9"/>
          <p:cNvSpPr/>
          <p:nvPr/>
        </p:nvSpPr>
        <p:spPr>
          <a:xfrm rot="10800000">
            <a:off x="4848588" y="3318169"/>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echa derecha 11"/>
          <p:cNvSpPr/>
          <p:nvPr/>
        </p:nvSpPr>
        <p:spPr>
          <a:xfrm rot="10800000">
            <a:off x="4868043" y="5114797"/>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echa derecha 12"/>
          <p:cNvSpPr/>
          <p:nvPr/>
        </p:nvSpPr>
        <p:spPr>
          <a:xfrm rot="10800000">
            <a:off x="4868043" y="5949280"/>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ángulo 3"/>
          <p:cNvSpPr/>
          <p:nvPr/>
        </p:nvSpPr>
        <p:spPr>
          <a:xfrm>
            <a:off x="6423215" y="3091463"/>
            <a:ext cx="3102131" cy="338554"/>
          </a:xfrm>
          <a:prstGeom prst="rect">
            <a:avLst/>
          </a:prstGeom>
        </p:spPr>
        <p:txBody>
          <a:bodyPr wrap="none">
            <a:spAutoFit/>
          </a:bodyPr>
          <a:lstStyle/>
          <a:p>
            <a:r>
              <a:rPr lang="en-GB" sz="1600" dirty="0" err="1">
                <a:solidFill>
                  <a:srgbClr val="8B3035"/>
                </a:solidFill>
                <a:latin typeface="Consolas" panose="020B0609020204030204" pitchFamily="49" charset="0"/>
              </a:rPr>
              <a:t>basalpregnant-basallactate</a:t>
            </a:r>
            <a:endParaRPr lang="en-US" sz="1600" dirty="0">
              <a:latin typeface="Consolas" panose="020B0609020204030204" pitchFamily="49" charset="0"/>
            </a:endParaRPr>
          </a:p>
        </p:txBody>
      </p:sp>
    </p:spTree>
    <p:extLst>
      <p:ext uri="{BB962C8B-B14F-4D97-AF65-F5344CB8AC3E}">
        <p14:creationId xmlns:p14="http://schemas.microsoft.com/office/powerpoint/2010/main" xmlns="" val="297816303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t="11903"/>
          <a:stretch>
            <a:fillRect/>
          </a:stretch>
        </p:blipFill>
        <p:spPr bwMode="auto">
          <a:xfrm>
            <a:off x="914400" y="1268413"/>
            <a:ext cx="8647113" cy="5113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87" name="Rectangle 2"/>
          <p:cNvSpPr>
            <a:spLocks noChangeArrowheads="1"/>
          </p:cNvSpPr>
          <p:nvPr/>
        </p:nvSpPr>
        <p:spPr bwMode="auto">
          <a:xfrm>
            <a:off x="128588" y="476250"/>
            <a:ext cx="8640762"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1. Introduction to </a:t>
            </a:r>
            <a:r>
              <a:rPr lang="en-US" altLang="en-US" sz="2300" b="1" dirty="0" smtClean="0">
                <a:solidFill>
                  <a:srgbClr val="7D468C"/>
                </a:solidFill>
                <a:latin typeface="Calibri" panose="020F0502020204030204" pitchFamily="34" charset="0"/>
                <a:ea typeface="ＭＳ Ｐゴシック" panose="020B0600070205080204" pitchFamily="34" charset="-128"/>
              </a:rPr>
              <a:t>NGS: </a:t>
            </a:r>
            <a:r>
              <a:rPr lang="en-US" altLang="en-US" sz="2300" b="1" dirty="0">
                <a:solidFill>
                  <a:srgbClr val="CE02CE"/>
                </a:solidFill>
                <a:latin typeface="Calibri" panose="020F0502020204030204" pitchFamily="34" charset="0"/>
                <a:ea typeface="ＭＳ Ｐゴシック" panose="020B0600070205080204" pitchFamily="34" charset="-128"/>
              </a:rPr>
              <a:t>Next (2</a:t>
            </a:r>
            <a:r>
              <a:rPr lang="en-US" altLang="en-US" sz="2300" b="1" baseline="30000" dirty="0">
                <a:solidFill>
                  <a:srgbClr val="CE02CE"/>
                </a:solidFill>
                <a:latin typeface="Calibri" panose="020F0502020204030204" pitchFamily="34" charset="0"/>
                <a:ea typeface="ＭＳ Ｐゴシック" panose="020B0600070205080204" pitchFamily="34" charset="-128"/>
              </a:rPr>
              <a:t>nd</a:t>
            </a:r>
            <a:r>
              <a:rPr lang="en-US" altLang="en-US" sz="2300" b="1" dirty="0">
                <a:solidFill>
                  <a:srgbClr val="CE02CE"/>
                </a:solidFill>
                <a:latin typeface="Calibri" panose="020F0502020204030204" pitchFamily="34" charset="0"/>
                <a:ea typeface="ＭＳ Ｐゴシック" panose="020B0600070205080204" pitchFamily="34" charset="-128"/>
              </a:rPr>
              <a:t>) generation sequencing</a:t>
            </a:r>
          </a:p>
        </p:txBody>
      </p:sp>
      <p:sp>
        <p:nvSpPr>
          <p:cNvPr id="16388" name="3 CuadroTexto"/>
          <p:cNvSpPr txBox="1">
            <a:spLocks noChangeArrowheads="1"/>
          </p:cNvSpPr>
          <p:nvPr/>
        </p:nvSpPr>
        <p:spPr bwMode="auto">
          <a:xfrm>
            <a:off x="0" y="1341438"/>
            <a:ext cx="2838450"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ca-ES" altLang="en-US" u="sng"/>
              <a:t>NGS platform comparison</a:t>
            </a:r>
          </a:p>
        </p:txBody>
      </p:sp>
    </p:spTree>
    <p:extLst>
      <p:ext uri="{BB962C8B-B14F-4D97-AF65-F5344CB8AC3E}">
        <p14:creationId xmlns="" xmlns:p14="http://schemas.microsoft.com/office/powerpoint/2010/main" val="43730875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cstate="print"/>
          <a:stretch>
            <a:fillRect/>
          </a:stretch>
        </p:blipFill>
        <p:spPr>
          <a:xfrm>
            <a:off x="488504" y="1009178"/>
            <a:ext cx="5389641" cy="5372149"/>
          </a:xfrm>
          <a:prstGeom prst="rect">
            <a:avLst/>
          </a:prstGeom>
        </p:spPr>
      </p:pic>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(Contrast(s) of interest)</a:t>
            </a:r>
            <a:endParaRPr lang="en-GB" dirty="0" smtClean="0">
              <a:solidFill>
                <a:srgbClr val="7D468C"/>
              </a:solidFill>
              <a:ea typeface="ＭＳ Ｐゴシック" pitchFamily="34" charset="-128"/>
              <a:cs typeface="ＭＳ Ｐゴシック" charset="0"/>
            </a:endParaRPr>
          </a:p>
        </p:txBody>
      </p:sp>
      <p:sp>
        <p:nvSpPr>
          <p:cNvPr id="8" name="Flecha derecha 7"/>
          <p:cNvSpPr/>
          <p:nvPr/>
        </p:nvSpPr>
        <p:spPr>
          <a:xfrm rot="10800000">
            <a:off x="4953000" y="1556792"/>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echa derecha 9"/>
          <p:cNvSpPr/>
          <p:nvPr/>
        </p:nvSpPr>
        <p:spPr>
          <a:xfrm rot="10800000">
            <a:off x="4953000" y="2310918"/>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echa derecha 11"/>
          <p:cNvSpPr/>
          <p:nvPr/>
        </p:nvSpPr>
        <p:spPr>
          <a:xfrm rot="10800000">
            <a:off x="4953000" y="4238111"/>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echa derecha 12"/>
          <p:cNvSpPr/>
          <p:nvPr/>
        </p:nvSpPr>
        <p:spPr>
          <a:xfrm rot="10800000">
            <a:off x="4953000" y="5754002"/>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83130163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stretch>
            <a:fillRect/>
          </a:stretch>
        </p:blipFill>
        <p:spPr>
          <a:xfrm>
            <a:off x="344488" y="1124744"/>
            <a:ext cx="5811253" cy="5177937"/>
          </a:xfrm>
          <a:prstGeom prst="rect">
            <a:avLst/>
          </a:prstGeom>
        </p:spPr>
      </p:pic>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(Contrast(s) of interest)</a:t>
            </a:r>
            <a:endParaRPr lang="en-GB" dirty="0" smtClean="0">
              <a:solidFill>
                <a:srgbClr val="7D468C"/>
              </a:solidFill>
              <a:ea typeface="ＭＳ Ｐゴシック" pitchFamily="34" charset="-128"/>
              <a:cs typeface="ＭＳ Ｐゴシック" charset="0"/>
            </a:endParaRPr>
          </a:p>
        </p:txBody>
      </p:sp>
      <p:sp>
        <p:nvSpPr>
          <p:cNvPr id="4" name="Rectángulo 3"/>
          <p:cNvSpPr/>
          <p:nvPr/>
        </p:nvSpPr>
        <p:spPr>
          <a:xfrm>
            <a:off x="416496" y="1916832"/>
            <a:ext cx="180020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ángulo 10"/>
          <p:cNvSpPr/>
          <p:nvPr/>
        </p:nvSpPr>
        <p:spPr>
          <a:xfrm>
            <a:off x="416496" y="2852936"/>
            <a:ext cx="2088232"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p:cNvSpPr/>
          <p:nvPr/>
        </p:nvSpPr>
        <p:spPr>
          <a:xfrm>
            <a:off x="416496" y="4221088"/>
            <a:ext cx="1512168"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72961374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a:t>
            </a:r>
            <a:r>
              <a:rPr lang="en-GB" sz="2300" dirty="0" smtClean="0">
                <a:solidFill>
                  <a:srgbClr val="7D468C"/>
                </a:solidFill>
                <a:ea typeface="ＭＳ Ｐゴシック" pitchFamily="34" charset="-128"/>
                <a:cs typeface="ＭＳ Ｐゴシック" charset="0"/>
              </a:rPr>
              <a:t>(</a:t>
            </a:r>
            <a:r>
              <a:rPr lang="en-GB" sz="2300" dirty="0" err="1" smtClean="0">
                <a:solidFill>
                  <a:srgbClr val="7D468C"/>
                </a:solidFill>
                <a:ea typeface="ＭＳ Ｐゴシック" pitchFamily="34" charset="-128"/>
                <a:cs typeface="ＭＳ Ｐゴシック" charset="0"/>
              </a:rPr>
              <a:t>Limma-voom</a:t>
            </a:r>
            <a:r>
              <a:rPr lang="en-GB" sz="2300" dirty="0" smtClean="0">
                <a:solidFill>
                  <a:srgbClr val="7D468C"/>
                </a:solidFill>
                <a:ea typeface="ＭＳ Ｐゴシック" pitchFamily="34" charset="-128"/>
                <a:cs typeface="ＭＳ Ｐゴシック" charset="0"/>
              </a:rPr>
              <a:t> exploratory plots)</a:t>
            </a:r>
            <a:endParaRPr lang="en-GB" dirty="0" smtClean="0">
              <a:solidFill>
                <a:srgbClr val="7D468C"/>
              </a:solidFill>
              <a:ea typeface="ＭＳ Ｐゴシック" pitchFamily="34" charset="-128"/>
              <a:cs typeface="ＭＳ Ｐゴシック" charset="0"/>
            </a:endParaRPr>
          </a:p>
        </p:txBody>
      </p:sp>
      <p:pic>
        <p:nvPicPr>
          <p:cNvPr id="2" name="Imagen 1"/>
          <p:cNvPicPr>
            <a:picLocks noChangeAspect="1"/>
          </p:cNvPicPr>
          <p:nvPr/>
        </p:nvPicPr>
        <p:blipFill>
          <a:blip r:embed="rId3" cstate="print"/>
          <a:stretch>
            <a:fillRect/>
          </a:stretch>
        </p:blipFill>
        <p:spPr>
          <a:xfrm>
            <a:off x="344488" y="1447887"/>
            <a:ext cx="2486372" cy="3429479"/>
          </a:xfrm>
          <a:prstGeom prst="rect">
            <a:avLst/>
          </a:prstGeom>
        </p:spPr>
      </p:pic>
      <p:sp>
        <p:nvSpPr>
          <p:cNvPr id="10" name="Flecha derecha 9"/>
          <p:cNvSpPr/>
          <p:nvPr/>
        </p:nvSpPr>
        <p:spPr>
          <a:xfrm rot="10800000">
            <a:off x="1928664" y="3933056"/>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p:cNvPicPr>
            <a:picLocks noChangeAspect="1"/>
          </p:cNvPicPr>
          <p:nvPr/>
        </p:nvPicPr>
        <p:blipFill>
          <a:blip r:embed="rId4" cstate="print"/>
          <a:stretch>
            <a:fillRect/>
          </a:stretch>
        </p:blipFill>
        <p:spPr>
          <a:xfrm>
            <a:off x="3694730" y="1381710"/>
            <a:ext cx="2514951" cy="3429479"/>
          </a:xfrm>
          <a:prstGeom prst="rect">
            <a:avLst/>
          </a:prstGeom>
        </p:spPr>
      </p:pic>
      <p:sp>
        <p:nvSpPr>
          <p:cNvPr id="11" name="Flecha derecha 10"/>
          <p:cNvSpPr/>
          <p:nvPr/>
        </p:nvSpPr>
        <p:spPr>
          <a:xfrm rot="16200000">
            <a:off x="3844077" y="4465915"/>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p:cNvPicPr>
            <a:picLocks noChangeAspect="1"/>
          </p:cNvPicPr>
          <p:nvPr/>
        </p:nvPicPr>
        <p:blipFill>
          <a:blip r:embed="rId5" cstate="print"/>
          <a:stretch>
            <a:fillRect/>
          </a:stretch>
        </p:blipFill>
        <p:spPr>
          <a:xfrm>
            <a:off x="6249193" y="1069343"/>
            <a:ext cx="3648584" cy="5229955"/>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a:t>
            </a:r>
            <a:r>
              <a:rPr lang="en-GB" sz="2300" dirty="0" smtClean="0">
                <a:solidFill>
                  <a:srgbClr val="7D468C"/>
                </a:solidFill>
                <a:ea typeface="ＭＳ Ｐゴシック" pitchFamily="34" charset="-128"/>
                <a:cs typeface="ＭＳ Ｐゴシック" charset="0"/>
              </a:rPr>
              <a:t>(</a:t>
            </a:r>
            <a:r>
              <a:rPr lang="en-GB" sz="2300" dirty="0" err="1" smtClean="0">
                <a:solidFill>
                  <a:srgbClr val="7D468C"/>
                </a:solidFill>
                <a:ea typeface="ＭＳ Ｐゴシック" pitchFamily="34" charset="-128"/>
                <a:cs typeface="ＭＳ Ｐゴシック" charset="0"/>
              </a:rPr>
              <a:t>Limma-voom</a:t>
            </a:r>
            <a:r>
              <a:rPr lang="en-GB" sz="2300" dirty="0" smtClean="0">
                <a:solidFill>
                  <a:srgbClr val="7D468C"/>
                </a:solidFill>
                <a:ea typeface="ＭＳ Ｐゴシック" pitchFamily="34" charset="-128"/>
                <a:cs typeface="ＭＳ Ｐゴシック" charset="0"/>
              </a:rPr>
              <a:t> exploratory plots)</a:t>
            </a:r>
            <a:endParaRPr lang="en-GB" dirty="0" smtClean="0">
              <a:solidFill>
                <a:srgbClr val="7D468C"/>
              </a:solidFill>
              <a:ea typeface="ＭＳ Ｐゴシック" pitchFamily="34" charset="-128"/>
              <a:cs typeface="ＭＳ Ｐゴシック" charset="0"/>
            </a:endParaRPr>
          </a:p>
        </p:txBody>
      </p:sp>
      <p:pic>
        <p:nvPicPr>
          <p:cNvPr id="3" name="Imagen 2"/>
          <p:cNvPicPr>
            <a:picLocks noChangeAspect="1"/>
          </p:cNvPicPr>
          <p:nvPr/>
        </p:nvPicPr>
        <p:blipFill>
          <a:blip r:embed="rId3" cstate="print"/>
          <a:stretch>
            <a:fillRect/>
          </a:stretch>
        </p:blipFill>
        <p:spPr>
          <a:xfrm>
            <a:off x="200472" y="1052736"/>
            <a:ext cx="5328592" cy="5190048"/>
          </a:xfrm>
          <a:prstGeom prst="rect">
            <a:avLst/>
          </a:prstGeom>
        </p:spPr>
      </p:pic>
      <p:pic>
        <p:nvPicPr>
          <p:cNvPr id="4" name="Imagen 3"/>
          <p:cNvPicPr>
            <a:picLocks noChangeAspect="1"/>
          </p:cNvPicPr>
          <p:nvPr/>
        </p:nvPicPr>
        <p:blipFill>
          <a:blip r:embed="rId4" cstate="print"/>
          <a:stretch>
            <a:fillRect/>
          </a:stretch>
        </p:blipFill>
        <p:spPr>
          <a:xfrm>
            <a:off x="6177136" y="1686699"/>
            <a:ext cx="2963125" cy="3484602"/>
          </a:xfrm>
          <a:prstGeom prst="rect">
            <a:avLst/>
          </a:prstGeom>
        </p:spPr>
      </p:pic>
    </p:spTree>
    <p:extLst>
      <p:ext uri="{BB962C8B-B14F-4D97-AF65-F5344CB8AC3E}">
        <p14:creationId xmlns:p14="http://schemas.microsoft.com/office/powerpoint/2010/main" xmlns="" val="62065162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a:t>
            </a:r>
            <a:r>
              <a:rPr lang="en-GB" sz="2300" dirty="0" smtClean="0">
                <a:solidFill>
                  <a:srgbClr val="7D468C"/>
                </a:solidFill>
                <a:ea typeface="ＭＳ Ｐゴシック" pitchFamily="34" charset="-128"/>
                <a:cs typeface="ＭＳ Ｐゴシック" charset="0"/>
              </a:rPr>
              <a:t>(</a:t>
            </a:r>
            <a:r>
              <a:rPr lang="en-GB" sz="2300" dirty="0" err="1" smtClean="0">
                <a:solidFill>
                  <a:srgbClr val="7D468C"/>
                </a:solidFill>
                <a:ea typeface="ＭＳ Ｐゴシック" pitchFamily="34" charset="-128"/>
                <a:cs typeface="ＭＳ Ｐゴシック" charset="0"/>
              </a:rPr>
              <a:t>Limma-voom</a:t>
            </a:r>
            <a:r>
              <a:rPr lang="en-GB" sz="2300" dirty="0" smtClean="0">
                <a:solidFill>
                  <a:srgbClr val="7D468C"/>
                </a:solidFill>
                <a:ea typeface="ＭＳ Ｐゴシック" pitchFamily="34" charset="-128"/>
                <a:cs typeface="ＭＳ Ｐゴシック" charset="0"/>
              </a:rPr>
              <a:t> exploratory plots)</a:t>
            </a:r>
            <a:endParaRPr lang="en-GB" dirty="0" smtClean="0">
              <a:solidFill>
                <a:srgbClr val="7D468C"/>
              </a:solidFill>
              <a:ea typeface="ＭＳ Ｐゴシック" pitchFamily="34" charset="-128"/>
              <a:cs typeface="ＭＳ Ｐゴシック" charset="0"/>
            </a:endParaRPr>
          </a:p>
        </p:txBody>
      </p:sp>
      <p:pic>
        <p:nvPicPr>
          <p:cNvPr id="3" name="Imagen 2"/>
          <p:cNvPicPr>
            <a:picLocks noChangeAspect="1"/>
          </p:cNvPicPr>
          <p:nvPr/>
        </p:nvPicPr>
        <p:blipFill>
          <a:blip r:embed="rId3" cstate="print"/>
          <a:stretch>
            <a:fillRect/>
          </a:stretch>
        </p:blipFill>
        <p:spPr>
          <a:xfrm>
            <a:off x="200472" y="1052736"/>
            <a:ext cx="5328592" cy="5190048"/>
          </a:xfrm>
          <a:prstGeom prst="rect">
            <a:avLst/>
          </a:prstGeom>
        </p:spPr>
      </p:pic>
      <p:pic>
        <p:nvPicPr>
          <p:cNvPr id="4" name="Imagen 3"/>
          <p:cNvPicPr>
            <a:picLocks noChangeAspect="1"/>
          </p:cNvPicPr>
          <p:nvPr/>
        </p:nvPicPr>
        <p:blipFill>
          <a:blip r:embed="rId4" cstate="print"/>
          <a:stretch>
            <a:fillRect/>
          </a:stretch>
        </p:blipFill>
        <p:spPr>
          <a:xfrm>
            <a:off x="6177136" y="1686699"/>
            <a:ext cx="2963125" cy="3484602"/>
          </a:xfrm>
          <a:prstGeom prst="rect">
            <a:avLst/>
          </a:prstGeom>
        </p:spPr>
      </p:pic>
      <p:sp>
        <p:nvSpPr>
          <p:cNvPr id="2" name="Elipse 1"/>
          <p:cNvSpPr/>
          <p:nvPr/>
        </p:nvSpPr>
        <p:spPr>
          <a:xfrm>
            <a:off x="3617668" y="1242954"/>
            <a:ext cx="1944216" cy="482453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ipse 6"/>
          <p:cNvSpPr/>
          <p:nvPr/>
        </p:nvSpPr>
        <p:spPr>
          <a:xfrm>
            <a:off x="272480" y="1235492"/>
            <a:ext cx="1944216" cy="48245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38131951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a:t>
            </a:r>
            <a:r>
              <a:rPr lang="en-GB" sz="2300" dirty="0" smtClean="0">
                <a:solidFill>
                  <a:srgbClr val="7D468C"/>
                </a:solidFill>
                <a:ea typeface="ＭＳ Ｐゴシック" pitchFamily="34" charset="-128"/>
                <a:cs typeface="ＭＳ Ｐゴシック" charset="0"/>
              </a:rPr>
              <a:t>(</a:t>
            </a:r>
            <a:r>
              <a:rPr lang="en-GB" sz="2300" dirty="0" err="1" smtClean="0">
                <a:solidFill>
                  <a:srgbClr val="7D468C"/>
                </a:solidFill>
                <a:ea typeface="ＭＳ Ｐゴシック" pitchFamily="34" charset="-128"/>
                <a:cs typeface="ＭＳ Ｐゴシック" charset="0"/>
              </a:rPr>
              <a:t>Limma-voom</a:t>
            </a:r>
            <a:r>
              <a:rPr lang="en-GB" sz="2300" dirty="0" smtClean="0">
                <a:solidFill>
                  <a:srgbClr val="7D468C"/>
                </a:solidFill>
                <a:ea typeface="ＭＳ Ｐゴシック" pitchFamily="34" charset="-128"/>
                <a:cs typeface="ＭＳ Ｐゴシック" charset="0"/>
              </a:rPr>
              <a:t> exploratory plots)</a:t>
            </a:r>
            <a:endParaRPr lang="en-GB" dirty="0" smtClean="0">
              <a:solidFill>
                <a:srgbClr val="7D468C"/>
              </a:solidFill>
              <a:ea typeface="ＭＳ Ｐゴシック" pitchFamily="34" charset="-128"/>
              <a:cs typeface="ＭＳ Ｐゴシック" charset="0"/>
            </a:endParaRPr>
          </a:p>
        </p:txBody>
      </p:sp>
      <p:pic>
        <p:nvPicPr>
          <p:cNvPr id="3" name="Imagen 2"/>
          <p:cNvPicPr>
            <a:picLocks noChangeAspect="1"/>
          </p:cNvPicPr>
          <p:nvPr/>
        </p:nvPicPr>
        <p:blipFill>
          <a:blip r:embed="rId3" cstate="print"/>
          <a:stretch>
            <a:fillRect/>
          </a:stretch>
        </p:blipFill>
        <p:spPr>
          <a:xfrm>
            <a:off x="200472" y="1052736"/>
            <a:ext cx="5328592" cy="5190048"/>
          </a:xfrm>
          <a:prstGeom prst="rect">
            <a:avLst/>
          </a:prstGeom>
        </p:spPr>
      </p:pic>
      <p:pic>
        <p:nvPicPr>
          <p:cNvPr id="4" name="Imagen 3"/>
          <p:cNvPicPr>
            <a:picLocks noChangeAspect="1"/>
          </p:cNvPicPr>
          <p:nvPr/>
        </p:nvPicPr>
        <p:blipFill>
          <a:blip r:embed="rId4" cstate="print"/>
          <a:stretch>
            <a:fillRect/>
          </a:stretch>
        </p:blipFill>
        <p:spPr>
          <a:xfrm>
            <a:off x="6177136" y="1686699"/>
            <a:ext cx="2963125" cy="3484602"/>
          </a:xfrm>
          <a:prstGeom prst="rect">
            <a:avLst/>
          </a:prstGeom>
        </p:spPr>
      </p:pic>
      <p:sp>
        <p:nvSpPr>
          <p:cNvPr id="6" name="Elipse 5"/>
          <p:cNvSpPr/>
          <p:nvPr/>
        </p:nvSpPr>
        <p:spPr>
          <a:xfrm rot="5400000">
            <a:off x="2122738" y="-15408"/>
            <a:ext cx="2174468" cy="50405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ipse 6"/>
          <p:cNvSpPr/>
          <p:nvPr/>
        </p:nvSpPr>
        <p:spPr>
          <a:xfrm rot="5400000">
            <a:off x="1743063" y="2102433"/>
            <a:ext cx="2459434" cy="482453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64362850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a:t>
            </a:r>
            <a:r>
              <a:rPr lang="en-GB" sz="2300" dirty="0" smtClean="0">
                <a:solidFill>
                  <a:srgbClr val="7D468C"/>
                </a:solidFill>
                <a:ea typeface="ＭＳ Ｐゴシック" pitchFamily="34" charset="-128"/>
                <a:cs typeface="ＭＳ Ｐゴシック" charset="0"/>
              </a:rPr>
              <a:t>(</a:t>
            </a:r>
            <a:r>
              <a:rPr lang="en-GB" sz="2300" dirty="0" err="1" smtClean="0">
                <a:solidFill>
                  <a:srgbClr val="7D468C"/>
                </a:solidFill>
                <a:ea typeface="ＭＳ Ｐゴシック" pitchFamily="34" charset="-128"/>
                <a:cs typeface="ＭＳ Ｐゴシック" charset="0"/>
              </a:rPr>
              <a:t>Limma-voom</a:t>
            </a:r>
            <a:r>
              <a:rPr lang="en-GB" sz="2300" dirty="0" smtClean="0">
                <a:solidFill>
                  <a:srgbClr val="7D468C"/>
                </a:solidFill>
                <a:ea typeface="ＭＳ Ｐゴシック" pitchFamily="34" charset="-128"/>
                <a:cs typeface="ＭＳ Ｐゴシック" charset="0"/>
              </a:rPr>
              <a:t> exploratory plots)</a:t>
            </a:r>
            <a:endParaRPr lang="en-GB" dirty="0" smtClean="0">
              <a:solidFill>
                <a:srgbClr val="7D468C"/>
              </a:solidFill>
              <a:ea typeface="ＭＳ Ｐゴシック" pitchFamily="34" charset="-128"/>
              <a:cs typeface="ＭＳ Ｐゴシック" charset="0"/>
            </a:endParaRPr>
          </a:p>
        </p:txBody>
      </p:sp>
      <p:pic>
        <p:nvPicPr>
          <p:cNvPr id="2" name="Imagen 1"/>
          <p:cNvPicPr>
            <a:picLocks noChangeAspect="1"/>
          </p:cNvPicPr>
          <p:nvPr/>
        </p:nvPicPr>
        <p:blipFill>
          <a:blip r:embed="rId3" cstate="print"/>
          <a:stretch>
            <a:fillRect/>
          </a:stretch>
        </p:blipFill>
        <p:spPr>
          <a:xfrm>
            <a:off x="199361" y="1114102"/>
            <a:ext cx="9507277" cy="4629796"/>
          </a:xfrm>
          <a:prstGeom prst="rect">
            <a:avLst/>
          </a:prstGeom>
        </p:spPr>
      </p:pic>
    </p:spTree>
    <p:extLst>
      <p:ext uri="{BB962C8B-B14F-4D97-AF65-F5344CB8AC3E}">
        <p14:creationId xmlns:p14="http://schemas.microsoft.com/office/powerpoint/2010/main" xmlns="" val="389166118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a:t>
            </a:r>
            <a:r>
              <a:rPr lang="en-GB" sz="2300" dirty="0" smtClean="0">
                <a:solidFill>
                  <a:srgbClr val="7D468C"/>
                </a:solidFill>
                <a:ea typeface="ＭＳ Ｐゴシック" pitchFamily="34" charset="-128"/>
                <a:cs typeface="ＭＳ Ｐゴシック" charset="0"/>
              </a:rPr>
              <a:t>(</a:t>
            </a:r>
            <a:r>
              <a:rPr lang="en-GB" sz="2300" dirty="0" err="1" smtClean="0">
                <a:solidFill>
                  <a:srgbClr val="7D468C"/>
                </a:solidFill>
                <a:ea typeface="ＭＳ Ｐゴシック" pitchFamily="34" charset="-128"/>
                <a:cs typeface="ＭＳ Ｐゴシック" charset="0"/>
              </a:rPr>
              <a:t>Limma-voom</a:t>
            </a:r>
            <a:r>
              <a:rPr lang="en-GB" sz="2300" dirty="0" smtClean="0">
                <a:solidFill>
                  <a:srgbClr val="7D468C"/>
                </a:solidFill>
                <a:ea typeface="ＭＳ Ｐゴシック" pitchFamily="34" charset="-128"/>
                <a:cs typeface="ＭＳ Ｐゴシック" charset="0"/>
              </a:rPr>
              <a:t> exploratory plots)</a:t>
            </a:r>
            <a:endParaRPr lang="en-GB" dirty="0" smtClean="0">
              <a:solidFill>
                <a:srgbClr val="7D468C"/>
              </a:solidFill>
              <a:ea typeface="ＭＳ Ｐゴシック" pitchFamily="34" charset="-128"/>
              <a:cs typeface="ＭＳ Ｐゴシック" charset="0"/>
            </a:endParaRPr>
          </a:p>
        </p:txBody>
      </p:sp>
      <p:pic>
        <p:nvPicPr>
          <p:cNvPr id="2" name="Imagen 1"/>
          <p:cNvPicPr>
            <a:picLocks noChangeAspect="1"/>
          </p:cNvPicPr>
          <p:nvPr/>
        </p:nvPicPr>
        <p:blipFill>
          <a:blip r:embed="rId3" cstate="print"/>
          <a:stretch>
            <a:fillRect/>
          </a:stretch>
        </p:blipFill>
        <p:spPr>
          <a:xfrm>
            <a:off x="203331" y="1268760"/>
            <a:ext cx="9497750" cy="4696480"/>
          </a:xfrm>
          <a:prstGeom prst="rect">
            <a:avLst/>
          </a:prstGeom>
        </p:spPr>
      </p:pic>
    </p:spTree>
    <p:extLst>
      <p:ext uri="{BB962C8B-B14F-4D97-AF65-F5344CB8AC3E}">
        <p14:creationId xmlns:p14="http://schemas.microsoft.com/office/powerpoint/2010/main" xmlns="" val="320986637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7.6 Differential Expression Analysis </a:t>
            </a:r>
            <a:r>
              <a:rPr lang="en-GB" sz="2300" dirty="0" smtClean="0">
                <a:solidFill>
                  <a:srgbClr val="7D468C"/>
                </a:solidFill>
                <a:ea typeface="ＭＳ Ｐゴシック" pitchFamily="34" charset="-128"/>
                <a:cs typeface="ＭＳ Ｐゴシック" charset="0"/>
              </a:rPr>
              <a:t>(</a:t>
            </a:r>
            <a:r>
              <a:rPr lang="en-GB" sz="2300" dirty="0" err="1" smtClean="0">
                <a:solidFill>
                  <a:srgbClr val="7D468C"/>
                </a:solidFill>
                <a:ea typeface="ＭＳ Ｐゴシック" pitchFamily="34" charset="-128"/>
                <a:cs typeface="ＭＳ Ｐゴシック" charset="0"/>
              </a:rPr>
              <a:t>Limma-voom</a:t>
            </a:r>
            <a:r>
              <a:rPr lang="en-GB" sz="2300" dirty="0" smtClean="0">
                <a:solidFill>
                  <a:srgbClr val="7D468C"/>
                </a:solidFill>
                <a:ea typeface="ＭＳ Ｐゴシック" pitchFamily="34" charset="-128"/>
                <a:cs typeface="ＭＳ Ｐゴシック" charset="0"/>
              </a:rPr>
              <a:t> </a:t>
            </a:r>
            <a:r>
              <a:rPr lang="en-GB" sz="2300" dirty="0" err="1" smtClean="0">
                <a:solidFill>
                  <a:srgbClr val="7D468C"/>
                </a:solidFill>
                <a:ea typeface="ＭＳ Ｐゴシック" pitchFamily="34" charset="-128"/>
                <a:cs typeface="ＭＳ Ｐゴシック" charset="0"/>
              </a:rPr>
              <a:t>topTab</a:t>
            </a:r>
            <a:r>
              <a:rPr lang="en-GB" sz="2300" dirty="0" smtClean="0">
                <a:solidFill>
                  <a:srgbClr val="7D468C"/>
                </a:solidFill>
                <a:ea typeface="ＭＳ Ｐゴシック" pitchFamily="34" charset="-128"/>
                <a:cs typeface="ＭＳ Ｐゴシック" charset="0"/>
              </a:rPr>
              <a:t>)</a:t>
            </a:r>
            <a:endParaRPr lang="en-GB" dirty="0" smtClean="0">
              <a:solidFill>
                <a:srgbClr val="7D468C"/>
              </a:solidFill>
              <a:ea typeface="ＭＳ Ｐゴシック" pitchFamily="34" charset="-128"/>
              <a:cs typeface="ＭＳ Ｐゴシック" charset="0"/>
            </a:endParaRPr>
          </a:p>
        </p:txBody>
      </p:sp>
      <p:pic>
        <p:nvPicPr>
          <p:cNvPr id="8" name="Imagen 7"/>
          <p:cNvPicPr>
            <a:picLocks noChangeAspect="1"/>
          </p:cNvPicPr>
          <p:nvPr/>
        </p:nvPicPr>
        <p:blipFill>
          <a:blip r:embed="rId3" cstate="print"/>
          <a:stretch>
            <a:fillRect/>
          </a:stretch>
        </p:blipFill>
        <p:spPr>
          <a:xfrm>
            <a:off x="221061" y="1238824"/>
            <a:ext cx="2486372" cy="3429479"/>
          </a:xfrm>
          <a:prstGeom prst="rect">
            <a:avLst/>
          </a:prstGeom>
        </p:spPr>
      </p:pic>
      <p:sp>
        <p:nvSpPr>
          <p:cNvPr id="10" name="Flecha derecha 9"/>
          <p:cNvSpPr/>
          <p:nvPr/>
        </p:nvSpPr>
        <p:spPr>
          <a:xfrm rot="10800000">
            <a:off x="2000672" y="4293096"/>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a:blip r:embed="rId4" cstate="print"/>
          <a:stretch>
            <a:fillRect/>
          </a:stretch>
        </p:blipFill>
        <p:spPr>
          <a:xfrm>
            <a:off x="4952206" y="1631223"/>
            <a:ext cx="2676899" cy="2686425"/>
          </a:xfrm>
          <a:prstGeom prst="rect">
            <a:avLst/>
          </a:prstGeom>
        </p:spPr>
      </p:pic>
      <p:sp>
        <p:nvSpPr>
          <p:cNvPr id="11" name="Flecha derecha 10"/>
          <p:cNvSpPr/>
          <p:nvPr/>
        </p:nvSpPr>
        <p:spPr>
          <a:xfrm>
            <a:off x="4756398" y="2579969"/>
            <a:ext cx="273630" cy="2160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9"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7.6 Differential Expression Analysis</a:t>
            </a:r>
            <a:endParaRPr lang="en-GB" dirty="0" smtClean="0">
              <a:solidFill>
                <a:srgbClr val="7D468C"/>
              </a:solidFill>
              <a:ea typeface="ＭＳ Ｐゴシック" pitchFamily="34" charset="-128"/>
              <a:cs typeface="ＭＳ Ｐゴシック" charset="0"/>
            </a:endParaRPr>
          </a:p>
        </p:txBody>
      </p:sp>
      <p:pic>
        <p:nvPicPr>
          <p:cNvPr id="4" name="Imagen 3"/>
          <p:cNvPicPr>
            <a:picLocks noChangeAspect="1"/>
          </p:cNvPicPr>
          <p:nvPr/>
        </p:nvPicPr>
        <p:blipFill>
          <a:blip r:embed="rId3" cstate="print"/>
          <a:stretch>
            <a:fillRect/>
          </a:stretch>
        </p:blipFill>
        <p:spPr>
          <a:xfrm>
            <a:off x="128464" y="540095"/>
            <a:ext cx="9777536" cy="5777809"/>
          </a:xfrm>
          <a:prstGeom prst="rect">
            <a:avLst/>
          </a:prstGeom>
        </p:spPr>
      </p:pic>
    </p:spTree>
    <p:extLst>
      <p:ext uri="{BB962C8B-B14F-4D97-AF65-F5344CB8AC3E}">
        <p14:creationId xmlns:p14="http://schemas.microsoft.com/office/powerpoint/2010/main" xmlns="" val="67899321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ChangeArrowheads="1"/>
          </p:cNvSpPr>
          <p:nvPr/>
        </p:nvSpPr>
        <p:spPr bwMode="auto">
          <a:xfrm>
            <a:off x="128588" y="476250"/>
            <a:ext cx="8640762"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1. Introduction to </a:t>
            </a:r>
            <a:r>
              <a:rPr lang="en-US" altLang="en-US" sz="2300" b="1" dirty="0" smtClean="0">
                <a:solidFill>
                  <a:srgbClr val="7D468C"/>
                </a:solidFill>
                <a:latin typeface="Calibri" panose="020F0502020204030204" pitchFamily="34" charset="0"/>
                <a:ea typeface="ＭＳ Ｐゴシック" panose="020B0600070205080204" pitchFamily="34" charset="-128"/>
              </a:rPr>
              <a:t>NGS: </a:t>
            </a:r>
            <a:r>
              <a:rPr lang="en-US" altLang="en-US" sz="2300" b="1" dirty="0">
                <a:solidFill>
                  <a:srgbClr val="CE02CE"/>
                </a:solidFill>
                <a:latin typeface="Calibri" panose="020F0502020204030204" pitchFamily="34" charset="0"/>
                <a:ea typeface="ＭＳ Ｐゴシック" panose="020B0600070205080204" pitchFamily="34" charset="-128"/>
              </a:rPr>
              <a:t>Next (2</a:t>
            </a:r>
            <a:r>
              <a:rPr lang="en-US" altLang="en-US" sz="2300" b="1" baseline="30000" dirty="0">
                <a:solidFill>
                  <a:srgbClr val="CE02CE"/>
                </a:solidFill>
                <a:latin typeface="Calibri" panose="020F0502020204030204" pitchFamily="34" charset="0"/>
                <a:ea typeface="ＭＳ Ｐゴシック" panose="020B0600070205080204" pitchFamily="34" charset="-128"/>
              </a:rPr>
              <a:t>nd</a:t>
            </a:r>
            <a:r>
              <a:rPr lang="en-US" altLang="en-US" sz="2300" b="1" dirty="0">
                <a:solidFill>
                  <a:srgbClr val="CE02CE"/>
                </a:solidFill>
                <a:latin typeface="Calibri" panose="020F0502020204030204" pitchFamily="34" charset="0"/>
                <a:ea typeface="ＭＳ Ｐゴシック" panose="020B0600070205080204" pitchFamily="34" charset="-128"/>
              </a:rPr>
              <a:t>) generation sequencing</a:t>
            </a:r>
          </a:p>
        </p:txBody>
      </p:sp>
      <p:sp>
        <p:nvSpPr>
          <p:cNvPr id="5" name="2 CuadroTexto"/>
          <p:cNvSpPr txBox="1">
            <a:spLocks noChangeArrowheads="1"/>
          </p:cNvSpPr>
          <p:nvPr/>
        </p:nvSpPr>
        <p:spPr bwMode="auto">
          <a:xfrm>
            <a:off x="1496616" y="1412776"/>
            <a:ext cx="7056784" cy="39533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eaLnBrk="1">
              <a:lnSpc>
                <a:spcPct val="93000"/>
              </a:lnSpc>
              <a:buClr>
                <a:srgbClr val="000000"/>
              </a:buClr>
              <a:buSzPct val="100000"/>
              <a:buFont typeface="Times New Roman" panose="02020603050405020304" pitchFamily="18" charset="0"/>
              <a:buNone/>
            </a:pPr>
            <a:endParaRPr lang="en-US" altLang="en-US" dirty="0">
              <a:latin typeface="Arial" pitchFamily="34" charset="0"/>
              <a:cs typeface="Arial" pitchFamily="34" charset="0"/>
            </a:endParaRPr>
          </a:p>
          <a:p>
            <a:pPr eaLnBrk="1">
              <a:lnSpc>
                <a:spcPct val="93000"/>
              </a:lnSpc>
              <a:spcAft>
                <a:spcPts val="600"/>
              </a:spcAft>
              <a:buClr>
                <a:srgbClr val="000000"/>
              </a:buClr>
              <a:buSzPct val="100000"/>
              <a:buFont typeface="Times New Roman" panose="02020603050405020304" pitchFamily="18" charset="0"/>
              <a:buNone/>
            </a:pPr>
            <a:r>
              <a:rPr lang="en-US" altLang="en-US" u="sng" dirty="0">
                <a:latin typeface="Arial" pitchFamily="34" charset="0"/>
                <a:cs typeface="Arial" pitchFamily="34" charset="0"/>
              </a:rPr>
              <a:t>Advantages:</a:t>
            </a:r>
            <a:endParaRPr lang="en-US" altLang="en-US" dirty="0">
              <a:latin typeface="Arial" pitchFamily="34" charset="0"/>
              <a:cs typeface="Arial" pitchFamily="34" charset="0"/>
            </a:endParaRPr>
          </a:p>
          <a:p>
            <a:pPr eaLnBrk="1">
              <a:lnSpc>
                <a:spcPct val="93000"/>
              </a:lnSpc>
              <a:spcAft>
                <a:spcPts val="600"/>
              </a:spcAft>
              <a:buClr>
                <a:srgbClr val="000000"/>
              </a:buClr>
              <a:buSzPct val="100000"/>
              <a:buFont typeface="Arial" panose="020B0604020202020204" pitchFamily="34" charset="0"/>
              <a:buChar char="•"/>
            </a:pPr>
            <a:r>
              <a:rPr lang="en-US" altLang="en-US" dirty="0">
                <a:latin typeface="Arial" pitchFamily="34" charset="0"/>
                <a:cs typeface="Arial" pitchFamily="34" charset="0"/>
              </a:rPr>
              <a:t> No </a:t>
            </a:r>
            <a:r>
              <a:rPr lang="en-US" altLang="en-US" i="1" dirty="0">
                <a:latin typeface="Arial" pitchFamily="34" charset="0"/>
                <a:cs typeface="Arial" pitchFamily="34" charset="0"/>
              </a:rPr>
              <a:t>in vivo </a:t>
            </a:r>
            <a:r>
              <a:rPr lang="en-US" altLang="en-US" dirty="0">
                <a:latin typeface="Arial" pitchFamily="34" charset="0"/>
                <a:cs typeface="Arial" pitchFamily="34" charset="0"/>
              </a:rPr>
              <a:t>cloning, transformation, colony picking... </a:t>
            </a:r>
          </a:p>
          <a:p>
            <a:pPr eaLnBrk="1">
              <a:lnSpc>
                <a:spcPct val="93000"/>
              </a:lnSpc>
              <a:spcAft>
                <a:spcPts val="600"/>
              </a:spcAft>
              <a:buClr>
                <a:srgbClr val="000000"/>
              </a:buClr>
              <a:buSzPct val="100000"/>
              <a:buFont typeface="Arial" panose="020B0604020202020204" pitchFamily="34" charset="0"/>
              <a:buChar char="•"/>
            </a:pPr>
            <a:r>
              <a:rPr lang="en-US" altLang="en-US" dirty="0">
                <a:latin typeface="Arial" pitchFamily="34" charset="0"/>
                <a:cs typeface="Arial" pitchFamily="34" charset="0"/>
              </a:rPr>
              <a:t> High speed and high-throughput</a:t>
            </a:r>
          </a:p>
          <a:p>
            <a:pPr eaLnBrk="1">
              <a:lnSpc>
                <a:spcPct val="93000"/>
              </a:lnSpc>
              <a:spcAft>
                <a:spcPts val="600"/>
              </a:spcAft>
              <a:buClr>
                <a:srgbClr val="000000"/>
              </a:buClr>
              <a:buSzPct val="100000"/>
              <a:buFont typeface="Arial" panose="020B0604020202020204" pitchFamily="34" charset="0"/>
              <a:buChar char="•"/>
            </a:pPr>
            <a:r>
              <a:rPr lang="en-US" altLang="en-US" dirty="0">
                <a:latin typeface="Arial" pitchFamily="34" charset="0"/>
                <a:cs typeface="Arial" pitchFamily="34" charset="0"/>
              </a:rPr>
              <a:t> Cost-effective</a:t>
            </a:r>
          </a:p>
          <a:p>
            <a:pPr eaLnBrk="1">
              <a:lnSpc>
                <a:spcPct val="93000"/>
              </a:lnSpc>
              <a:spcAft>
                <a:spcPts val="600"/>
              </a:spcAft>
              <a:buClr>
                <a:srgbClr val="000000"/>
              </a:buClr>
              <a:buSzPct val="100000"/>
              <a:buFont typeface="Arial" panose="020B0604020202020204" pitchFamily="34" charset="0"/>
              <a:buChar char="•"/>
            </a:pPr>
            <a:r>
              <a:rPr lang="en-US" altLang="en-US" dirty="0">
                <a:latin typeface="Arial" pitchFamily="34" charset="0"/>
                <a:cs typeface="Arial" pitchFamily="34" charset="0"/>
              </a:rPr>
              <a:t> High </a:t>
            </a:r>
            <a:r>
              <a:rPr lang="en-US" altLang="en-US" dirty="0" err="1">
                <a:latin typeface="Arial" pitchFamily="34" charset="0"/>
                <a:cs typeface="Arial" pitchFamily="34" charset="0"/>
              </a:rPr>
              <a:t>accuray</a:t>
            </a:r>
            <a:endParaRPr lang="en-US" altLang="en-US" dirty="0">
              <a:latin typeface="Arial" pitchFamily="34" charset="0"/>
              <a:cs typeface="Arial" pitchFamily="34" charset="0"/>
            </a:endParaRPr>
          </a:p>
          <a:p>
            <a:pPr eaLnBrk="1">
              <a:lnSpc>
                <a:spcPct val="93000"/>
              </a:lnSpc>
              <a:spcAft>
                <a:spcPts val="600"/>
              </a:spcAft>
              <a:buClr>
                <a:srgbClr val="000000"/>
              </a:buClr>
              <a:buSzPct val="100000"/>
              <a:buFont typeface="Arial" panose="020B0604020202020204" pitchFamily="34" charset="0"/>
              <a:buChar char="•"/>
            </a:pPr>
            <a:r>
              <a:rPr lang="en-US" altLang="en-US" dirty="0">
                <a:latin typeface="Arial" pitchFamily="34" charset="0"/>
                <a:cs typeface="Arial" pitchFamily="34" charset="0"/>
              </a:rPr>
              <a:t> High sequence coverage</a:t>
            </a:r>
          </a:p>
          <a:p>
            <a:pPr eaLnBrk="1">
              <a:lnSpc>
                <a:spcPct val="93000"/>
              </a:lnSpc>
              <a:spcAft>
                <a:spcPts val="600"/>
              </a:spcAft>
              <a:buClr>
                <a:srgbClr val="000000"/>
              </a:buClr>
              <a:buSzPct val="100000"/>
              <a:buFont typeface="Times New Roman" panose="02020603050405020304" pitchFamily="18" charset="0"/>
              <a:buNone/>
            </a:pPr>
            <a:endParaRPr lang="en-US" altLang="en-US" u="sng" dirty="0">
              <a:latin typeface="Arial" pitchFamily="34" charset="0"/>
              <a:cs typeface="Arial" pitchFamily="34" charset="0"/>
            </a:endParaRPr>
          </a:p>
          <a:p>
            <a:pPr eaLnBrk="1">
              <a:lnSpc>
                <a:spcPct val="93000"/>
              </a:lnSpc>
              <a:spcAft>
                <a:spcPts val="600"/>
              </a:spcAft>
              <a:buClr>
                <a:srgbClr val="000000"/>
              </a:buClr>
              <a:buSzPct val="100000"/>
              <a:buFont typeface="Times New Roman" panose="02020603050405020304" pitchFamily="18" charset="0"/>
              <a:buNone/>
            </a:pPr>
            <a:r>
              <a:rPr lang="en-US" altLang="en-US" u="sng" dirty="0">
                <a:latin typeface="Arial" pitchFamily="34" charset="0"/>
                <a:cs typeface="Arial" pitchFamily="34" charset="0"/>
              </a:rPr>
              <a:t>Limitations:</a:t>
            </a:r>
            <a:endParaRPr lang="en-US" altLang="en-US" dirty="0">
              <a:latin typeface="Arial" pitchFamily="34" charset="0"/>
              <a:cs typeface="Arial" pitchFamily="34" charset="0"/>
            </a:endParaRPr>
          </a:p>
          <a:p>
            <a:pPr eaLnBrk="1">
              <a:lnSpc>
                <a:spcPct val="93000"/>
              </a:lnSpc>
              <a:spcAft>
                <a:spcPts val="600"/>
              </a:spcAft>
              <a:buClr>
                <a:srgbClr val="000000"/>
              </a:buClr>
              <a:buSzPct val="100000"/>
              <a:buFont typeface="Arial" panose="020B0604020202020204" pitchFamily="34" charset="0"/>
              <a:buChar char="•"/>
            </a:pPr>
            <a:r>
              <a:rPr lang="en-US" altLang="en-US" dirty="0">
                <a:latin typeface="Arial" pitchFamily="34" charset="0"/>
                <a:cs typeface="Arial" pitchFamily="34" charset="0"/>
              </a:rPr>
              <a:t> PCR related errors</a:t>
            </a:r>
          </a:p>
          <a:p>
            <a:pPr eaLnBrk="1">
              <a:lnSpc>
                <a:spcPct val="93000"/>
              </a:lnSpc>
              <a:spcAft>
                <a:spcPts val="600"/>
              </a:spcAft>
              <a:buClr>
                <a:srgbClr val="000000"/>
              </a:buClr>
              <a:buSzPct val="100000"/>
              <a:buFont typeface="Arial" panose="020B0604020202020204" pitchFamily="34" charset="0"/>
              <a:buChar char="•"/>
            </a:pPr>
            <a:r>
              <a:rPr lang="en-US" altLang="en-US" dirty="0">
                <a:latin typeface="Arial" pitchFamily="34" charset="0"/>
                <a:cs typeface="Arial" pitchFamily="34" charset="0"/>
              </a:rPr>
              <a:t> </a:t>
            </a:r>
            <a:r>
              <a:rPr lang="en-US" altLang="en-US" dirty="0" smtClean="0">
                <a:latin typeface="Arial" pitchFamily="34" charset="0"/>
                <a:cs typeface="Arial" pitchFamily="34" charset="0"/>
              </a:rPr>
              <a:t>Short </a:t>
            </a:r>
            <a:r>
              <a:rPr lang="en-US" altLang="en-US" dirty="0">
                <a:latin typeface="Arial" pitchFamily="34" charset="0"/>
                <a:cs typeface="Arial" pitchFamily="34" charset="0"/>
              </a:rPr>
              <a:t>reads</a:t>
            </a:r>
          </a:p>
          <a:p>
            <a:pPr eaLnBrk="1">
              <a:lnSpc>
                <a:spcPct val="93000"/>
              </a:lnSpc>
              <a:spcAft>
                <a:spcPts val="600"/>
              </a:spcAft>
              <a:buClr>
                <a:srgbClr val="000000"/>
              </a:buClr>
              <a:buSzPct val="100000"/>
              <a:buFont typeface="Arial" panose="020B0604020202020204" pitchFamily="34" charset="0"/>
              <a:buChar char="•"/>
            </a:pPr>
            <a:r>
              <a:rPr lang="en-US" altLang="en-US" dirty="0">
                <a:latin typeface="Arial" pitchFamily="34" charset="0"/>
                <a:cs typeface="Arial" pitchFamily="34" charset="0"/>
              </a:rPr>
              <a:t> Lack of single molecule sensitivity</a:t>
            </a:r>
          </a:p>
        </p:txBody>
      </p:sp>
    </p:spTree>
    <p:extLst>
      <p:ext uri="{BB962C8B-B14F-4D97-AF65-F5344CB8AC3E}">
        <p14:creationId xmlns="" xmlns:p14="http://schemas.microsoft.com/office/powerpoint/2010/main" val="43730875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7.6 Differential Expression Analysis </a:t>
            </a:r>
            <a:r>
              <a:rPr lang="en-GB" sz="2300" dirty="0" smtClean="0">
                <a:solidFill>
                  <a:srgbClr val="7D468C"/>
                </a:solidFill>
                <a:ea typeface="ＭＳ Ｐゴシック" pitchFamily="34" charset="-128"/>
                <a:cs typeface="ＭＳ Ｐゴシック" charset="0"/>
              </a:rPr>
              <a:t>(Volcano Plot)</a:t>
            </a:r>
            <a:endParaRPr lang="en-GB" dirty="0" smtClean="0">
              <a:solidFill>
                <a:srgbClr val="7D468C"/>
              </a:solidFill>
              <a:ea typeface="ＭＳ Ｐゴシック" pitchFamily="34" charset="-128"/>
              <a:cs typeface="ＭＳ Ｐゴシック" charset="0"/>
            </a:endParaRPr>
          </a:p>
        </p:txBody>
      </p:sp>
      <p:pic>
        <p:nvPicPr>
          <p:cNvPr id="2" name="Imagen 1"/>
          <p:cNvPicPr>
            <a:picLocks noChangeAspect="1"/>
          </p:cNvPicPr>
          <p:nvPr/>
        </p:nvPicPr>
        <p:blipFill>
          <a:blip r:embed="rId3" cstate="print"/>
          <a:stretch>
            <a:fillRect/>
          </a:stretch>
        </p:blipFill>
        <p:spPr>
          <a:xfrm>
            <a:off x="272480" y="1052736"/>
            <a:ext cx="3648584" cy="1124107"/>
          </a:xfrm>
          <a:prstGeom prst="rect">
            <a:avLst/>
          </a:prstGeom>
        </p:spPr>
      </p:pic>
      <p:sp>
        <p:nvSpPr>
          <p:cNvPr id="13" name="Flecha derecha 12"/>
          <p:cNvSpPr/>
          <p:nvPr/>
        </p:nvSpPr>
        <p:spPr>
          <a:xfrm rot="10800000">
            <a:off x="3656856" y="1844824"/>
            <a:ext cx="264208" cy="17368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p:cNvPicPr>
            <a:picLocks noChangeAspect="1"/>
          </p:cNvPicPr>
          <p:nvPr/>
        </p:nvPicPr>
        <p:blipFill>
          <a:blip r:embed="rId4" cstate="print"/>
          <a:stretch>
            <a:fillRect/>
          </a:stretch>
        </p:blipFill>
        <p:spPr>
          <a:xfrm>
            <a:off x="4448944" y="1631513"/>
            <a:ext cx="5087060" cy="4686954"/>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7.5 Differential Expression Analysis </a:t>
            </a:r>
            <a:r>
              <a:rPr lang="en-GB" sz="2300" dirty="0" smtClean="0">
                <a:solidFill>
                  <a:srgbClr val="7D468C"/>
                </a:solidFill>
                <a:ea typeface="ＭＳ Ｐゴシック" pitchFamily="34" charset="-128"/>
                <a:cs typeface="ＭＳ Ｐゴシック" charset="0"/>
              </a:rPr>
              <a:t>(</a:t>
            </a:r>
            <a:r>
              <a:rPr lang="en-GB" sz="2300" dirty="0" err="1" smtClean="0">
                <a:solidFill>
                  <a:srgbClr val="7D468C"/>
                </a:solidFill>
                <a:ea typeface="ＭＳ Ｐゴシック" pitchFamily="34" charset="-128"/>
                <a:cs typeface="ＭＳ Ｐゴシック" charset="0"/>
              </a:rPr>
              <a:t>Heatmap</a:t>
            </a:r>
            <a:r>
              <a:rPr lang="en-GB" sz="2300" dirty="0" smtClean="0">
                <a:solidFill>
                  <a:srgbClr val="7D468C"/>
                </a:solidFill>
                <a:ea typeface="ＭＳ Ｐゴシック" pitchFamily="34" charset="-128"/>
                <a:cs typeface="ＭＳ Ｐゴシック" charset="0"/>
              </a:rPr>
              <a:t> Plot)</a:t>
            </a:r>
            <a:endParaRPr lang="en-GB" dirty="0" smtClean="0">
              <a:solidFill>
                <a:srgbClr val="7D468C"/>
              </a:solidFill>
              <a:ea typeface="ＭＳ Ｐゴシック" pitchFamily="34" charset="-128"/>
              <a:cs typeface="ＭＳ Ｐゴシック" charset="0"/>
            </a:endParaRPr>
          </a:p>
        </p:txBody>
      </p:sp>
      <p:sp>
        <p:nvSpPr>
          <p:cNvPr id="3" name="Rectángulo 2"/>
          <p:cNvSpPr/>
          <p:nvPr/>
        </p:nvSpPr>
        <p:spPr>
          <a:xfrm>
            <a:off x="380492" y="1287795"/>
            <a:ext cx="8892988" cy="4570482"/>
          </a:xfrm>
          <a:prstGeom prst="rect">
            <a:avLst/>
          </a:prstGeom>
        </p:spPr>
        <p:txBody>
          <a:bodyPr wrap="square">
            <a:spAutoFit/>
          </a:bodyPr>
          <a:lstStyle/>
          <a:p>
            <a:pPr>
              <a:lnSpc>
                <a:spcPct val="150000"/>
              </a:lnSpc>
            </a:pPr>
            <a:r>
              <a:rPr lang="en-GB" dirty="0" err="1" smtClean="0">
                <a:solidFill>
                  <a:schemeClr val="tx1">
                    <a:lumMod val="75000"/>
                    <a:lumOff val="25000"/>
                  </a:schemeClr>
                </a:solidFill>
                <a:effectLst>
                  <a:outerShdw blurRad="38100" dist="38100" dir="2700000" algn="tl">
                    <a:srgbClr val="000000">
                      <a:alpha val="43137"/>
                    </a:srgbClr>
                  </a:outerShdw>
                </a:effectLst>
                <a:latin typeface="Roboto"/>
              </a:rPr>
              <a:t>Heatmap</a:t>
            </a:r>
            <a:r>
              <a:rPr lang="en-GB" dirty="0" smtClean="0">
                <a:solidFill>
                  <a:schemeClr val="tx1">
                    <a:lumMod val="75000"/>
                    <a:lumOff val="25000"/>
                  </a:schemeClr>
                </a:solidFill>
                <a:latin typeface="Roboto"/>
              </a:rPr>
              <a:t> is a very useful tool for </a:t>
            </a:r>
            <a:r>
              <a:rPr lang="en-GB" dirty="0">
                <a:solidFill>
                  <a:schemeClr val="tx1">
                    <a:lumMod val="75000"/>
                    <a:lumOff val="25000"/>
                  </a:schemeClr>
                </a:solidFill>
                <a:latin typeface="Roboto"/>
              </a:rPr>
              <a:t>quick representation of quantitative differences in expression levels of biological data</a:t>
            </a:r>
            <a:r>
              <a:rPr lang="en-GB" dirty="0" smtClean="0">
                <a:solidFill>
                  <a:schemeClr val="tx1">
                    <a:lumMod val="75000"/>
                    <a:lumOff val="25000"/>
                  </a:schemeClr>
                </a:solidFill>
                <a:latin typeface="Roboto"/>
              </a:rPr>
              <a:t>.</a:t>
            </a:r>
          </a:p>
          <a:p>
            <a:pPr>
              <a:lnSpc>
                <a:spcPct val="150000"/>
              </a:lnSpc>
            </a:pPr>
            <a:endParaRPr lang="en-GB" dirty="0">
              <a:solidFill>
                <a:schemeClr val="tx1">
                  <a:lumMod val="75000"/>
                  <a:lumOff val="25000"/>
                </a:schemeClr>
              </a:solidFill>
              <a:latin typeface="Roboto"/>
            </a:endParaRPr>
          </a:p>
          <a:p>
            <a:r>
              <a:rPr lang="en-GB" dirty="0" smtClean="0">
                <a:solidFill>
                  <a:schemeClr val="tx1">
                    <a:lumMod val="75000"/>
                    <a:lumOff val="25000"/>
                  </a:schemeClr>
                </a:solidFill>
                <a:latin typeface="Roboto"/>
              </a:rPr>
              <a:t>		coding </a:t>
            </a:r>
            <a:r>
              <a:rPr lang="en-GB" dirty="0">
                <a:solidFill>
                  <a:schemeClr val="tx1">
                    <a:lumMod val="75000"/>
                    <a:lumOff val="25000"/>
                  </a:schemeClr>
                </a:solidFill>
                <a:latin typeface="Roboto"/>
              </a:rPr>
              <a:t>numerical values into </a:t>
            </a:r>
            <a:r>
              <a:rPr lang="en-GB" dirty="0" err="1" smtClean="0">
                <a:solidFill>
                  <a:schemeClr val="tx1">
                    <a:lumMod val="75000"/>
                    <a:lumOff val="25000"/>
                  </a:schemeClr>
                </a:solidFill>
                <a:latin typeface="Roboto"/>
              </a:rPr>
              <a:t>colors</a:t>
            </a:r>
            <a:endParaRPr lang="en-GB" dirty="0" smtClean="0">
              <a:solidFill>
                <a:schemeClr val="tx1">
                  <a:lumMod val="75000"/>
                  <a:lumOff val="25000"/>
                </a:schemeClr>
              </a:solidFill>
              <a:latin typeface="Roboto"/>
            </a:endParaRPr>
          </a:p>
          <a:p>
            <a:endParaRPr lang="en-GB" dirty="0" smtClean="0">
              <a:solidFill>
                <a:schemeClr val="tx1">
                  <a:lumMod val="75000"/>
                  <a:lumOff val="25000"/>
                </a:schemeClr>
              </a:solidFill>
              <a:latin typeface="Roboto"/>
            </a:endParaRPr>
          </a:p>
          <a:p>
            <a:endParaRPr lang="en-GB" dirty="0" smtClean="0">
              <a:solidFill>
                <a:schemeClr val="tx1">
                  <a:lumMod val="75000"/>
                  <a:lumOff val="25000"/>
                </a:schemeClr>
              </a:solidFill>
              <a:latin typeface="Roboto"/>
            </a:endParaRPr>
          </a:p>
          <a:p>
            <a:pPr>
              <a:lnSpc>
                <a:spcPct val="150000"/>
              </a:lnSpc>
            </a:pPr>
            <a:r>
              <a:rPr lang="en-GB" dirty="0" err="1" smtClean="0">
                <a:solidFill>
                  <a:schemeClr val="tx1">
                    <a:lumMod val="75000"/>
                    <a:lumOff val="25000"/>
                  </a:schemeClr>
                </a:solidFill>
                <a:latin typeface="Roboto"/>
              </a:rPr>
              <a:t>Heatmap</a:t>
            </a:r>
            <a:r>
              <a:rPr lang="en-GB" dirty="0" smtClean="0">
                <a:solidFill>
                  <a:schemeClr val="tx1">
                    <a:lumMod val="75000"/>
                    <a:lumOff val="25000"/>
                  </a:schemeClr>
                </a:solidFill>
                <a:latin typeface="Roboto"/>
              </a:rPr>
              <a:t> </a:t>
            </a:r>
            <a:r>
              <a:rPr lang="en-GB" dirty="0">
                <a:solidFill>
                  <a:schemeClr val="tx1">
                    <a:lumMod val="75000"/>
                    <a:lumOff val="25000"/>
                  </a:schemeClr>
                </a:solidFill>
                <a:latin typeface="Roboto"/>
              </a:rPr>
              <a:t>representations are also combined </a:t>
            </a:r>
            <a:r>
              <a:rPr lang="en-GB" dirty="0" smtClean="0">
                <a:solidFill>
                  <a:schemeClr val="tx1">
                    <a:lumMod val="75000"/>
                    <a:lumOff val="25000"/>
                  </a:schemeClr>
                </a:solidFill>
                <a:latin typeface="Roboto"/>
              </a:rPr>
              <a:t>with </a:t>
            </a:r>
            <a:r>
              <a:rPr lang="en-GB" dirty="0" smtClean="0">
                <a:solidFill>
                  <a:schemeClr val="tx1">
                    <a:lumMod val="75000"/>
                    <a:lumOff val="25000"/>
                  </a:schemeClr>
                </a:solidFill>
                <a:effectLst>
                  <a:outerShdw blurRad="38100" dist="38100" dir="2700000" algn="tl">
                    <a:srgbClr val="000000">
                      <a:alpha val="43137"/>
                    </a:srgbClr>
                  </a:outerShdw>
                </a:effectLst>
                <a:latin typeface="Roboto"/>
              </a:rPr>
              <a:t>clustering</a:t>
            </a:r>
            <a:r>
              <a:rPr lang="en-GB" dirty="0">
                <a:solidFill>
                  <a:schemeClr val="tx1">
                    <a:lumMod val="75000"/>
                    <a:lumOff val="25000"/>
                  </a:schemeClr>
                </a:solidFill>
                <a:effectLst>
                  <a:outerShdw blurRad="38100" dist="38100" dir="2700000" algn="tl">
                    <a:srgbClr val="000000">
                      <a:alpha val="43137"/>
                    </a:srgbClr>
                  </a:outerShdw>
                </a:effectLst>
                <a:latin typeface="Roboto"/>
              </a:rPr>
              <a:t> methods </a:t>
            </a:r>
            <a:r>
              <a:rPr lang="en-GB" dirty="0">
                <a:solidFill>
                  <a:schemeClr val="tx1">
                    <a:lumMod val="75000"/>
                    <a:lumOff val="25000"/>
                  </a:schemeClr>
                </a:solidFill>
                <a:latin typeface="Roboto"/>
              </a:rPr>
              <a:t>to group genes and/or samples based on their expression patterns. </a:t>
            </a:r>
            <a:endParaRPr lang="en-GB" dirty="0" smtClean="0">
              <a:solidFill>
                <a:schemeClr val="tx1">
                  <a:lumMod val="75000"/>
                  <a:lumOff val="25000"/>
                </a:schemeClr>
              </a:solidFill>
              <a:latin typeface="Roboto"/>
            </a:endParaRPr>
          </a:p>
          <a:p>
            <a:pPr lvl="1">
              <a:lnSpc>
                <a:spcPct val="150000"/>
              </a:lnSpc>
            </a:pPr>
            <a:endParaRPr lang="en-GB" sz="1700" dirty="0">
              <a:solidFill>
                <a:schemeClr val="tx1">
                  <a:lumMod val="75000"/>
                  <a:lumOff val="25000"/>
                </a:schemeClr>
              </a:solidFill>
              <a:latin typeface="Roboto"/>
            </a:endParaRPr>
          </a:p>
          <a:p>
            <a:pPr marL="742950" lvl="1" indent="-285750">
              <a:lnSpc>
                <a:spcPct val="150000"/>
              </a:lnSpc>
              <a:buFont typeface="Arial" panose="020B0604020202020204" pitchFamily="34" charset="0"/>
              <a:buChar char="•"/>
            </a:pPr>
            <a:r>
              <a:rPr lang="en-GB" sz="1700" dirty="0" smtClean="0">
                <a:solidFill>
                  <a:schemeClr val="tx1">
                    <a:lumMod val="75000"/>
                    <a:lumOff val="25000"/>
                  </a:schemeClr>
                </a:solidFill>
                <a:latin typeface="Roboto"/>
              </a:rPr>
              <a:t>Each </a:t>
            </a:r>
            <a:r>
              <a:rPr lang="en-GB" sz="1700" dirty="0">
                <a:solidFill>
                  <a:schemeClr val="tx1">
                    <a:lumMod val="75000"/>
                    <a:lumOff val="25000"/>
                  </a:schemeClr>
                </a:solidFill>
                <a:latin typeface="Roboto"/>
              </a:rPr>
              <a:t>gene is represented as a row and is color-coded to represent the intensity of its variation (either positive or negative) relative to a reference value. </a:t>
            </a:r>
            <a:endParaRPr lang="en-GB" sz="1700" dirty="0" smtClean="0">
              <a:solidFill>
                <a:schemeClr val="tx1">
                  <a:lumMod val="75000"/>
                  <a:lumOff val="25000"/>
                </a:schemeClr>
              </a:solidFill>
              <a:latin typeface="Roboto"/>
            </a:endParaRPr>
          </a:p>
          <a:p>
            <a:pPr marL="742950" lvl="1" indent="-285750">
              <a:lnSpc>
                <a:spcPct val="150000"/>
              </a:lnSpc>
              <a:buFont typeface="Arial" panose="020B0604020202020204" pitchFamily="34" charset="0"/>
              <a:buChar char="•"/>
            </a:pPr>
            <a:r>
              <a:rPr lang="en-GB" sz="1700" dirty="0" smtClean="0">
                <a:solidFill>
                  <a:schemeClr val="tx1">
                    <a:lumMod val="75000"/>
                    <a:lumOff val="25000"/>
                  </a:schemeClr>
                </a:solidFill>
                <a:latin typeface="Roboto"/>
              </a:rPr>
              <a:t>Biological </a:t>
            </a:r>
            <a:r>
              <a:rPr lang="en-GB" sz="1700" dirty="0">
                <a:solidFill>
                  <a:schemeClr val="tx1">
                    <a:lumMod val="75000"/>
                    <a:lumOff val="25000"/>
                  </a:schemeClr>
                </a:solidFill>
                <a:latin typeface="Roboto"/>
              </a:rPr>
              <a:t>samples are represented as columns in the grid</a:t>
            </a:r>
            <a:r>
              <a:rPr lang="en-GB" sz="1700" dirty="0" smtClean="0">
                <a:solidFill>
                  <a:schemeClr val="tx1">
                    <a:lumMod val="75000"/>
                    <a:lumOff val="25000"/>
                  </a:schemeClr>
                </a:solidFill>
                <a:latin typeface="Roboto"/>
              </a:rPr>
              <a:t>.</a:t>
            </a:r>
            <a:endParaRPr lang="en-US" dirty="0">
              <a:solidFill>
                <a:schemeClr val="tx1">
                  <a:lumMod val="75000"/>
                  <a:lumOff val="25000"/>
                </a:schemeClr>
              </a:solidFill>
            </a:endParaRPr>
          </a:p>
        </p:txBody>
      </p:sp>
      <p:sp>
        <p:nvSpPr>
          <p:cNvPr id="4" name="Flecha abajo 3"/>
          <p:cNvSpPr/>
          <p:nvPr/>
        </p:nvSpPr>
        <p:spPr>
          <a:xfrm>
            <a:off x="3512840" y="2204864"/>
            <a:ext cx="360040"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p:cNvSpPr/>
          <p:nvPr/>
        </p:nvSpPr>
        <p:spPr>
          <a:xfrm>
            <a:off x="632520" y="3501008"/>
            <a:ext cx="8568952" cy="369332"/>
          </a:xfrm>
          <a:prstGeom prst="rect">
            <a:avLst/>
          </a:prstGeom>
        </p:spPr>
        <p:txBody>
          <a:bodyPr wrap="square">
            <a:spAutoFit/>
          </a:bodyPr>
          <a:lstStyle/>
          <a:p>
            <a:r>
              <a:rPr lang="en-GB" dirty="0">
                <a:latin typeface="Roboto"/>
              </a:rPr>
              <a:t> </a:t>
            </a:r>
            <a:endParaRPr lang="en-US" dirty="0"/>
          </a:p>
        </p:txBody>
      </p:sp>
    </p:spTree>
    <p:extLst>
      <p:ext uri="{BB962C8B-B14F-4D97-AF65-F5344CB8AC3E}">
        <p14:creationId xmlns:p14="http://schemas.microsoft.com/office/powerpoint/2010/main" xmlns="" val="362721566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5"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7.6 Differential Expression Analysis </a:t>
            </a:r>
            <a:r>
              <a:rPr lang="en-GB" sz="2300" dirty="0" smtClean="0">
                <a:solidFill>
                  <a:srgbClr val="7D468C"/>
                </a:solidFill>
                <a:ea typeface="ＭＳ Ｐゴシック" pitchFamily="34" charset="-128"/>
                <a:cs typeface="ＭＳ Ｐゴシック" charset="0"/>
              </a:rPr>
              <a:t>(</a:t>
            </a:r>
            <a:r>
              <a:rPr lang="en-GB" sz="2300" dirty="0" err="1" smtClean="0">
                <a:solidFill>
                  <a:srgbClr val="7D468C"/>
                </a:solidFill>
                <a:ea typeface="ＭＳ Ｐゴシック" pitchFamily="34" charset="-128"/>
                <a:cs typeface="ＭＳ Ｐゴシック" charset="0"/>
              </a:rPr>
              <a:t>Heatmap</a:t>
            </a:r>
            <a:r>
              <a:rPr lang="en-GB" sz="2300" dirty="0" smtClean="0">
                <a:solidFill>
                  <a:srgbClr val="7D468C"/>
                </a:solidFill>
                <a:ea typeface="ＭＳ Ｐゴシック" pitchFamily="34" charset="-128"/>
                <a:cs typeface="ＭＳ Ｐゴシック" charset="0"/>
              </a:rPr>
              <a:t> Plot)</a:t>
            </a:r>
            <a:endParaRPr lang="en-GB" dirty="0" smtClean="0">
              <a:solidFill>
                <a:srgbClr val="7D468C"/>
              </a:solidFill>
              <a:ea typeface="ＭＳ Ｐゴシック" pitchFamily="34" charset="-128"/>
              <a:cs typeface="ＭＳ Ｐゴシック" charset="0"/>
            </a:endParaRPr>
          </a:p>
        </p:txBody>
      </p:sp>
      <p:sp>
        <p:nvSpPr>
          <p:cNvPr id="6" name="Rectángulo 5"/>
          <p:cNvSpPr/>
          <p:nvPr/>
        </p:nvSpPr>
        <p:spPr>
          <a:xfrm>
            <a:off x="632520" y="3501008"/>
            <a:ext cx="8568952" cy="369332"/>
          </a:xfrm>
          <a:prstGeom prst="rect">
            <a:avLst/>
          </a:prstGeom>
        </p:spPr>
        <p:txBody>
          <a:bodyPr wrap="square">
            <a:spAutoFit/>
          </a:bodyPr>
          <a:lstStyle/>
          <a:p>
            <a:r>
              <a:rPr lang="en-GB" dirty="0">
                <a:latin typeface="Roboto"/>
              </a:rPr>
              <a:t> </a:t>
            </a:r>
            <a:endParaRPr lang="en-US" dirty="0"/>
          </a:p>
        </p:txBody>
      </p:sp>
      <p:pic>
        <p:nvPicPr>
          <p:cNvPr id="2" name="Imagen 1"/>
          <p:cNvPicPr>
            <a:picLocks noChangeAspect="1"/>
          </p:cNvPicPr>
          <p:nvPr/>
        </p:nvPicPr>
        <p:blipFill>
          <a:blip r:embed="rId3" cstate="print"/>
          <a:stretch>
            <a:fillRect/>
          </a:stretch>
        </p:blipFill>
        <p:spPr>
          <a:xfrm>
            <a:off x="1352600" y="1138436"/>
            <a:ext cx="6663266" cy="4725144"/>
          </a:xfrm>
          <a:prstGeom prst="rect">
            <a:avLst/>
          </a:prstGeom>
        </p:spPr>
      </p:pic>
    </p:spTree>
    <p:extLst>
      <p:ext uri="{BB962C8B-B14F-4D97-AF65-F5344CB8AC3E}">
        <p14:creationId xmlns:p14="http://schemas.microsoft.com/office/powerpoint/2010/main" xmlns="" val="416114707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
          <p:cNvSpPr txBox="1">
            <a:spLocks noChangeArrowheads="1"/>
          </p:cNvSpPr>
          <p:nvPr/>
        </p:nvSpPr>
        <p:spPr bwMode="auto">
          <a:xfrm>
            <a:off x="495300" y="274638"/>
            <a:ext cx="8913813" cy="1143000"/>
          </a:xfrm>
          <a:prstGeom prst="rect">
            <a:avLst/>
          </a:prstGeom>
          <a:noFill/>
          <a:ln w="9525">
            <a:noFill/>
            <a:round/>
            <a:headEnd/>
            <a:tailEnd/>
          </a:ln>
        </p:spPr>
        <p:txBody>
          <a:bodyPr wrap="none" anchor="ctr"/>
          <a:lstStyle/>
          <a:p>
            <a:pPr eaLnBrk="1" hangingPunct="1"/>
            <a:endParaRPr lang="ca-ES" altLang="ca-ES"/>
          </a:p>
        </p:txBody>
      </p:sp>
      <p:sp>
        <p:nvSpPr>
          <p:cNvPr id="5" name="8 CuadroTexto"/>
          <p:cNvSpPr txBox="1"/>
          <p:nvPr/>
        </p:nvSpPr>
        <p:spPr>
          <a:xfrm>
            <a:off x="128464" y="606460"/>
            <a:ext cx="8640960" cy="446276"/>
          </a:xfrm>
          <a:prstGeom prst="rect">
            <a:avLst/>
          </a:prstGeom>
          <a:noFill/>
        </p:spPr>
        <p:txBody>
          <a:bodyPr wrap="square" rtlCol="0">
            <a:spAutoFit/>
          </a:bodyPr>
          <a:lstStyle/>
          <a:p>
            <a:r>
              <a:rPr lang="en-GB" sz="2300" b="1" dirty="0" smtClean="0">
                <a:solidFill>
                  <a:srgbClr val="7D468C"/>
                </a:solidFill>
                <a:ea typeface="ＭＳ Ｐゴシック" pitchFamily="34" charset="-128"/>
                <a:cs typeface="ＭＳ Ｐゴシック" charset="0"/>
              </a:rPr>
              <a:t>Next step…</a:t>
            </a:r>
            <a:endParaRPr lang="en-GB" dirty="0" smtClean="0">
              <a:solidFill>
                <a:srgbClr val="7D468C"/>
              </a:solidFill>
              <a:ea typeface="ＭＳ Ｐゴシック" pitchFamily="34" charset="-128"/>
              <a:cs typeface="ＭＳ Ｐゴシック" charset="0"/>
            </a:endParaRPr>
          </a:p>
        </p:txBody>
      </p:sp>
      <p:sp>
        <p:nvSpPr>
          <p:cNvPr id="2" name="CuadroTexto 1"/>
          <p:cNvSpPr txBox="1"/>
          <p:nvPr/>
        </p:nvSpPr>
        <p:spPr>
          <a:xfrm>
            <a:off x="1496616" y="1772816"/>
            <a:ext cx="7056784" cy="276998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We have performed analysis on gene level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It would be interesting to look for how these genes act together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lvl="2"/>
            <a:endParaRPr lang="en-US" sz="2400" dirty="0" smtClean="0"/>
          </a:p>
          <a:p>
            <a:pPr lvl="2"/>
            <a:r>
              <a:rPr lang="en-US" sz="2400" dirty="0" smtClean="0">
                <a:effectLst>
                  <a:outerShdw blurRad="38100" dist="38100" dir="2700000" algn="tl">
                    <a:srgbClr val="000000">
                      <a:alpha val="43137"/>
                    </a:srgbClr>
                  </a:outerShdw>
                </a:effectLst>
              </a:rPr>
              <a:t>Analysis of biological significance</a:t>
            </a:r>
            <a:endParaRPr lang="en-US" sz="2400" dirty="0">
              <a:effectLst>
                <a:outerShdw blurRad="38100" dist="38100" dir="2700000" algn="tl">
                  <a:srgbClr val="000000">
                    <a:alpha val="43137"/>
                  </a:srgbClr>
                </a:outerShdw>
              </a:effectLst>
            </a:endParaRPr>
          </a:p>
        </p:txBody>
      </p:sp>
      <p:sp>
        <p:nvSpPr>
          <p:cNvPr id="6" name="Flecha abajo 5"/>
          <p:cNvSpPr/>
          <p:nvPr/>
        </p:nvSpPr>
        <p:spPr>
          <a:xfrm>
            <a:off x="4088904" y="2996952"/>
            <a:ext cx="648072"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0187696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2 Rectángulo"/>
          <p:cNvSpPr>
            <a:spLocks noChangeArrowheads="1"/>
          </p:cNvSpPr>
          <p:nvPr/>
        </p:nvSpPr>
        <p:spPr bwMode="auto">
          <a:xfrm>
            <a:off x="0" y="908720"/>
            <a:ext cx="9906000" cy="60179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en-US" altLang="en-US" u="sng" dirty="0"/>
              <a:t>Bibliography</a:t>
            </a:r>
          </a:p>
          <a:p>
            <a:pPr eaLnBrk="1">
              <a:lnSpc>
                <a:spcPct val="93000"/>
              </a:lnSpc>
              <a:buClr>
                <a:srgbClr val="000000"/>
              </a:buClr>
              <a:buSzPct val="100000"/>
              <a:buFont typeface="Arial" pitchFamily="34" charset="0"/>
              <a:buChar char="•"/>
            </a:pPr>
            <a:r>
              <a:rPr lang="en-US" altLang="en-US" dirty="0" err="1"/>
              <a:t>Goecks</a:t>
            </a:r>
            <a:r>
              <a:rPr lang="en-US" altLang="en-US" dirty="0"/>
              <a:t> </a:t>
            </a:r>
            <a:r>
              <a:rPr lang="en-US" altLang="en-US" dirty="0" smtClean="0"/>
              <a:t>J et al.; </a:t>
            </a:r>
            <a:r>
              <a:rPr lang="en-US" altLang="en-US" dirty="0"/>
              <a:t>Galaxy Team</a:t>
            </a:r>
            <a:r>
              <a:rPr lang="en-US" altLang="en-US" dirty="0" smtClean="0"/>
              <a:t>. </a:t>
            </a:r>
            <a:r>
              <a:rPr lang="en-US" altLang="en-US" i="1" dirty="0" smtClean="0"/>
              <a:t>Galaxy</a:t>
            </a:r>
            <a:r>
              <a:rPr lang="en-US" altLang="en-US" i="1" dirty="0"/>
              <a:t>: a comprehensive approach for supporting accessible, reproducible, and transparent computational research in the life sciences. Genome Biol. </a:t>
            </a:r>
            <a:r>
              <a:rPr lang="en-US" altLang="en-US" i="1" dirty="0" smtClean="0"/>
              <a:t>2010</a:t>
            </a:r>
          </a:p>
          <a:p>
            <a:pPr eaLnBrk="1">
              <a:lnSpc>
                <a:spcPct val="93000"/>
              </a:lnSpc>
              <a:buClr>
                <a:srgbClr val="000000"/>
              </a:buClr>
              <a:buSzPct val="100000"/>
              <a:buFont typeface="Arial" pitchFamily="34" charset="0"/>
              <a:buChar char="•"/>
            </a:pPr>
            <a:r>
              <a:rPr lang="en-US" altLang="zh-CN" dirty="0" err="1" smtClean="0"/>
              <a:t>Ozsolak</a:t>
            </a:r>
            <a:r>
              <a:rPr lang="en-US" altLang="zh-CN" dirty="0" smtClean="0"/>
              <a:t> F, </a:t>
            </a:r>
            <a:r>
              <a:rPr lang="en-US" altLang="zh-CN" dirty="0" err="1" smtClean="0"/>
              <a:t>Milos</a:t>
            </a:r>
            <a:r>
              <a:rPr lang="en-US" altLang="zh-CN" dirty="0" smtClean="0"/>
              <a:t> PM. </a:t>
            </a:r>
            <a:r>
              <a:rPr lang="en-US" altLang="zh-CN" i="1" dirty="0" smtClean="0"/>
              <a:t>RNA sequencing: advances, challenges and opportunities. </a:t>
            </a:r>
            <a:r>
              <a:rPr lang="en-US" altLang="zh-CN" dirty="0" smtClean="0"/>
              <a:t>Nat Rev Genet. 2011. </a:t>
            </a:r>
          </a:p>
          <a:p>
            <a:pPr eaLnBrk="1">
              <a:lnSpc>
                <a:spcPct val="93000"/>
              </a:lnSpc>
              <a:buClr>
                <a:srgbClr val="000000"/>
              </a:buClr>
              <a:buSzPct val="100000"/>
              <a:buFont typeface="Arial" pitchFamily="34" charset="0"/>
              <a:buChar char="•"/>
            </a:pPr>
            <a:r>
              <a:rPr lang="en-US" dirty="0" err="1" smtClean="0"/>
              <a:t>Kchouk</a:t>
            </a:r>
            <a:r>
              <a:rPr lang="en-US" dirty="0" smtClean="0"/>
              <a:t> M et al. </a:t>
            </a:r>
            <a:r>
              <a:rPr lang="en-US" i="1" dirty="0" smtClean="0"/>
              <a:t>Generations of Sequencing Technologies: From First to Next Generation. </a:t>
            </a:r>
            <a:r>
              <a:rPr lang="en-US" dirty="0" err="1" smtClean="0"/>
              <a:t>Biol</a:t>
            </a:r>
            <a:r>
              <a:rPr lang="en-US" dirty="0" smtClean="0"/>
              <a:t> Med.</a:t>
            </a:r>
            <a:r>
              <a:rPr lang="en-US" i="1" dirty="0" smtClean="0"/>
              <a:t> </a:t>
            </a:r>
            <a:r>
              <a:rPr lang="en-US" dirty="0" smtClean="0"/>
              <a:t>2017</a:t>
            </a:r>
          </a:p>
          <a:p>
            <a:pPr eaLnBrk="1">
              <a:lnSpc>
                <a:spcPct val="93000"/>
              </a:lnSpc>
              <a:buClr>
                <a:srgbClr val="000000"/>
              </a:buClr>
              <a:buSzPct val="100000"/>
              <a:buFont typeface="Arial" pitchFamily="34" charset="0"/>
              <a:buChar char="•"/>
            </a:pPr>
            <a:r>
              <a:rPr lang="en-US" altLang="en-US" dirty="0" smtClean="0"/>
              <a:t>Doyle M et al.</a:t>
            </a:r>
            <a:r>
              <a:rPr lang="en-US" altLang="en-US" dirty="0" smtClean="0"/>
              <a:t> </a:t>
            </a:r>
            <a:r>
              <a:rPr lang="en-US" altLang="en-US" i="1" dirty="0" smtClean="0"/>
              <a:t>RNA-</a:t>
            </a:r>
            <a:r>
              <a:rPr lang="en-US" altLang="en-US" i="1" dirty="0" err="1" smtClean="0"/>
              <a:t>seq</a:t>
            </a:r>
            <a:r>
              <a:rPr lang="en-US" altLang="en-US" i="1" dirty="0" smtClean="0"/>
              <a:t> counts to genes </a:t>
            </a:r>
            <a:r>
              <a:rPr lang="en-US" altLang="en-US" dirty="0" smtClean="0"/>
              <a:t>(Galaxy Training Materials</a:t>
            </a:r>
            <a:r>
              <a:rPr lang="en-US" altLang="en-US" dirty="0" smtClean="0"/>
              <a:t>) 2019</a:t>
            </a:r>
            <a:endParaRPr lang="en-US" altLang="en-US" dirty="0" smtClean="0"/>
          </a:p>
          <a:p>
            <a:pPr eaLnBrk="1">
              <a:lnSpc>
                <a:spcPct val="93000"/>
              </a:lnSpc>
              <a:buClr>
                <a:srgbClr val="000000"/>
              </a:buClr>
              <a:buSzPct val="100000"/>
              <a:buFont typeface="Arial" pitchFamily="34" charset="0"/>
              <a:buChar char="•"/>
            </a:pPr>
            <a:r>
              <a:rPr lang="en-US" altLang="en-US" dirty="0" err="1" smtClean="0"/>
              <a:t>Batut</a:t>
            </a:r>
            <a:r>
              <a:rPr lang="en-US" altLang="en-US" dirty="0" smtClean="0"/>
              <a:t> et </a:t>
            </a:r>
            <a:r>
              <a:rPr lang="en-US" altLang="en-US" dirty="0" smtClean="0"/>
              <a:t>al. </a:t>
            </a:r>
            <a:r>
              <a:rPr lang="en-US" altLang="en-US" i="1" dirty="0" smtClean="0"/>
              <a:t>Community-Driven </a:t>
            </a:r>
            <a:r>
              <a:rPr lang="en-US" altLang="en-US" i="1" dirty="0" smtClean="0"/>
              <a:t>Data Analysis Training for Biology Cell </a:t>
            </a:r>
            <a:r>
              <a:rPr lang="en-US" altLang="en-US" i="1" dirty="0" smtClean="0"/>
              <a:t> systems</a:t>
            </a:r>
            <a:r>
              <a:rPr lang="en-US" altLang="en-US" dirty="0" smtClean="0"/>
              <a:t> </a:t>
            </a:r>
            <a:r>
              <a:rPr lang="en-US" altLang="en-US" dirty="0" smtClean="0"/>
              <a:t>2018</a:t>
            </a:r>
            <a:endParaRPr lang="en-US" altLang="en-US" i="1" dirty="0" smtClean="0"/>
          </a:p>
          <a:p>
            <a:pPr eaLnBrk="1">
              <a:lnSpc>
                <a:spcPct val="93000"/>
              </a:lnSpc>
              <a:buClr>
                <a:srgbClr val="000000"/>
              </a:buClr>
              <a:buSzPct val="100000"/>
              <a:buFont typeface="Times New Roman" panose="02020603050405020304" pitchFamily="18" charset="0"/>
              <a:buNone/>
            </a:pPr>
            <a:endParaRPr lang="en-US" altLang="en-US" dirty="0"/>
          </a:p>
          <a:p>
            <a:pPr eaLnBrk="1">
              <a:lnSpc>
                <a:spcPct val="93000"/>
              </a:lnSpc>
              <a:buClr>
                <a:srgbClr val="000000"/>
              </a:buClr>
              <a:buSzPct val="100000"/>
              <a:buFont typeface="Times New Roman" panose="02020603050405020304" pitchFamily="18" charset="0"/>
              <a:buNone/>
            </a:pPr>
            <a:r>
              <a:rPr lang="en-US" altLang="en-US" u="sng" dirty="0"/>
              <a:t>Links and Tutorials</a:t>
            </a:r>
          </a:p>
          <a:p>
            <a:pPr eaLnBrk="1">
              <a:lnSpc>
                <a:spcPct val="93000"/>
              </a:lnSpc>
              <a:buClr>
                <a:srgbClr val="000000"/>
              </a:buClr>
              <a:buSzPct val="100000"/>
              <a:buFont typeface="Arial" panose="020B0604020202020204" pitchFamily="34" charset="0"/>
              <a:buChar char="•"/>
            </a:pPr>
            <a:r>
              <a:rPr lang="en-US" altLang="en-US" dirty="0"/>
              <a:t> Data formats</a:t>
            </a:r>
          </a:p>
          <a:p>
            <a:pPr lvl="1" eaLnBrk="1">
              <a:lnSpc>
                <a:spcPct val="93000"/>
              </a:lnSpc>
              <a:buClr>
                <a:srgbClr val="000000"/>
              </a:buClr>
              <a:buSzPct val="100000"/>
              <a:buFont typeface="Times New Roman" panose="02020603050405020304" pitchFamily="18" charset="0"/>
              <a:buNone/>
            </a:pPr>
            <a:r>
              <a:rPr lang="en-US" altLang="en-US" dirty="0">
                <a:hlinkClick r:id="rId2"/>
              </a:rPr>
              <a:t>https://www.ncbi.nlm.nih.gov/sra/docs/submitformats</a:t>
            </a:r>
            <a:r>
              <a:rPr lang="en-US" altLang="en-US" dirty="0" smtClean="0">
                <a:hlinkClick r:id="rId2"/>
              </a:rPr>
              <a:t>/</a:t>
            </a:r>
            <a:endParaRPr lang="en-US" altLang="en-US" dirty="0" smtClean="0"/>
          </a:p>
          <a:p>
            <a:pPr eaLnBrk="1">
              <a:lnSpc>
                <a:spcPct val="93000"/>
              </a:lnSpc>
              <a:buClr>
                <a:srgbClr val="000000"/>
              </a:buClr>
              <a:buSzPct val="100000"/>
              <a:buFont typeface="Arial" panose="020B0604020202020204" pitchFamily="34" charset="0"/>
              <a:buChar char="•"/>
            </a:pPr>
            <a:r>
              <a:rPr lang="en-US" altLang="en-US" dirty="0" smtClean="0"/>
              <a:t>FASTQC</a:t>
            </a:r>
            <a:endParaRPr lang="en-US" altLang="en-US" dirty="0"/>
          </a:p>
          <a:p>
            <a:pPr lvl="1" eaLnBrk="1">
              <a:lnSpc>
                <a:spcPct val="93000"/>
              </a:lnSpc>
              <a:buClr>
                <a:srgbClr val="000000"/>
              </a:buClr>
              <a:buSzPct val="100000"/>
              <a:buFont typeface="Times New Roman" panose="02020603050405020304" pitchFamily="18" charset="0"/>
              <a:buNone/>
            </a:pPr>
            <a:r>
              <a:rPr lang="en-US" altLang="en-US" dirty="0">
                <a:hlinkClick r:id="rId3"/>
              </a:rPr>
              <a:t>https://www.bioinformatics.babraham.ac.uk/projects/fastqc</a:t>
            </a:r>
            <a:r>
              <a:rPr lang="en-US" altLang="en-US" dirty="0" smtClean="0">
                <a:hlinkClick r:id="rId3"/>
              </a:rPr>
              <a:t>/</a:t>
            </a:r>
            <a:endParaRPr lang="en-US" altLang="en-US" dirty="0" smtClean="0"/>
          </a:p>
          <a:p>
            <a:pPr eaLnBrk="1">
              <a:lnSpc>
                <a:spcPct val="93000"/>
              </a:lnSpc>
              <a:buClr>
                <a:srgbClr val="000000"/>
              </a:buClr>
              <a:buSzPct val="100000"/>
              <a:buFont typeface="Arial" panose="020B0604020202020204" pitchFamily="34" charset="0"/>
              <a:buChar char="•"/>
            </a:pPr>
            <a:r>
              <a:rPr lang="en-US" altLang="en-US" dirty="0" smtClean="0"/>
              <a:t>Galaxy </a:t>
            </a:r>
            <a:r>
              <a:rPr lang="en-US" altLang="en-US" dirty="0"/>
              <a:t>workshop</a:t>
            </a:r>
          </a:p>
          <a:p>
            <a:pPr lvl="1" eaLnBrk="1">
              <a:lnSpc>
                <a:spcPct val="93000"/>
              </a:lnSpc>
              <a:buClr>
                <a:srgbClr val="000000"/>
              </a:buClr>
              <a:buSzPct val="100000"/>
              <a:buFont typeface="Times New Roman" panose="02020603050405020304" pitchFamily="18" charset="0"/>
              <a:buNone/>
            </a:pPr>
            <a:r>
              <a:rPr lang="en-US" altLang="en-US" dirty="0">
                <a:hlinkClick r:id="rId4"/>
              </a:rPr>
              <a:t>http://chagall.med.cornell.edu/galaxy/GalaxyWorkshopNotes.pdf</a:t>
            </a:r>
            <a:endParaRPr lang="en-US" altLang="en-US" dirty="0"/>
          </a:p>
          <a:p>
            <a:pPr eaLnBrk="1">
              <a:lnSpc>
                <a:spcPct val="93000"/>
              </a:lnSpc>
              <a:buClr>
                <a:srgbClr val="000000"/>
              </a:buClr>
              <a:buSzPct val="100000"/>
              <a:buFont typeface="Arial" panose="020B0604020202020204" pitchFamily="34" charset="0"/>
              <a:buChar char="•"/>
            </a:pPr>
            <a:r>
              <a:rPr lang="en-US" altLang="en-US" dirty="0" smtClean="0"/>
              <a:t>A </a:t>
            </a:r>
            <a:r>
              <a:rPr lang="en-US" altLang="en-US" dirty="0"/>
              <a:t>complete RNA-</a:t>
            </a:r>
            <a:r>
              <a:rPr lang="en-US" altLang="en-US" dirty="0" err="1"/>
              <a:t>seq</a:t>
            </a:r>
            <a:r>
              <a:rPr lang="en-US" altLang="en-US" dirty="0"/>
              <a:t> analysis using </a:t>
            </a:r>
            <a:r>
              <a:rPr lang="en-US" altLang="en-US" dirty="0" smtClean="0"/>
              <a:t>Galaxy</a:t>
            </a:r>
          </a:p>
          <a:p>
            <a:pPr lvl="1" eaLnBrk="1">
              <a:lnSpc>
                <a:spcPct val="93000"/>
              </a:lnSpc>
              <a:buClr>
                <a:srgbClr val="000000"/>
              </a:buClr>
              <a:buSzPct val="100000"/>
            </a:pPr>
            <a:r>
              <a:rPr lang="ca-ES" u="sng" dirty="0" smtClean="0">
                <a:hlinkClick r:id="rId5"/>
              </a:rPr>
              <a:t>https://galaxyproject.github.io/training-material/topics/transcriptomics/tutorials/rna-seq-reads-to-counts/tutorial.html</a:t>
            </a:r>
            <a:r>
              <a:rPr lang="ca-ES" dirty="0" smtClean="0"/>
              <a:t/>
            </a:r>
            <a:br>
              <a:rPr lang="ca-ES" dirty="0" smtClean="0"/>
            </a:br>
            <a:r>
              <a:rPr lang="ca-ES" u="sng" dirty="0" smtClean="0">
                <a:hlinkClick r:id="rId6"/>
              </a:rPr>
              <a:t>https://galaxyproject.github.io/training-material/topics/transcriptomics/tutorials/rna-seq-counts-to-genes/tutorial.html</a:t>
            </a:r>
            <a:endParaRPr lang="en-US" altLang="en-US" dirty="0"/>
          </a:p>
          <a:p>
            <a:pPr eaLnBrk="1">
              <a:lnSpc>
                <a:spcPct val="93000"/>
              </a:lnSpc>
              <a:buClr>
                <a:srgbClr val="000000"/>
              </a:buClr>
              <a:buSzPct val="100000"/>
              <a:buFont typeface="Arial" panose="020B0604020202020204" pitchFamily="34" charset="0"/>
              <a:buChar char="•"/>
            </a:pPr>
            <a:r>
              <a:rPr lang="en-US" altLang="en-US" dirty="0"/>
              <a:t>And a lot more </a:t>
            </a:r>
            <a:r>
              <a:rPr lang="en-US" altLang="en-US" dirty="0" smtClean="0"/>
              <a:t>in</a:t>
            </a:r>
            <a:r>
              <a:rPr lang="en-US" altLang="en-US" dirty="0"/>
              <a:t>	</a:t>
            </a:r>
            <a:r>
              <a:rPr lang="en-US" altLang="en-US" dirty="0">
                <a:hlinkClick r:id="rId7"/>
              </a:rPr>
              <a:t>https://</a:t>
            </a:r>
            <a:r>
              <a:rPr lang="en-US" altLang="en-US" dirty="0" smtClean="0">
                <a:hlinkClick r:id="rId7"/>
              </a:rPr>
              <a:t>galaxyproject.github.io/training-material/</a:t>
            </a:r>
            <a:endParaRPr lang="en-US" altLang="en-US" dirty="0" smtClean="0"/>
          </a:p>
          <a:p>
            <a:pPr eaLnBrk="1">
              <a:lnSpc>
                <a:spcPct val="93000"/>
              </a:lnSpc>
              <a:buClr>
                <a:srgbClr val="000000"/>
              </a:buClr>
              <a:buSzPct val="100000"/>
              <a:buFont typeface="Times New Roman" panose="02020603050405020304" pitchFamily="18" charset="0"/>
              <a:buNone/>
            </a:pPr>
            <a:endParaRPr lang="en-US" altLang="en-US" dirty="0" smtClean="0"/>
          </a:p>
          <a:p>
            <a:pPr eaLnBrk="1">
              <a:lnSpc>
                <a:spcPct val="93000"/>
              </a:lnSpc>
              <a:buClr>
                <a:srgbClr val="000000"/>
              </a:buClr>
              <a:buSzPct val="100000"/>
              <a:buFont typeface="Times New Roman" panose="02020603050405020304" pitchFamily="18" charset="0"/>
              <a:buNone/>
            </a:pPr>
            <a:endParaRPr lang="en-US" altLang="en-US" dirty="0"/>
          </a:p>
        </p:txBody>
      </p:sp>
      <p:sp>
        <p:nvSpPr>
          <p:cNvPr id="84995" name="Rectangle 3"/>
          <p:cNvSpPr>
            <a:spLocks noChangeArrowheads="1"/>
          </p:cNvSpPr>
          <p:nvPr/>
        </p:nvSpPr>
        <p:spPr bwMode="auto">
          <a:xfrm>
            <a:off x="0" y="476672"/>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algn="ctr" eaLnBrk="1">
              <a:buClr>
                <a:srgbClr val="000000"/>
              </a:buClr>
              <a:buSzPct val="100000"/>
              <a:buFont typeface="Times New Roman" panose="02020603050405020304" pitchFamily="18" charset="0"/>
              <a:buNone/>
            </a:pPr>
            <a:r>
              <a:rPr lang="en-US" altLang="en-US" sz="2300" b="1" dirty="0" smtClean="0">
                <a:solidFill>
                  <a:srgbClr val="7D468C"/>
                </a:solidFill>
                <a:latin typeface="Calibri" panose="020F0502020204030204" pitchFamily="34" charset="0"/>
                <a:ea typeface="ＭＳ Ｐゴシック" panose="020B0600070205080204" pitchFamily="34" charset="-128"/>
              </a:rPr>
              <a:t>References and Resources</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1207587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50" name="Rectangle 2"/>
          <p:cNvSpPr>
            <a:spLocks noChangeArrowheads="1"/>
          </p:cNvSpPr>
          <p:nvPr/>
        </p:nvSpPr>
        <p:spPr bwMode="auto">
          <a:xfrm>
            <a:off x="128588" y="476250"/>
            <a:ext cx="9777412"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1. Introduction to </a:t>
            </a:r>
            <a:r>
              <a:rPr lang="en-US" altLang="en-US" sz="2300" b="1" dirty="0" smtClean="0">
                <a:solidFill>
                  <a:srgbClr val="7D468C"/>
                </a:solidFill>
                <a:latin typeface="Calibri" panose="020F0502020204030204" pitchFamily="34" charset="0"/>
                <a:ea typeface="ＭＳ Ｐゴシック" panose="020B0600070205080204" pitchFamily="34" charset="-128"/>
              </a:rPr>
              <a:t>NGS: </a:t>
            </a:r>
            <a:r>
              <a:rPr lang="en-US" altLang="en-US" sz="2300" b="1" dirty="0" smtClean="0">
                <a:solidFill>
                  <a:srgbClr val="CE02CE"/>
                </a:solidFill>
                <a:latin typeface="Calibri" panose="020F0502020204030204" pitchFamily="34" charset="0"/>
                <a:ea typeface="ＭＳ Ｐゴシック" panose="020B0600070205080204" pitchFamily="34" charset="-128"/>
              </a:rPr>
              <a:t>3</a:t>
            </a:r>
            <a:r>
              <a:rPr lang="en-US" altLang="en-US" sz="2300" b="1" baseline="30000" dirty="0" smtClean="0">
                <a:solidFill>
                  <a:srgbClr val="CE02CE"/>
                </a:solidFill>
                <a:latin typeface="Calibri" panose="020F0502020204030204" pitchFamily="34" charset="0"/>
                <a:ea typeface="ＭＳ Ｐゴシック" panose="020B0600070205080204" pitchFamily="34" charset="-128"/>
              </a:rPr>
              <a:t>rd</a:t>
            </a:r>
            <a:r>
              <a:rPr lang="en-US" altLang="en-US" sz="2300" b="1" dirty="0" smtClean="0">
                <a:solidFill>
                  <a:srgbClr val="CE02CE"/>
                </a:solidFill>
                <a:latin typeface="Calibri" panose="020F0502020204030204" pitchFamily="34" charset="0"/>
                <a:ea typeface="ＭＳ Ｐゴシック" panose="020B0600070205080204" pitchFamily="34" charset="-128"/>
              </a:rPr>
              <a:t> generation sequencing</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
        <p:nvSpPr>
          <p:cNvPr id="26" name="25 Rectángulo"/>
          <p:cNvSpPr/>
          <p:nvPr/>
        </p:nvSpPr>
        <p:spPr>
          <a:xfrm>
            <a:off x="344488" y="1621249"/>
            <a:ext cx="8697416" cy="1015663"/>
          </a:xfrm>
          <a:prstGeom prst="rect">
            <a:avLst/>
          </a:prstGeom>
        </p:spPr>
        <p:txBody>
          <a:bodyPr wrap="square">
            <a:spAutoFit/>
          </a:bodyPr>
          <a:lstStyle/>
          <a:p>
            <a:pPr>
              <a:buFont typeface="Arial" pitchFamily="34" charset="0"/>
              <a:buChar char="•"/>
            </a:pPr>
            <a:r>
              <a:rPr lang="en-US" sz="2000" dirty="0" smtClean="0">
                <a:latin typeface="Arial" pitchFamily="34" charset="0"/>
                <a:cs typeface="Arial" pitchFamily="34" charset="0"/>
              </a:rPr>
              <a:t> C</a:t>
            </a:r>
            <a:r>
              <a:rPr lang="ca-ES" sz="2000" dirty="0" err="1" smtClean="0">
                <a:latin typeface="Arial" pitchFamily="34" charset="0"/>
                <a:cs typeface="Arial" pitchFamily="34" charset="0"/>
              </a:rPr>
              <a:t>urrently</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under</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active</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development</a:t>
            </a:r>
            <a:endParaRPr lang="ca-ES" sz="2000" dirty="0" smtClean="0">
              <a:latin typeface="Arial" pitchFamily="34" charset="0"/>
              <a:cs typeface="Arial" pitchFamily="34" charset="0"/>
            </a:endParaRPr>
          </a:p>
          <a:p>
            <a:endParaRPr lang="en-US" sz="2000" dirty="0" smtClean="0">
              <a:latin typeface="Arial" pitchFamily="34" charset="0"/>
              <a:cs typeface="Arial" pitchFamily="34" charset="0"/>
            </a:endParaRPr>
          </a:p>
          <a:p>
            <a:pPr>
              <a:buFont typeface="Arial" pitchFamily="34" charset="0"/>
              <a:buChar char="•"/>
            </a:pPr>
            <a:r>
              <a:rPr lang="en-US" sz="2000" dirty="0" smtClean="0">
                <a:latin typeface="Arial" pitchFamily="34" charset="0"/>
                <a:cs typeface="Arial" pitchFamily="34" charset="0"/>
              </a:rPr>
              <a:t> Works by reading the nucleotide sequences at the single molecule level</a:t>
            </a:r>
            <a:endParaRPr lang="ca-ES" sz="2000" dirty="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848544" y="2780928"/>
            <a:ext cx="7680222" cy="3528392"/>
          </a:xfrm>
          <a:prstGeom prst="rect">
            <a:avLst/>
          </a:prstGeom>
          <a:noFill/>
          <a:ln w="9525">
            <a:solidFill>
              <a:schemeClr val="tx1"/>
            </a:solidFill>
            <a:miter lim="800000"/>
            <a:headEnd/>
            <a:tailEnd/>
          </a:ln>
        </p:spPr>
      </p:pic>
      <p:sp>
        <p:nvSpPr>
          <p:cNvPr id="28" name="27 CuadroTexto"/>
          <p:cNvSpPr txBox="1"/>
          <p:nvPr/>
        </p:nvSpPr>
        <p:spPr>
          <a:xfrm>
            <a:off x="992560" y="1052736"/>
            <a:ext cx="8084264" cy="400110"/>
          </a:xfrm>
          <a:prstGeom prst="rect">
            <a:avLst/>
          </a:prstGeom>
          <a:noFill/>
        </p:spPr>
        <p:txBody>
          <a:bodyPr wrap="none" rtlCol="0">
            <a:spAutoFit/>
          </a:bodyPr>
          <a:lstStyle/>
          <a:p>
            <a:r>
              <a:rPr lang="ca-ES" sz="2000" b="1" dirty="0" err="1" smtClean="0">
                <a:solidFill>
                  <a:schemeClr val="accent4"/>
                </a:solidFill>
                <a:latin typeface="Arial" pitchFamily="34" charset="0"/>
                <a:cs typeface="Arial" pitchFamily="34" charset="0"/>
              </a:rPr>
              <a:t>Next</a:t>
            </a:r>
            <a:r>
              <a:rPr lang="ca-ES" sz="2000" b="1" dirty="0" smtClean="0">
                <a:solidFill>
                  <a:schemeClr val="accent4"/>
                </a:solidFill>
                <a:latin typeface="Arial" pitchFamily="34" charset="0"/>
                <a:cs typeface="Arial" pitchFamily="34" charset="0"/>
              </a:rPr>
              <a:t> </a:t>
            </a:r>
            <a:r>
              <a:rPr lang="ca-ES" sz="2000" b="1" dirty="0" err="1" smtClean="0">
                <a:solidFill>
                  <a:schemeClr val="accent4"/>
                </a:solidFill>
                <a:latin typeface="Arial" pitchFamily="34" charset="0"/>
                <a:cs typeface="Arial" pitchFamily="34" charset="0"/>
              </a:rPr>
              <a:t>Next</a:t>
            </a:r>
            <a:r>
              <a:rPr lang="ca-ES" sz="2000" b="1" dirty="0" smtClean="0">
                <a:solidFill>
                  <a:schemeClr val="accent4"/>
                </a:solidFill>
                <a:latin typeface="Arial" pitchFamily="34" charset="0"/>
                <a:cs typeface="Arial" pitchFamily="34" charset="0"/>
              </a:rPr>
              <a:t> </a:t>
            </a:r>
            <a:r>
              <a:rPr lang="ca-ES" sz="2000" b="1" dirty="0" err="1" smtClean="0">
                <a:solidFill>
                  <a:schemeClr val="accent4"/>
                </a:solidFill>
                <a:latin typeface="Arial" pitchFamily="34" charset="0"/>
                <a:cs typeface="Arial" pitchFamily="34" charset="0"/>
              </a:rPr>
              <a:t>Generation</a:t>
            </a:r>
            <a:r>
              <a:rPr lang="ca-ES" sz="2000" b="1" dirty="0" smtClean="0">
                <a:solidFill>
                  <a:schemeClr val="accent4"/>
                </a:solidFill>
                <a:latin typeface="Arial" pitchFamily="34" charset="0"/>
                <a:cs typeface="Arial" pitchFamily="34" charset="0"/>
              </a:rPr>
              <a:t> </a:t>
            </a:r>
            <a:r>
              <a:rPr lang="ca-ES" sz="2000" b="1" dirty="0" err="1" smtClean="0">
                <a:solidFill>
                  <a:schemeClr val="accent4"/>
                </a:solidFill>
                <a:latin typeface="Arial" pitchFamily="34" charset="0"/>
                <a:cs typeface="Arial" pitchFamily="34" charset="0"/>
              </a:rPr>
              <a:t>Sequencing</a:t>
            </a:r>
            <a:r>
              <a:rPr lang="ca-ES" sz="2000" b="1" dirty="0" smtClean="0">
                <a:solidFill>
                  <a:schemeClr val="accent4"/>
                </a:solidFill>
                <a:latin typeface="Arial" pitchFamily="34" charset="0"/>
                <a:cs typeface="Arial" pitchFamily="34" charset="0"/>
              </a:rPr>
              <a:t> = Single </a:t>
            </a:r>
            <a:r>
              <a:rPr lang="ca-ES" sz="2000" b="1" dirty="0" err="1" smtClean="0">
                <a:solidFill>
                  <a:schemeClr val="accent4"/>
                </a:solidFill>
                <a:latin typeface="Arial" pitchFamily="34" charset="0"/>
                <a:cs typeface="Arial" pitchFamily="34" charset="0"/>
              </a:rPr>
              <a:t>Molecule</a:t>
            </a:r>
            <a:r>
              <a:rPr lang="ca-ES" sz="2000" b="1" dirty="0" smtClean="0">
                <a:solidFill>
                  <a:schemeClr val="accent4"/>
                </a:solidFill>
                <a:latin typeface="Arial" pitchFamily="34" charset="0"/>
                <a:cs typeface="Arial" pitchFamily="34" charset="0"/>
              </a:rPr>
              <a:t> </a:t>
            </a:r>
            <a:r>
              <a:rPr lang="ca-ES" sz="2000" b="1" dirty="0" err="1" smtClean="0">
                <a:solidFill>
                  <a:schemeClr val="accent4"/>
                </a:solidFill>
                <a:latin typeface="Arial" pitchFamily="34" charset="0"/>
                <a:cs typeface="Arial" pitchFamily="34" charset="0"/>
              </a:rPr>
              <a:t>Sequencing</a:t>
            </a:r>
            <a:endParaRPr lang="ca-ES" sz="2000" b="1" dirty="0">
              <a:solidFill>
                <a:schemeClr val="accent4"/>
              </a:solidFill>
              <a:latin typeface="Arial" pitchFamily="34" charset="0"/>
              <a:cs typeface="Arial" pitchFamily="34" charset="0"/>
            </a:endParaRPr>
          </a:p>
        </p:txBody>
      </p:sp>
    </p:spTree>
    <p:extLst>
      <p:ext uri="{BB962C8B-B14F-4D97-AF65-F5344CB8AC3E}">
        <p14:creationId xmlns="" xmlns:p14="http://schemas.microsoft.com/office/powerpoint/2010/main" val="2680066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ChangeArrowheads="1"/>
          </p:cNvSpPr>
          <p:nvPr/>
        </p:nvSpPr>
        <p:spPr bwMode="auto">
          <a:xfrm>
            <a:off x="542925" y="2009775"/>
            <a:ext cx="8737600" cy="436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4099" name="Rectangle 2"/>
          <p:cNvSpPr>
            <a:spLocks noChangeArrowheads="1"/>
          </p:cNvSpPr>
          <p:nvPr/>
        </p:nvSpPr>
        <p:spPr bwMode="auto">
          <a:xfrm>
            <a:off x="495300" y="274638"/>
            <a:ext cx="8913813"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4100" name="Rectangle 3"/>
          <p:cNvSpPr>
            <a:spLocks noChangeArrowheads="1"/>
          </p:cNvSpPr>
          <p:nvPr/>
        </p:nvSpPr>
        <p:spPr bwMode="auto">
          <a:xfrm>
            <a:off x="344488" y="836613"/>
            <a:ext cx="5551487"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u="sng">
                <a:solidFill>
                  <a:srgbClr val="7D468C"/>
                </a:solidFill>
                <a:latin typeface="Calibri" panose="020F0502020204030204" pitchFamily="34" charset="0"/>
                <a:ea typeface="ＭＳ Ｐゴシック" panose="020B0600070205080204" pitchFamily="34" charset="-128"/>
              </a:rPr>
              <a:t>DISCLAIMER</a:t>
            </a:r>
          </a:p>
        </p:txBody>
      </p:sp>
      <p:pic>
        <p:nvPicPr>
          <p:cNvPr id="4101"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40338" y="1268413"/>
            <a:ext cx="4425950" cy="4414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miter lim="800000"/>
                <a:headEnd/>
                <a:tailEnd/>
              </a14:hiddenLine>
            </a:ext>
          </a:extLst>
        </p:spPr>
      </p:pic>
      <p:sp>
        <p:nvSpPr>
          <p:cNvPr id="4102" name="Rectangle 5"/>
          <p:cNvSpPr>
            <a:spLocks noChangeArrowheads="1"/>
          </p:cNvSpPr>
          <p:nvPr/>
        </p:nvSpPr>
        <p:spPr bwMode="auto">
          <a:xfrm>
            <a:off x="415925" y="1484313"/>
            <a:ext cx="4103688" cy="4464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lstStyle>
            <a:lvl1pPr marL="179388" indent="-177800">
              <a:tabLst>
                <a:tab pos="179388" algn="l"/>
                <a:tab pos="457200" algn="l"/>
                <a:tab pos="914400" algn="l"/>
                <a:tab pos="1371600" algn="l"/>
                <a:tab pos="1828800" algn="l"/>
                <a:tab pos="2286000" algn="l"/>
                <a:tab pos="2743200" algn="l"/>
                <a:tab pos="3200400" algn="l"/>
                <a:tab pos="3657600" algn="l"/>
              </a:tabLst>
              <a:defRPr>
                <a:solidFill>
                  <a:schemeClr val="tx1"/>
                </a:solidFill>
                <a:latin typeface="Arial" panose="020B0604020202020204" pitchFamily="34" charset="0"/>
                <a:ea typeface="Noto Sans CJK SC Regular" charset="0"/>
                <a:cs typeface="Noto Sans CJK SC Regular" charset="0"/>
              </a:defRPr>
            </a:lvl1pPr>
            <a:lvl2pPr>
              <a:tabLst>
                <a:tab pos="179388" algn="l"/>
                <a:tab pos="457200" algn="l"/>
                <a:tab pos="914400" algn="l"/>
                <a:tab pos="1371600" algn="l"/>
                <a:tab pos="1828800" algn="l"/>
                <a:tab pos="2286000" algn="l"/>
                <a:tab pos="2743200" algn="l"/>
                <a:tab pos="3200400" algn="l"/>
                <a:tab pos="3657600" algn="l"/>
              </a:tabLst>
              <a:defRPr>
                <a:solidFill>
                  <a:schemeClr val="tx1"/>
                </a:solidFill>
                <a:latin typeface="Arial" panose="020B0604020202020204" pitchFamily="34" charset="0"/>
                <a:ea typeface="Noto Sans CJK SC Regular" charset="0"/>
                <a:cs typeface="Noto Sans CJK SC Regular" charset="0"/>
              </a:defRPr>
            </a:lvl2pPr>
            <a:lvl3pPr>
              <a:tabLst>
                <a:tab pos="179388" algn="l"/>
                <a:tab pos="457200" algn="l"/>
                <a:tab pos="914400" algn="l"/>
                <a:tab pos="1371600" algn="l"/>
                <a:tab pos="1828800" algn="l"/>
                <a:tab pos="2286000" algn="l"/>
                <a:tab pos="2743200" algn="l"/>
                <a:tab pos="3200400" algn="l"/>
                <a:tab pos="3657600" algn="l"/>
              </a:tabLst>
              <a:defRPr>
                <a:solidFill>
                  <a:schemeClr val="tx1"/>
                </a:solidFill>
                <a:latin typeface="Arial" panose="020B0604020202020204" pitchFamily="34" charset="0"/>
                <a:ea typeface="Noto Sans CJK SC Regular" charset="0"/>
                <a:cs typeface="Noto Sans CJK SC Regular" charset="0"/>
              </a:defRPr>
            </a:lvl3pPr>
            <a:lvl4pPr>
              <a:tabLst>
                <a:tab pos="179388" algn="l"/>
                <a:tab pos="457200" algn="l"/>
                <a:tab pos="914400" algn="l"/>
                <a:tab pos="1371600" algn="l"/>
                <a:tab pos="1828800" algn="l"/>
                <a:tab pos="2286000" algn="l"/>
                <a:tab pos="2743200" algn="l"/>
                <a:tab pos="3200400" algn="l"/>
                <a:tab pos="3657600" algn="l"/>
              </a:tabLst>
              <a:defRPr>
                <a:solidFill>
                  <a:schemeClr val="tx1"/>
                </a:solidFill>
                <a:latin typeface="Arial" panose="020B0604020202020204" pitchFamily="34" charset="0"/>
                <a:ea typeface="Noto Sans CJK SC Regular" charset="0"/>
                <a:cs typeface="Noto Sans CJK SC Regular" charset="0"/>
              </a:defRPr>
            </a:lvl4pPr>
            <a:lvl5pPr>
              <a:tabLst>
                <a:tab pos="179388" algn="l"/>
                <a:tab pos="457200" algn="l"/>
                <a:tab pos="914400" algn="l"/>
                <a:tab pos="1371600" algn="l"/>
                <a:tab pos="1828800" algn="l"/>
                <a:tab pos="2286000" algn="l"/>
                <a:tab pos="2743200" algn="l"/>
                <a:tab pos="3200400" algn="l"/>
                <a:tab pos="36576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179388" algn="l"/>
                <a:tab pos="457200" algn="l"/>
                <a:tab pos="914400" algn="l"/>
                <a:tab pos="1371600" algn="l"/>
                <a:tab pos="1828800" algn="l"/>
                <a:tab pos="2286000" algn="l"/>
                <a:tab pos="2743200" algn="l"/>
                <a:tab pos="3200400" algn="l"/>
                <a:tab pos="36576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179388" algn="l"/>
                <a:tab pos="457200" algn="l"/>
                <a:tab pos="914400" algn="l"/>
                <a:tab pos="1371600" algn="l"/>
                <a:tab pos="1828800" algn="l"/>
                <a:tab pos="2286000" algn="l"/>
                <a:tab pos="2743200" algn="l"/>
                <a:tab pos="3200400" algn="l"/>
                <a:tab pos="36576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179388" algn="l"/>
                <a:tab pos="457200" algn="l"/>
                <a:tab pos="914400" algn="l"/>
                <a:tab pos="1371600" algn="l"/>
                <a:tab pos="1828800" algn="l"/>
                <a:tab pos="2286000" algn="l"/>
                <a:tab pos="2743200" algn="l"/>
                <a:tab pos="3200400" algn="l"/>
                <a:tab pos="36576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179388" algn="l"/>
                <a:tab pos="457200" algn="l"/>
                <a:tab pos="914400" algn="l"/>
                <a:tab pos="1371600" algn="l"/>
                <a:tab pos="1828800" algn="l"/>
                <a:tab pos="2286000" algn="l"/>
                <a:tab pos="2743200" algn="l"/>
                <a:tab pos="3200400" algn="l"/>
                <a:tab pos="3657600" algn="l"/>
              </a:tabLst>
              <a:defRPr>
                <a:solidFill>
                  <a:schemeClr val="tx1"/>
                </a:solidFill>
                <a:latin typeface="Arial" panose="020B0604020202020204" pitchFamily="34" charset="0"/>
                <a:ea typeface="Noto Sans CJK SC Regular" charset="0"/>
                <a:cs typeface="Noto Sans CJK SC Regular" charset="0"/>
              </a:defRPr>
            </a:lvl9pPr>
          </a:lstStyle>
          <a:p>
            <a:pPr algn="just" eaLnBrk="1">
              <a:lnSpc>
                <a:spcPct val="150000"/>
              </a:lnSpc>
              <a:spcBef>
                <a:spcPts val="325"/>
              </a:spcBef>
              <a:buClr>
                <a:srgbClr val="000000"/>
              </a:buClr>
              <a:buSzPct val="100000"/>
              <a:buFont typeface="Times New Roman" panose="02020603050405020304" pitchFamily="18" charset="0"/>
              <a:buNone/>
            </a:pPr>
            <a:r>
              <a:rPr lang="en-US" altLang="en-US" sz="1600">
                <a:solidFill>
                  <a:srgbClr val="262626"/>
                </a:solidFill>
                <a:latin typeface="Verdana" panose="020B0604030504040204" pitchFamily="34" charset="0"/>
              </a:rPr>
              <a:t>This lecture is based on many presentation freely available on the web.</a:t>
            </a:r>
          </a:p>
          <a:p>
            <a:pPr eaLnBrk="1">
              <a:lnSpc>
                <a:spcPct val="150000"/>
              </a:lnSpc>
              <a:spcBef>
                <a:spcPts val="325"/>
              </a:spcBef>
              <a:buClr>
                <a:srgbClr val="000000"/>
              </a:buClr>
              <a:buSzPct val="100000"/>
              <a:buFont typeface="Times New Roman" panose="02020603050405020304" pitchFamily="18" charset="0"/>
              <a:buNone/>
            </a:pPr>
            <a:endParaRPr lang="en-US" altLang="en-US" sz="1600">
              <a:solidFill>
                <a:srgbClr val="262626"/>
              </a:solidFill>
              <a:latin typeface="Verdana" panose="020B0604030504040204" pitchFamily="34" charset="0"/>
            </a:endParaRPr>
          </a:p>
          <a:p>
            <a:pPr eaLnBrk="1">
              <a:lnSpc>
                <a:spcPct val="150000"/>
              </a:lnSpc>
              <a:spcBef>
                <a:spcPts val="325"/>
              </a:spcBef>
              <a:buClr>
                <a:srgbClr val="000000"/>
              </a:buClr>
              <a:buSzPct val="100000"/>
              <a:buFont typeface="Times New Roman" panose="02020603050405020304" pitchFamily="18" charset="0"/>
              <a:buNone/>
            </a:pPr>
            <a:r>
              <a:rPr lang="en-US" altLang="en-US" sz="1600">
                <a:solidFill>
                  <a:srgbClr val="262626"/>
                </a:solidFill>
                <a:latin typeface="Verdana" panose="020B0604030504040204" pitchFamily="34" charset="0"/>
              </a:rPr>
              <a:t>We wish to acknowledge the authors for their efforts and for making their work available.</a:t>
            </a:r>
          </a:p>
          <a:p>
            <a:pPr eaLnBrk="1">
              <a:lnSpc>
                <a:spcPct val="150000"/>
              </a:lnSpc>
              <a:spcBef>
                <a:spcPts val="325"/>
              </a:spcBef>
              <a:buClr>
                <a:srgbClr val="000000"/>
              </a:buClr>
              <a:buSzPct val="100000"/>
              <a:buFont typeface="Times New Roman" panose="02020603050405020304" pitchFamily="18" charset="0"/>
              <a:buNone/>
            </a:pPr>
            <a:endParaRPr lang="en-US" altLang="en-US" sz="1600">
              <a:solidFill>
                <a:srgbClr val="262626"/>
              </a:solidFill>
              <a:latin typeface="Verdana" panose="020B0604030504040204" pitchFamily="34" charset="0"/>
            </a:endParaRPr>
          </a:p>
          <a:p>
            <a:pPr eaLnBrk="1">
              <a:lnSpc>
                <a:spcPct val="150000"/>
              </a:lnSpc>
              <a:spcBef>
                <a:spcPts val="325"/>
              </a:spcBef>
              <a:buClr>
                <a:srgbClr val="000000"/>
              </a:buClr>
              <a:buSzPct val="100000"/>
              <a:buFont typeface="Times New Roman" panose="02020603050405020304" pitchFamily="18" charset="0"/>
              <a:buNone/>
            </a:pPr>
            <a:r>
              <a:rPr lang="en-US" altLang="en-US" sz="1600">
                <a:solidFill>
                  <a:srgbClr val="262626"/>
                </a:solidFill>
                <a:latin typeface="Verdana" panose="020B0604030504040204" pitchFamily="34" charset="0"/>
              </a:rPr>
              <a:t>In particular, we adapted several contents from the Canadian Bioinformatics RNA-seq workshop.</a:t>
            </a:r>
          </a:p>
        </p:txBody>
      </p:sp>
      <p:pic>
        <p:nvPicPr>
          <p:cNvPr id="4103" name="Picture 6"/>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482013" y="2276475"/>
            <a:ext cx="1152525"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miter lim="800000"/>
                <a:headEnd/>
                <a:tailEnd/>
              </a14:hiddenLine>
            </a:ext>
          </a:extLst>
        </p:spPr>
      </p:pic>
    </p:spTree>
    <p:extLst>
      <p:ext uri="{BB962C8B-B14F-4D97-AF65-F5344CB8AC3E}">
        <p14:creationId xmlns="" xmlns:p14="http://schemas.microsoft.com/office/powerpoint/2010/main" val="424115922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50" name="Rectangle 2"/>
          <p:cNvSpPr>
            <a:spLocks noChangeArrowheads="1"/>
          </p:cNvSpPr>
          <p:nvPr/>
        </p:nvSpPr>
        <p:spPr bwMode="auto">
          <a:xfrm>
            <a:off x="128588" y="476250"/>
            <a:ext cx="9777412"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1. Introduction to </a:t>
            </a:r>
            <a:r>
              <a:rPr lang="en-US" altLang="en-US" sz="2300" b="1" dirty="0" smtClean="0">
                <a:solidFill>
                  <a:srgbClr val="7D468C"/>
                </a:solidFill>
                <a:latin typeface="Calibri" panose="020F0502020204030204" pitchFamily="34" charset="0"/>
                <a:ea typeface="ＭＳ Ｐゴシック" panose="020B0600070205080204" pitchFamily="34" charset="-128"/>
              </a:rPr>
              <a:t>NGS: </a:t>
            </a:r>
            <a:r>
              <a:rPr lang="en-US" altLang="en-US" sz="2300" b="1" dirty="0" smtClean="0">
                <a:solidFill>
                  <a:srgbClr val="CE02CE"/>
                </a:solidFill>
                <a:latin typeface="Calibri" panose="020F0502020204030204" pitchFamily="34" charset="0"/>
                <a:ea typeface="ＭＳ Ｐゴシック" panose="020B0600070205080204" pitchFamily="34" charset="-128"/>
              </a:rPr>
              <a:t>3</a:t>
            </a:r>
            <a:r>
              <a:rPr lang="en-US" altLang="en-US" sz="2300" b="1" baseline="30000" dirty="0" smtClean="0">
                <a:solidFill>
                  <a:srgbClr val="CE02CE"/>
                </a:solidFill>
                <a:latin typeface="Calibri" panose="020F0502020204030204" pitchFamily="34" charset="0"/>
                <a:ea typeface="ＭＳ Ｐゴシック" panose="020B0600070205080204" pitchFamily="34" charset="-128"/>
              </a:rPr>
              <a:t>rd</a:t>
            </a:r>
            <a:r>
              <a:rPr lang="en-US" altLang="en-US" sz="2300" b="1" dirty="0" smtClean="0">
                <a:solidFill>
                  <a:srgbClr val="CE02CE"/>
                </a:solidFill>
                <a:latin typeface="Calibri" panose="020F0502020204030204" pitchFamily="34" charset="0"/>
                <a:ea typeface="ＭＳ Ｐゴシック" panose="020B0600070205080204" pitchFamily="34" charset="-128"/>
              </a:rPr>
              <a:t> generation sequencing</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
        <p:nvSpPr>
          <p:cNvPr id="25" name="23 CuadroTexto"/>
          <p:cNvSpPr txBox="1">
            <a:spLocks noChangeArrowheads="1"/>
          </p:cNvSpPr>
          <p:nvPr/>
        </p:nvSpPr>
        <p:spPr bwMode="auto">
          <a:xfrm>
            <a:off x="1928664" y="1484784"/>
            <a:ext cx="6609184" cy="37856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eaLnBrk="1">
              <a:spcAft>
                <a:spcPts val="600"/>
              </a:spcAft>
              <a:buClr>
                <a:srgbClr val="000000"/>
              </a:buClr>
              <a:buSzPct val="100000"/>
              <a:buFont typeface="Times New Roman" panose="02020603050405020304" pitchFamily="18" charset="0"/>
              <a:buNone/>
            </a:pPr>
            <a:r>
              <a:rPr lang="es-ES" altLang="en-US" sz="2000" u="sng" dirty="0" err="1">
                <a:latin typeface="Arial" pitchFamily="34" charset="0"/>
                <a:cs typeface="Arial" pitchFamily="34" charset="0"/>
              </a:rPr>
              <a:t>Advantages</a:t>
            </a:r>
            <a:r>
              <a:rPr lang="es-ES" altLang="en-US" sz="2000" u="sng" dirty="0">
                <a:latin typeface="Arial" pitchFamily="34" charset="0"/>
                <a:cs typeface="Arial" pitchFamily="34" charset="0"/>
              </a:rPr>
              <a:t>:</a:t>
            </a:r>
          </a:p>
          <a:p>
            <a:pPr eaLnBrk="1">
              <a:spcAft>
                <a:spcPts val="600"/>
              </a:spcAft>
              <a:buClr>
                <a:srgbClr val="000000"/>
              </a:buClr>
              <a:buSzPct val="100000"/>
              <a:buFontTx/>
              <a:buChar char="-"/>
            </a:pPr>
            <a:r>
              <a:rPr lang="es-ES" altLang="en-US" sz="2000" dirty="0">
                <a:latin typeface="Arial" pitchFamily="34" charset="0"/>
                <a:cs typeface="Arial" pitchFamily="34" charset="0"/>
              </a:rPr>
              <a:t>No </a:t>
            </a:r>
            <a:r>
              <a:rPr lang="es-ES" altLang="en-US" sz="2000" dirty="0" err="1">
                <a:latin typeface="Arial" pitchFamily="34" charset="0"/>
                <a:cs typeface="Arial" pitchFamily="34" charset="0"/>
              </a:rPr>
              <a:t>amplification</a:t>
            </a:r>
            <a:r>
              <a:rPr lang="es-ES" altLang="en-US" sz="2000" dirty="0">
                <a:latin typeface="Arial" pitchFamily="34" charset="0"/>
                <a:cs typeface="Arial" pitchFamily="34" charset="0"/>
              </a:rPr>
              <a:t>, </a:t>
            </a:r>
            <a:r>
              <a:rPr lang="es-ES" altLang="en-US" sz="2000" dirty="0" err="1">
                <a:latin typeface="Arial" pitchFamily="34" charset="0"/>
                <a:cs typeface="Arial" pitchFamily="34" charset="0"/>
              </a:rPr>
              <a:t>minimal</a:t>
            </a:r>
            <a:r>
              <a:rPr lang="es-ES" altLang="en-US" sz="2000" dirty="0">
                <a:latin typeface="Arial" pitchFamily="34" charset="0"/>
                <a:cs typeface="Arial" pitchFamily="34" charset="0"/>
              </a:rPr>
              <a:t> </a:t>
            </a:r>
            <a:r>
              <a:rPr lang="es-ES" altLang="en-US" sz="2000" dirty="0" err="1">
                <a:latin typeface="Arial" pitchFamily="34" charset="0"/>
                <a:cs typeface="Arial" pitchFamily="34" charset="0"/>
              </a:rPr>
              <a:t>sample</a:t>
            </a:r>
            <a:r>
              <a:rPr lang="es-ES" altLang="en-US" sz="2000" dirty="0">
                <a:latin typeface="Arial" pitchFamily="34" charset="0"/>
                <a:cs typeface="Arial" pitchFamily="34" charset="0"/>
              </a:rPr>
              <a:t> </a:t>
            </a:r>
            <a:r>
              <a:rPr lang="es-ES" altLang="en-US" sz="2000" dirty="0" err="1">
                <a:latin typeface="Arial" pitchFamily="34" charset="0"/>
                <a:cs typeface="Arial" pitchFamily="34" charset="0"/>
              </a:rPr>
              <a:t>preprocessing</a:t>
            </a:r>
            <a:endParaRPr lang="es-ES" altLang="en-US" sz="2000" dirty="0">
              <a:latin typeface="Arial" pitchFamily="34" charset="0"/>
              <a:cs typeface="Arial" pitchFamily="34" charset="0"/>
            </a:endParaRPr>
          </a:p>
          <a:p>
            <a:pPr eaLnBrk="1">
              <a:spcAft>
                <a:spcPts val="600"/>
              </a:spcAft>
              <a:buClr>
                <a:srgbClr val="000000"/>
              </a:buClr>
              <a:buSzPct val="100000"/>
              <a:buFontTx/>
              <a:buChar char="-"/>
            </a:pPr>
            <a:r>
              <a:rPr lang="es-ES" altLang="en-US" sz="2000" dirty="0">
                <a:latin typeface="Arial" pitchFamily="34" charset="0"/>
                <a:cs typeface="Arial" pitchFamily="34" charset="0"/>
              </a:rPr>
              <a:t>No PCR </a:t>
            </a:r>
            <a:r>
              <a:rPr lang="es-ES" altLang="en-US" sz="2000" dirty="0" err="1" smtClean="0">
                <a:latin typeface="Arial" pitchFamily="34" charset="0"/>
                <a:cs typeface="Arial" pitchFamily="34" charset="0"/>
              </a:rPr>
              <a:t>errors</a:t>
            </a:r>
            <a:r>
              <a:rPr lang="es-ES" altLang="en-US" sz="2000" dirty="0" smtClean="0">
                <a:latin typeface="Arial" pitchFamily="34" charset="0"/>
                <a:cs typeface="Arial" pitchFamily="34" charset="0"/>
              </a:rPr>
              <a:t> </a:t>
            </a:r>
            <a:r>
              <a:rPr lang="es-ES" altLang="en-US" sz="2000" dirty="0" err="1" smtClean="0">
                <a:latin typeface="Arial" pitchFamily="34" charset="0"/>
                <a:cs typeface="Arial" pitchFamily="34" charset="0"/>
              </a:rPr>
              <a:t>or</a:t>
            </a:r>
            <a:r>
              <a:rPr lang="es-ES" altLang="en-US" sz="2000" dirty="0" smtClean="0">
                <a:latin typeface="Arial" pitchFamily="34" charset="0"/>
                <a:cs typeface="Arial" pitchFamily="34" charset="0"/>
              </a:rPr>
              <a:t> </a:t>
            </a:r>
            <a:r>
              <a:rPr lang="es-ES" altLang="en-US" sz="2000" dirty="0">
                <a:latin typeface="Arial" pitchFamily="34" charset="0"/>
                <a:cs typeface="Arial" pitchFamily="34" charset="0"/>
              </a:rPr>
              <a:t>GC-</a:t>
            </a:r>
            <a:r>
              <a:rPr lang="es-ES" altLang="en-US" sz="2000" dirty="0" err="1">
                <a:latin typeface="Arial" pitchFamily="34" charset="0"/>
                <a:cs typeface="Arial" pitchFamily="34" charset="0"/>
              </a:rPr>
              <a:t>bias</a:t>
            </a:r>
            <a:endParaRPr lang="es-ES" altLang="en-US" sz="2000" dirty="0">
              <a:latin typeface="Arial" pitchFamily="34" charset="0"/>
              <a:cs typeface="Arial" pitchFamily="34" charset="0"/>
            </a:endParaRPr>
          </a:p>
          <a:p>
            <a:pPr eaLnBrk="1">
              <a:spcAft>
                <a:spcPts val="600"/>
              </a:spcAft>
              <a:buClr>
                <a:srgbClr val="000000"/>
              </a:buClr>
              <a:buSzPct val="100000"/>
              <a:buFontTx/>
              <a:buChar char="-"/>
            </a:pPr>
            <a:r>
              <a:rPr lang="es-ES" altLang="en-US" sz="2000" dirty="0">
                <a:latin typeface="Arial" pitchFamily="34" charset="0"/>
                <a:cs typeface="Arial" pitchFamily="34" charset="0"/>
              </a:rPr>
              <a:t>Single </a:t>
            </a:r>
            <a:r>
              <a:rPr lang="es-ES" altLang="en-US" sz="2000" dirty="0" err="1">
                <a:latin typeface="Arial" pitchFamily="34" charset="0"/>
                <a:cs typeface="Arial" pitchFamily="34" charset="0"/>
              </a:rPr>
              <a:t>molecule</a:t>
            </a:r>
            <a:r>
              <a:rPr lang="es-ES" altLang="en-US" sz="2000" dirty="0">
                <a:latin typeface="Arial" pitchFamily="34" charset="0"/>
                <a:cs typeface="Arial" pitchFamily="34" charset="0"/>
              </a:rPr>
              <a:t> </a:t>
            </a:r>
            <a:r>
              <a:rPr lang="es-ES" altLang="en-US" sz="2000" dirty="0" err="1">
                <a:latin typeface="Arial" pitchFamily="34" charset="0"/>
                <a:cs typeface="Arial" pitchFamily="34" charset="0"/>
              </a:rPr>
              <a:t>resolution</a:t>
            </a:r>
            <a:endParaRPr lang="es-ES" altLang="en-US" sz="2000" dirty="0">
              <a:latin typeface="Arial" pitchFamily="34" charset="0"/>
              <a:cs typeface="Arial" pitchFamily="34" charset="0"/>
            </a:endParaRPr>
          </a:p>
          <a:p>
            <a:pPr eaLnBrk="1">
              <a:spcAft>
                <a:spcPts val="600"/>
              </a:spcAft>
              <a:buClr>
                <a:srgbClr val="000000"/>
              </a:buClr>
              <a:buSzPct val="100000"/>
              <a:buFontTx/>
              <a:buChar char="-"/>
            </a:pPr>
            <a:r>
              <a:rPr lang="es-ES" altLang="en-US" sz="2000" dirty="0">
                <a:latin typeface="Arial" pitchFamily="34" charset="0"/>
                <a:cs typeface="Arial" pitchFamily="34" charset="0"/>
              </a:rPr>
              <a:t>RNA/DNA </a:t>
            </a:r>
            <a:r>
              <a:rPr lang="es-ES" altLang="en-US" sz="2000" dirty="0" err="1">
                <a:latin typeface="Arial" pitchFamily="34" charset="0"/>
                <a:cs typeface="Arial" pitchFamily="34" charset="0"/>
              </a:rPr>
              <a:t>seq</a:t>
            </a:r>
            <a:r>
              <a:rPr lang="es-ES" altLang="en-US" sz="2000" dirty="0">
                <a:latin typeface="Arial" pitchFamily="34" charset="0"/>
                <a:cs typeface="Arial" pitchFamily="34" charset="0"/>
              </a:rPr>
              <a:t>.</a:t>
            </a:r>
          </a:p>
          <a:p>
            <a:pPr eaLnBrk="1">
              <a:spcAft>
                <a:spcPts val="600"/>
              </a:spcAft>
              <a:buClr>
                <a:srgbClr val="000000"/>
              </a:buClr>
              <a:buSzPct val="100000"/>
              <a:buFontTx/>
              <a:buChar char="-"/>
            </a:pPr>
            <a:r>
              <a:rPr lang="es-ES" altLang="en-US" sz="2000" dirty="0" err="1">
                <a:latin typeface="Arial" pitchFamily="34" charset="0"/>
                <a:cs typeface="Arial" pitchFamily="34" charset="0"/>
              </a:rPr>
              <a:t>Longer</a:t>
            </a:r>
            <a:r>
              <a:rPr lang="es-ES" altLang="en-US" sz="2000" dirty="0">
                <a:latin typeface="Arial" pitchFamily="34" charset="0"/>
                <a:cs typeface="Arial" pitchFamily="34" charset="0"/>
              </a:rPr>
              <a:t> </a:t>
            </a:r>
            <a:r>
              <a:rPr lang="es-ES" altLang="en-US" sz="2000" dirty="0" err="1">
                <a:latin typeface="Arial" pitchFamily="34" charset="0"/>
                <a:cs typeface="Arial" pitchFamily="34" charset="0"/>
              </a:rPr>
              <a:t>reads</a:t>
            </a:r>
            <a:endParaRPr lang="es-ES" altLang="en-US" sz="2000" dirty="0">
              <a:latin typeface="Arial" pitchFamily="34" charset="0"/>
              <a:cs typeface="Arial" pitchFamily="34" charset="0"/>
            </a:endParaRPr>
          </a:p>
          <a:p>
            <a:pPr eaLnBrk="1">
              <a:spcAft>
                <a:spcPts val="600"/>
              </a:spcAft>
              <a:buClr>
                <a:srgbClr val="000000"/>
              </a:buClr>
              <a:buSzPct val="100000"/>
              <a:buFontTx/>
              <a:buChar char="-"/>
            </a:pPr>
            <a:r>
              <a:rPr lang="es-ES" altLang="en-US" sz="2000" dirty="0" err="1">
                <a:latin typeface="Arial" pitchFamily="34" charset="0"/>
                <a:cs typeface="Arial" pitchFamily="34" charset="0"/>
              </a:rPr>
              <a:t>Absolute</a:t>
            </a:r>
            <a:r>
              <a:rPr lang="es-ES" altLang="en-US" sz="2000" dirty="0">
                <a:latin typeface="Arial" pitchFamily="34" charset="0"/>
                <a:cs typeface="Arial" pitchFamily="34" charset="0"/>
              </a:rPr>
              <a:t> </a:t>
            </a:r>
            <a:r>
              <a:rPr lang="es-ES" altLang="en-US" sz="2000" dirty="0" err="1" smtClean="0">
                <a:latin typeface="Arial" pitchFamily="34" charset="0"/>
                <a:cs typeface="Arial" pitchFamily="34" charset="0"/>
              </a:rPr>
              <a:t>quantification</a:t>
            </a:r>
            <a:endParaRPr lang="es-ES" altLang="en-US" sz="2000" dirty="0">
              <a:latin typeface="Arial" pitchFamily="34" charset="0"/>
              <a:cs typeface="Arial" pitchFamily="34" charset="0"/>
            </a:endParaRPr>
          </a:p>
          <a:p>
            <a:pPr eaLnBrk="1">
              <a:buClr>
                <a:srgbClr val="000000"/>
              </a:buClr>
              <a:buSzPct val="100000"/>
              <a:buFont typeface="Times New Roman" panose="02020603050405020304" pitchFamily="18" charset="0"/>
              <a:buNone/>
            </a:pPr>
            <a:endParaRPr lang="es-ES" altLang="en-US" sz="2000" dirty="0">
              <a:latin typeface="Arial" pitchFamily="34" charset="0"/>
              <a:cs typeface="Arial" pitchFamily="34" charset="0"/>
            </a:endParaRPr>
          </a:p>
          <a:p>
            <a:pPr eaLnBrk="1">
              <a:spcAft>
                <a:spcPts val="600"/>
              </a:spcAft>
              <a:buClr>
                <a:srgbClr val="000000"/>
              </a:buClr>
              <a:buSzPct val="100000"/>
              <a:buFont typeface="Times New Roman" panose="02020603050405020304" pitchFamily="18" charset="0"/>
              <a:buNone/>
            </a:pPr>
            <a:r>
              <a:rPr lang="es-ES" altLang="en-US" sz="2000" u="sng" dirty="0" err="1">
                <a:latin typeface="Arial" pitchFamily="34" charset="0"/>
                <a:cs typeface="Arial" pitchFamily="34" charset="0"/>
              </a:rPr>
              <a:t>Challenges</a:t>
            </a:r>
            <a:r>
              <a:rPr lang="es-ES" altLang="en-US" sz="2000" u="sng" dirty="0">
                <a:latin typeface="Arial" pitchFamily="34" charset="0"/>
                <a:cs typeface="Arial" pitchFamily="34" charset="0"/>
              </a:rPr>
              <a:t>:</a:t>
            </a:r>
          </a:p>
          <a:p>
            <a:pPr eaLnBrk="1">
              <a:spcAft>
                <a:spcPts val="600"/>
              </a:spcAft>
              <a:buClr>
                <a:srgbClr val="000000"/>
              </a:buClr>
              <a:buSzPct val="100000"/>
              <a:buFont typeface="Times New Roman" panose="02020603050405020304" pitchFamily="18" charset="0"/>
              <a:buNone/>
            </a:pPr>
            <a:r>
              <a:rPr lang="es-ES" altLang="en-US" sz="2000" dirty="0">
                <a:latin typeface="Arial" pitchFamily="34" charset="0"/>
                <a:cs typeface="Arial" pitchFamily="34" charset="0"/>
              </a:rPr>
              <a:t>-</a:t>
            </a:r>
            <a:r>
              <a:rPr lang="es-ES" altLang="en-US" sz="2000" dirty="0" err="1">
                <a:latin typeface="Arial" pitchFamily="34" charset="0"/>
                <a:cs typeface="Arial" pitchFamily="34" charset="0"/>
              </a:rPr>
              <a:t>High</a:t>
            </a:r>
            <a:r>
              <a:rPr lang="es-ES" altLang="en-US" sz="2000" dirty="0">
                <a:latin typeface="Arial" pitchFamily="34" charset="0"/>
                <a:cs typeface="Arial" pitchFamily="34" charset="0"/>
              </a:rPr>
              <a:t> error </a:t>
            </a:r>
            <a:r>
              <a:rPr lang="es-ES" altLang="en-US" sz="2000" dirty="0" err="1">
                <a:latin typeface="Arial" pitchFamily="34" charset="0"/>
                <a:cs typeface="Arial" pitchFamily="34" charset="0"/>
              </a:rPr>
              <a:t>rates</a:t>
            </a:r>
            <a:r>
              <a:rPr lang="es-ES" altLang="en-US" sz="2000" dirty="0">
                <a:latin typeface="Arial" pitchFamily="34" charset="0"/>
                <a:cs typeface="Arial" pitchFamily="34" charset="0"/>
              </a:rPr>
              <a:t> </a:t>
            </a:r>
            <a:r>
              <a:rPr lang="es-ES" altLang="en-US" sz="2000" dirty="0" err="1">
                <a:latin typeface="Arial" pitchFamily="34" charset="0"/>
                <a:cs typeface="Arial" pitchFamily="34" charset="0"/>
              </a:rPr>
              <a:t>due</a:t>
            </a:r>
            <a:r>
              <a:rPr lang="es-ES" altLang="en-US" sz="2000" dirty="0">
                <a:latin typeface="Arial" pitchFamily="34" charset="0"/>
                <a:cs typeface="Arial" pitchFamily="34" charset="0"/>
              </a:rPr>
              <a:t> </a:t>
            </a:r>
            <a:r>
              <a:rPr lang="es-ES" altLang="en-US" sz="2000" dirty="0" err="1">
                <a:latin typeface="Arial" pitchFamily="34" charset="0"/>
                <a:cs typeface="Arial" pitchFamily="34" charset="0"/>
              </a:rPr>
              <a:t>to</a:t>
            </a:r>
            <a:r>
              <a:rPr lang="es-ES" altLang="en-US" sz="2000" dirty="0">
                <a:latin typeface="Arial" pitchFamily="34" charset="0"/>
                <a:cs typeface="Arial" pitchFamily="34" charset="0"/>
              </a:rPr>
              <a:t> </a:t>
            </a:r>
            <a:r>
              <a:rPr lang="es-ES" altLang="en-US" sz="2000" dirty="0" err="1">
                <a:latin typeface="Arial" pitchFamily="34" charset="0"/>
                <a:cs typeface="Arial" pitchFamily="34" charset="0"/>
              </a:rPr>
              <a:t>signal</a:t>
            </a:r>
            <a:r>
              <a:rPr lang="es-ES" altLang="en-US" sz="2000" dirty="0">
                <a:latin typeface="Arial" pitchFamily="34" charset="0"/>
                <a:cs typeface="Arial" pitchFamily="34" charset="0"/>
              </a:rPr>
              <a:t> </a:t>
            </a:r>
            <a:r>
              <a:rPr lang="es-ES" altLang="en-US" sz="2000" dirty="0" err="1">
                <a:latin typeface="Arial" pitchFamily="34" charset="0"/>
                <a:cs typeface="Arial" pitchFamily="34" charset="0"/>
              </a:rPr>
              <a:t>noise</a:t>
            </a:r>
            <a:r>
              <a:rPr lang="es-ES" altLang="en-US" sz="2000" dirty="0">
                <a:latin typeface="Arial" pitchFamily="34" charset="0"/>
                <a:cs typeface="Arial" pitchFamily="34" charset="0"/>
              </a:rPr>
              <a:t> / </a:t>
            </a:r>
            <a:r>
              <a:rPr lang="es-ES" altLang="en-US" sz="2000" dirty="0" err="1" smtClean="0">
                <a:latin typeface="Arial" pitchFamily="34" charset="0"/>
                <a:cs typeface="Arial" pitchFamily="34" charset="0"/>
              </a:rPr>
              <a:t>molecule</a:t>
            </a:r>
            <a:r>
              <a:rPr lang="es-ES" altLang="en-US" sz="2000" dirty="0" smtClean="0">
                <a:latin typeface="Arial" pitchFamily="34" charset="0"/>
                <a:cs typeface="Arial" pitchFamily="34" charset="0"/>
              </a:rPr>
              <a:t> </a:t>
            </a:r>
            <a:r>
              <a:rPr lang="es-ES" altLang="en-US" sz="2000" dirty="0" err="1">
                <a:latin typeface="Arial" pitchFamily="34" charset="0"/>
                <a:cs typeface="Arial" pitchFamily="34" charset="0"/>
              </a:rPr>
              <a:t>instability</a:t>
            </a:r>
            <a:endParaRPr lang="es-ES" altLang="en-US" sz="2000" dirty="0">
              <a:latin typeface="Arial" pitchFamily="34" charset="0"/>
              <a:cs typeface="Arial" pitchFamily="34" charset="0"/>
            </a:endParaRPr>
          </a:p>
        </p:txBody>
      </p:sp>
    </p:spTree>
    <p:extLst>
      <p:ext uri="{BB962C8B-B14F-4D97-AF65-F5344CB8AC3E}">
        <p14:creationId xmlns="" xmlns:p14="http://schemas.microsoft.com/office/powerpoint/2010/main" val="26800662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4 Grupo"/>
          <p:cNvGrpSpPr>
            <a:grpSpLocks/>
          </p:cNvGrpSpPr>
          <p:nvPr/>
        </p:nvGrpSpPr>
        <p:grpSpPr bwMode="auto">
          <a:xfrm>
            <a:off x="200025" y="620713"/>
            <a:ext cx="9515475" cy="5789612"/>
            <a:chOff x="200025" y="620713"/>
            <a:chExt cx="9515475" cy="5789612"/>
          </a:xfrm>
        </p:grpSpPr>
        <p:pic>
          <p:nvPicPr>
            <p:cNvPr id="20483"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17500" y="620713"/>
              <a:ext cx="9398000" cy="5688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4"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44488" y="6237288"/>
              <a:ext cx="3816350"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85" name="3 Rectángulo"/>
            <p:cNvSpPr>
              <a:spLocks noChangeArrowheads="1"/>
            </p:cNvSpPr>
            <p:nvPr/>
          </p:nvSpPr>
          <p:spPr bwMode="auto">
            <a:xfrm>
              <a:off x="200025" y="1989138"/>
              <a:ext cx="9432925" cy="2160587"/>
            </a:xfrm>
            <a:prstGeom prst="rect">
              <a:avLst/>
            </a:prstGeom>
            <a:noFill/>
            <a:ln w="9525" algn="ctr">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1">
                <a:lnSpc>
                  <a:spcPct val="93000"/>
                </a:lnSpc>
                <a:buClr>
                  <a:srgbClr val="000000"/>
                </a:buClr>
                <a:buSzPct val="100000"/>
                <a:buFont typeface="Times New Roman" panose="02020603050405020304" pitchFamily="18" charset="0"/>
                <a:buNone/>
              </a:pPr>
              <a:endParaRPr lang="en-US" altLang="en-US"/>
            </a:p>
          </p:txBody>
        </p:sp>
      </p:grpSp>
    </p:spTree>
    <p:extLst>
      <p:ext uri="{BB962C8B-B14F-4D97-AF65-F5344CB8AC3E}">
        <p14:creationId xmlns="" xmlns:p14="http://schemas.microsoft.com/office/powerpoint/2010/main" val="2745625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ChangeArrowheads="1"/>
          </p:cNvSpPr>
          <p:nvPr/>
        </p:nvSpPr>
        <p:spPr bwMode="auto">
          <a:xfrm>
            <a:off x="542925" y="2009775"/>
            <a:ext cx="8737600" cy="436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38915" name="Rectangle 2"/>
          <p:cNvSpPr>
            <a:spLocks noChangeArrowheads="1"/>
          </p:cNvSpPr>
          <p:nvPr/>
        </p:nvSpPr>
        <p:spPr bwMode="auto">
          <a:xfrm>
            <a:off x="495300" y="274638"/>
            <a:ext cx="8913813"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38916" name="Rectangle 3"/>
          <p:cNvSpPr>
            <a:spLocks noChangeArrowheads="1"/>
          </p:cNvSpPr>
          <p:nvPr/>
        </p:nvSpPr>
        <p:spPr bwMode="auto">
          <a:xfrm>
            <a:off x="1280592" y="1052513"/>
            <a:ext cx="8279333" cy="540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58775"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marL="798513"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lnSpc>
                <a:spcPct val="150000"/>
              </a:lnSpc>
              <a:spcBef>
                <a:spcPts val="288"/>
              </a:spcBef>
              <a:buSzPct val="100000"/>
              <a:buFont typeface="+mj-lt"/>
              <a:buAutoNum type="arabicPeriod"/>
            </a:pPr>
            <a:r>
              <a:rPr lang="en-US" altLang="en-US" dirty="0">
                <a:solidFill>
                  <a:srgbClr val="FF0000"/>
                </a:solidFill>
                <a:latin typeface="Verdana" panose="020B0604030504040204" pitchFamily="34" charset="0"/>
                <a:ea typeface="ＭＳ Ｐゴシック" panose="020B0600070205080204" pitchFamily="34" charset="-128"/>
              </a:rPr>
              <a:t>Introduction to </a:t>
            </a:r>
            <a:r>
              <a:rPr lang="en-US" altLang="en-US" dirty="0" smtClean="0">
                <a:solidFill>
                  <a:srgbClr val="FF0000"/>
                </a:solidFill>
                <a:latin typeface="Verdana" panose="020B0604030504040204" pitchFamily="34" charset="0"/>
                <a:ea typeface="ＭＳ Ｐゴシック" panose="020B0600070205080204" pitchFamily="34" charset="-128"/>
              </a:rPr>
              <a:t>Next Generation Sequencing (NGS) technology</a:t>
            </a:r>
            <a:endParaRPr lang="en-US" altLang="en-US" sz="1400" dirty="0">
              <a:solidFill>
                <a:srgbClr val="FF0000"/>
              </a:solidFill>
              <a:latin typeface="Verdana" panose="020B0604030504040204" pitchFamily="34" charset="0"/>
              <a:ea typeface="ＭＳ Ｐゴシック" panose="020B0600070205080204" pitchFamily="34" charset="-128"/>
            </a:endParaRPr>
          </a:p>
          <a:p>
            <a:pPr eaLnBrk="1">
              <a:lnSpc>
                <a:spcPct val="150000"/>
              </a:lnSpc>
              <a:spcBef>
                <a:spcPts val="250"/>
              </a:spcBef>
              <a:buSzPct val="100000"/>
              <a:buFont typeface="+mj-lt"/>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Applications of NGS</a:t>
            </a:r>
          </a:p>
          <a:p>
            <a:pPr eaLnBrk="1">
              <a:lnSpc>
                <a:spcPct val="150000"/>
              </a:lnSpc>
              <a:spcBef>
                <a:spcPts val="250"/>
              </a:spcBef>
              <a:buSzPct val="100000"/>
              <a:buFont typeface="+mj-lt"/>
              <a:buAutoNum type="arabicPeriod"/>
            </a:pPr>
            <a:r>
              <a:rPr lang="en-US" altLang="en-US" dirty="0" smtClean="0">
                <a:latin typeface="Verdana" panose="020B0604030504040204" pitchFamily="34" charset="0"/>
                <a:ea typeface="ＭＳ Ｐゴシック" panose="020B0600070205080204" pitchFamily="34" charset="-128"/>
              </a:rPr>
              <a:t>Bioinformatics challenges of NGS</a:t>
            </a:r>
          </a:p>
          <a:p>
            <a:pPr eaLnBrk="1">
              <a:lnSpc>
                <a:spcPct val="150000"/>
              </a:lnSpc>
              <a:spcBef>
                <a:spcPts val="250"/>
              </a:spcBef>
              <a:buSzPct val="100000"/>
              <a:buFont typeface="+mj-lt"/>
              <a:buAutoNum type="arabicPeriod"/>
            </a:pPr>
            <a:r>
              <a:rPr lang="en-US" altLang="en-US" dirty="0" smtClean="0">
                <a:latin typeface="Verdana" panose="020B0604030504040204" pitchFamily="34" charset="0"/>
                <a:ea typeface="ＭＳ Ｐゴシック" panose="020B0600070205080204" pitchFamily="34" charset="-128"/>
              </a:rPr>
              <a:t>Steps in NGS data analysis</a:t>
            </a:r>
            <a:endParaRPr lang="en-US" altLang="en-US" dirty="0">
              <a:latin typeface="Verdana" panose="020B0604030504040204" pitchFamily="34" charset="0"/>
              <a:ea typeface="ＭＳ Ｐゴシック" panose="020B0600070205080204" pitchFamily="34" charset="-128"/>
            </a:endParaRPr>
          </a:p>
          <a:p>
            <a:pPr eaLnBrk="1">
              <a:lnSpc>
                <a:spcPct val="150000"/>
              </a:lnSpc>
              <a:spcBef>
                <a:spcPts val="250"/>
              </a:spcBef>
              <a:buSzPct val="100000"/>
              <a:buFont typeface="+mj-lt"/>
              <a:buAutoNum type="arabicPeriod"/>
            </a:pPr>
            <a:r>
              <a:rPr lang="en-US" altLang="en-US" dirty="0">
                <a:latin typeface="Verdana" panose="020B0604030504040204" pitchFamily="34" charset="0"/>
                <a:ea typeface="ＭＳ Ｐゴシック" panose="020B0600070205080204" pitchFamily="34" charset="-128"/>
              </a:rPr>
              <a:t>Introduction to RNA-</a:t>
            </a:r>
            <a:r>
              <a:rPr lang="en-US" altLang="en-US" dirty="0" err="1">
                <a:latin typeface="Verdana" panose="020B0604030504040204" pitchFamily="34" charset="0"/>
                <a:ea typeface="ＭＳ Ｐゴシック" panose="020B0600070205080204" pitchFamily="34" charset="-128"/>
              </a:rPr>
              <a:t>seq</a:t>
            </a:r>
            <a:r>
              <a:rPr lang="en-US" altLang="en-US" dirty="0">
                <a:latin typeface="Verdana" panose="020B0604030504040204" pitchFamily="34" charset="0"/>
                <a:ea typeface="ＭＳ Ｐゴシック" panose="020B0600070205080204" pitchFamily="34" charset="-128"/>
              </a:rPr>
              <a:t> and Expression </a:t>
            </a:r>
            <a:r>
              <a:rPr lang="en-US" altLang="en-US" dirty="0" smtClean="0">
                <a:latin typeface="Verdana" panose="020B0604030504040204" pitchFamily="34" charset="0"/>
                <a:ea typeface="ＭＳ Ｐゴシック" panose="020B0600070205080204" pitchFamily="34" charset="-128"/>
              </a:rPr>
              <a:t>analysis</a:t>
            </a:r>
          </a:p>
          <a:p>
            <a:pPr eaLnBrk="1">
              <a:lnSpc>
                <a:spcPct val="150000"/>
              </a:lnSpc>
              <a:spcBef>
                <a:spcPts val="250"/>
              </a:spcBef>
              <a:buSzPct val="100000"/>
              <a:buFont typeface="+mj-lt"/>
              <a:buAutoNum type="arabicPeriod"/>
            </a:pPr>
            <a:r>
              <a:rPr lang="en-US" altLang="en-US" dirty="0" smtClean="0">
                <a:latin typeface="Verdana" panose="020B0604030504040204" pitchFamily="34" charset="0"/>
                <a:ea typeface="ＭＳ Ｐゴシック" panose="020B0600070205080204" pitchFamily="34" charset="-128"/>
              </a:rPr>
              <a:t>Introduction </a:t>
            </a:r>
            <a:r>
              <a:rPr lang="en-US" altLang="en-US" dirty="0">
                <a:latin typeface="Verdana" panose="020B0604030504040204" pitchFamily="34" charset="0"/>
                <a:ea typeface="ＭＳ Ｐゴシック" panose="020B0600070205080204" pitchFamily="34" charset="-128"/>
              </a:rPr>
              <a:t>to Galaxy</a:t>
            </a:r>
          </a:p>
          <a:p>
            <a:pPr eaLnBrk="1">
              <a:lnSpc>
                <a:spcPct val="150000"/>
              </a:lnSpc>
              <a:spcBef>
                <a:spcPts val="250"/>
              </a:spcBef>
              <a:buSzPct val="100000"/>
              <a:buFont typeface="+mj-lt"/>
              <a:buAutoNum type="arabicPeriod"/>
            </a:pPr>
            <a:r>
              <a:rPr lang="en-US" altLang="en-US" dirty="0">
                <a:latin typeface="Verdana" panose="020B0604030504040204" pitchFamily="34" charset="0"/>
                <a:ea typeface="ＭＳ Ｐゴシック" panose="020B0600070205080204" pitchFamily="34" charset="-128"/>
              </a:rPr>
              <a:t>RNA-</a:t>
            </a:r>
            <a:r>
              <a:rPr lang="en-US" altLang="en-US" dirty="0" err="1">
                <a:latin typeface="Verdana" panose="020B0604030504040204" pitchFamily="34" charset="0"/>
                <a:ea typeface="ＭＳ Ｐゴシック" panose="020B0600070205080204" pitchFamily="34" charset="-128"/>
              </a:rPr>
              <a:t>seq</a:t>
            </a:r>
            <a:r>
              <a:rPr lang="en-US" altLang="en-US" dirty="0">
                <a:latin typeface="Verdana" panose="020B0604030504040204" pitchFamily="34" charset="0"/>
                <a:ea typeface="ＭＳ Ｐゴシック" panose="020B0600070205080204" pitchFamily="34" charset="-128"/>
              </a:rPr>
              <a:t> analysis exercise with Galaxy</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Exercise overview and Input data</a:t>
            </a:r>
          </a:p>
          <a:p>
            <a:pPr lvl="1" eaLnBrk="1">
              <a:lnSpc>
                <a:spcPct val="150000"/>
              </a:lnSpc>
              <a:spcBef>
                <a:spcPts val="288"/>
              </a:spcBef>
              <a:buSzPct val="100000"/>
              <a:buFont typeface="Times New Roman" panose="02020603050405020304" pitchFamily="18" charset="0"/>
              <a:buAutoNum type="arabicPeriod"/>
            </a:pPr>
            <a:r>
              <a:rPr lang="en-US" altLang="en-US" sz="1400" dirty="0" smtClean="0">
                <a:latin typeface="Verdana" panose="020B0604030504040204" pitchFamily="34" charset="0"/>
                <a:ea typeface="ＭＳ Ｐゴシック" panose="020B0600070205080204" pitchFamily="34" charset="-128"/>
              </a:rPr>
              <a:t>Quality Control and pre-processing of raw data</a:t>
            </a:r>
            <a:endParaRPr lang="en-US" altLang="en-US" sz="1400" dirty="0">
              <a:latin typeface="Verdana" panose="020B0604030504040204" pitchFamily="34" charset="0"/>
              <a:ea typeface="ＭＳ Ｐゴシック" panose="020B0600070205080204" pitchFamily="34" charset="-128"/>
            </a:endParaRP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Reads mapping</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Summarization to get raw counts</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Differential expression analysis (plots, normalization and testing)</a:t>
            </a:r>
          </a:p>
        </p:txBody>
      </p:sp>
      <p:sp>
        <p:nvSpPr>
          <p:cNvPr id="38917" name="Rectangle 4"/>
          <p:cNvSpPr>
            <a:spLocks noChangeArrowheads="1"/>
          </p:cNvSpPr>
          <p:nvPr/>
        </p:nvSpPr>
        <p:spPr bwMode="auto">
          <a:xfrm>
            <a:off x="2576513" y="549275"/>
            <a:ext cx="5551487"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u="sng">
                <a:solidFill>
                  <a:srgbClr val="7D468C"/>
                </a:solidFill>
                <a:latin typeface="Calibri" panose="020F0502020204030204" pitchFamily="34" charset="0"/>
                <a:ea typeface="ＭＳ Ｐゴシック" panose="020B0600070205080204" pitchFamily="34" charset="-128"/>
              </a:rPr>
              <a:t>TABLE OF CONTENTS</a:t>
            </a:r>
          </a:p>
        </p:txBody>
      </p:sp>
    </p:spTree>
    <p:extLst>
      <p:ext uri="{BB962C8B-B14F-4D97-AF65-F5344CB8AC3E}">
        <p14:creationId xmlns="" xmlns:p14="http://schemas.microsoft.com/office/powerpoint/2010/main" val="33209124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035" name="Picture 3"/>
          <p:cNvPicPr>
            <a:picLocks noChangeAspect="1" noChangeArrowheads="1"/>
          </p:cNvPicPr>
          <p:nvPr/>
        </p:nvPicPr>
        <p:blipFill>
          <a:blip r:embed="rId3" cstate="print"/>
          <a:srcRect b="9281"/>
          <a:stretch>
            <a:fillRect/>
          </a:stretch>
        </p:blipFill>
        <p:spPr bwMode="auto">
          <a:xfrm>
            <a:off x="1208584" y="1340768"/>
            <a:ext cx="8178800" cy="2592288"/>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496616" y="2996952"/>
            <a:ext cx="3837505" cy="3321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2"/>
          <p:cNvSpPr>
            <a:spLocks noChangeArrowheads="1"/>
          </p:cNvSpPr>
          <p:nvPr/>
        </p:nvSpPr>
        <p:spPr bwMode="auto">
          <a:xfrm>
            <a:off x="128588" y="536575"/>
            <a:ext cx="8640762"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2</a:t>
            </a:r>
            <a:r>
              <a:rPr lang="en-US" altLang="en-US" sz="2300" b="1" dirty="0" smtClean="0">
                <a:solidFill>
                  <a:srgbClr val="7D468C"/>
                </a:solidFill>
                <a:latin typeface="Calibri" panose="020F0502020204030204" pitchFamily="34" charset="0"/>
                <a:ea typeface="ＭＳ Ｐゴシック" panose="020B0600070205080204" pitchFamily="34" charset="-128"/>
              </a:rPr>
              <a:t>. </a:t>
            </a:r>
            <a:r>
              <a:rPr lang="en-US" altLang="en-US" sz="2300" b="1" dirty="0">
                <a:solidFill>
                  <a:srgbClr val="7D468C"/>
                </a:solidFill>
                <a:latin typeface="Calibri" panose="020F0502020204030204" pitchFamily="34" charset="0"/>
                <a:ea typeface="ＭＳ Ｐゴシック" panose="020B0600070205080204" pitchFamily="34" charset="-128"/>
              </a:rPr>
              <a:t>Applications of </a:t>
            </a:r>
            <a:r>
              <a:rPr lang="en-US" altLang="en-US" sz="2300" b="1" dirty="0" smtClean="0">
                <a:solidFill>
                  <a:srgbClr val="7D468C"/>
                </a:solidFill>
                <a:latin typeface="Calibri" panose="020F0502020204030204" pitchFamily="34" charset="0"/>
                <a:ea typeface="ＭＳ Ｐゴシック" panose="020B0600070205080204" pitchFamily="34" charset="-128"/>
              </a:rPr>
              <a:t>NGS:</a:t>
            </a:r>
            <a:r>
              <a:rPr lang="en-US" altLang="en-US" sz="2300" b="1" dirty="0" smtClean="0">
                <a:solidFill>
                  <a:srgbClr val="CE02CE"/>
                </a:solidFill>
                <a:latin typeface="Calibri" panose="020F0502020204030204" pitchFamily="34" charset="0"/>
                <a:ea typeface="ＭＳ Ｐゴシック" panose="020B0600070205080204" pitchFamily="34" charset="-128"/>
              </a:rPr>
              <a:t> </a:t>
            </a:r>
            <a:r>
              <a:rPr lang="en-US" altLang="en-US" sz="2300" b="1" dirty="0">
                <a:solidFill>
                  <a:srgbClr val="CE02CE"/>
                </a:solidFill>
                <a:latin typeface="Calibri" panose="020F0502020204030204" pitchFamily="34" charset="0"/>
                <a:ea typeface="ＭＳ Ｐゴシック" panose="020B0600070205080204" pitchFamily="34" charset="-128"/>
              </a:rPr>
              <a:t>What can be </a:t>
            </a:r>
            <a:r>
              <a:rPr lang="en-US" altLang="en-US" sz="2300" b="1" dirty="0" smtClean="0">
                <a:solidFill>
                  <a:srgbClr val="CE02CE"/>
                </a:solidFill>
                <a:latin typeface="Calibri" panose="020F0502020204030204" pitchFamily="34" charset="0"/>
                <a:ea typeface="ＭＳ Ｐゴシック" panose="020B0600070205080204" pitchFamily="34" charset="-128"/>
              </a:rPr>
              <a:t>studied (sequenced)?</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128588" y="536575"/>
            <a:ext cx="8640762"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2</a:t>
            </a:r>
            <a:r>
              <a:rPr lang="en-US" altLang="en-US" sz="2300" b="1" dirty="0" smtClean="0">
                <a:solidFill>
                  <a:srgbClr val="7D468C"/>
                </a:solidFill>
                <a:latin typeface="Calibri" panose="020F0502020204030204" pitchFamily="34" charset="0"/>
                <a:ea typeface="ＭＳ Ｐゴシック" panose="020B0600070205080204" pitchFamily="34" charset="-128"/>
              </a:rPr>
              <a:t>. </a:t>
            </a:r>
            <a:r>
              <a:rPr lang="en-US" altLang="en-US" sz="2300" b="1" dirty="0">
                <a:solidFill>
                  <a:srgbClr val="7D468C"/>
                </a:solidFill>
                <a:latin typeface="Calibri" panose="020F0502020204030204" pitchFamily="34" charset="0"/>
                <a:ea typeface="ＭＳ Ｐゴシック" panose="020B0600070205080204" pitchFamily="34" charset="-128"/>
              </a:rPr>
              <a:t>Applications of </a:t>
            </a:r>
            <a:r>
              <a:rPr lang="en-US" altLang="en-US" sz="2300" b="1" dirty="0" smtClean="0">
                <a:solidFill>
                  <a:srgbClr val="7D468C"/>
                </a:solidFill>
                <a:latin typeface="Calibri" panose="020F0502020204030204" pitchFamily="34" charset="0"/>
                <a:ea typeface="ＭＳ Ｐゴシック" panose="020B0600070205080204" pitchFamily="34" charset="-128"/>
              </a:rPr>
              <a:t>NGS:</a:t>
            </a:r>
            <a:r>
              <a:rPr lang="en-US" altLang="en-US" sz="2300" b="1" dirty="0" smtClean="0">
                <a:solidFill>
                  <a:srgbClr val="CE02CE"/>
                </a:solidFill>
                <a:latin typeface="Calibri" panose="020F0502020204030204" pitchFamily="34" charset="0"/>
                <a:ea typeface="ＭＳ Ｐゴシック" panose="020B0600070205080204" pitchFamily="34" charset="-128"/>
              </a:rPr>
              <a:t> </a:t>
            </a:r>
            <a:r>
              <a:rPr lang="en-US" altLang="en-US" sz="2300" b="1" dirty="0">
                <a:solidFill>
                  <a:srgbClr val="CE02CE"/>
                </a:solidFill>
                <a:latin typeface="Calibri" panose="020F0502020204030204" pitchFamily="34" charset="0"/>
                <a:ea typeface="ＭＳ Ｐゴシック" panose="020B0600070205080204" pitchFamily="34" charset="-128"/>
              </a:rPr>
              <a:t>What can be studied?</a:t>
            </a:r>
          </a:p>
        </p:txBody>
      </p:sp>
      <p:pic>
        <p:nvPicPr>
          <p:cNvPr id="27651" name="Imagen 4"/>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448944" y="1412776"/>
            <a:ext cx="5457056" cy="3399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9378" name="Picture 2" descr="Imatge relacionada"/>
          <p:cNvPicPr>
            <a:picLocks noChangeAspect="1" noChangeArrowheads="1"/>
          </p:cNvPicPr>
          <p:nvPr/>
        </p:nvPicPr>
        <p:blipFill>
          <a:blip r:embed="rId4" cstate="print"/>
          <a:srcRect l="6163" t="12326" r="40431"/>
          <a:stretch>
            <a:fillRect/>
          </a:stretch>
        </p:blipFill>
        <p:spPr bwMode="auto">
          <a:xfrm>
            <a:off x="0" y="1124744"/>
            <a:ext cx="4232920" cy="5211475"/>
          </a:xfrm>
          <a:prstGeom prst="rect">
            <a:avLst/>
          </a:prstGeom>
          <a:noFill/>
          <a:ln>
            <a:solidFill>
              <a:schemeClr val="tx2">
                <a:lumMod val="65000"/>
                <a:lumOff val="35000"/>
              </a:schemeClr>
            </a:solidFill>
          </a:ln>
        </p:spPr>
      </p:pic>
      <p:sp>
        <p:nvSpPr>
          <p:cNvPr id="24581" name="5 Rectángulo"/>
          <p:cNvSpPr>
            <a:spLocks noChangeArrowheads="1"/>
          </p:cNvSpPr>
          <p:nvPr/>
        </p:nvSpPr>
        <p:spPr bwMode="auto">
          <a:xfrm>
            <a:off x="4927600" y="6537325"/>
            <a:ext cx="4978400" cy="320675"/>
          </a:xfrm>
          <a:prstGeom prst="rect">
            <a:avLst/>
          </a:prstGeom>
          <a:noFill/>
          <a:ln w="9525">
            <a:noFill/>
            <a:miter lim="800000"/>
            <a:headEnd/>
            <a:tailEnd/>
          </a:ln>
        </p:spPr>
        <p:txBody>
          <a:bodyPr wrap="none">
            <a:spAutoFit/>
          </a:bodyPr>
          <a:lstStyle/>
          <a:p>
            <a:pPr eaLnBrk="1">
              <a:lnSpc>
                <a:spcPct val="93000"/>
              </a:lnSpc>
              <a:buClr>
                <a:srgbClr val="000000"/>
              </a:buClr>
              <a:buSzPct val="100000"/>
              <a:buFont typeface="Times New Roman" pitchFamily="18" charset="0"/>
              <a:buNone/>
              <a:defRPr/>
            </a:pPr>
            <a:r>
              <a:rPr lang="ca-ES" altLang="en-US" sz="1600" dirty="0" err="1">
                <a:solidFill>
                  <a:schemeClr val="tx1">
                    <a:lumMod val="65000"/>
                    <a:lumOff val="35000"/>
                  </a:schemeClr>
                </a:solidFill>
              </a:rPr>
              <a:t>More</a:t>
            </a:r>
            <a:r>
              <a:rPr lang="ca-ES" altLang="en-US" sz="1600" dirty="0">
                <a:solidFill>
                  <a:schemeClr val="tx1">
                    <a:lumMod val="65000"/>
                    <a:lumOff val="35000"/>
                  </a:schemeClr>
                </a:solidFill>
              </a:rPr>
              <a:t> </a:t>
            </a:r>
            <a:r>
              <a:rPr lang="ca-ES" altLang="en-US" sz="1600" dirty="0" err="1">
                <a:solidFill>
                  <a:schemeClr val="tx1">
                    <a:lumMod val="65000"/>
                    <a:lumOff val="35000"/>
                  </a:schemeClr>
                </a:solidFill>
              </a:rPr>
              <a:t>info</a:t>
            </a:r>
            <a:r>
              <a:rPr lang="ca-ES" altLang="en-US" sz="1600" dirty="0">
                <a:solidFill>
                  <a:schemeClr val="tx1">
                    <a:lumMod val="65000"/>
                    <a:lumOff val="35000"/>
                  </a:schemeClr>
                </a:solidFill>
              </a:rPr>
              <a:t>: http://allseq.com/kb-category/applications/</a:t>
            </a:r>
          </a:p>
        </p:txBody>
      </p:sp>
      <p:sp>
        <p:nvSpPr>
          <p:cNvPr id="6" name="5 CuadroTexto"/>
          <p:cNvSpPr txBox="1"/>
          <p:nvPr/>
        </p:nvSpPr>
        <p:spPr>
          <a:xfrm>
            <a:off x="6249144" y="5229200"/>
            <a:ext cx="3244543" cy="923330"/>
          </a:xfrm>
          <a:prstGeom prst="rect">
            <a:avLst/>
          </a:prstGeom>
          <a:noFill/>
        </p:spPr>
        <p:txBody>
          <a:bodyPr wrap="none" rtlCol="0">
            <a:spAutoFit/>
          </a:bodyPr>
          <a:lstStyle/>
          <a:p>
            <a:pPr>
              <a:buFont typeface="Arial" pitchFamily="34" charset="0"/>
              <a:buChar char="•"/>
            </a:pPr>
            <a:r>
              <a:rPr lang="ca-ES" dirty="0" smtClean="0"/>
              <a:t> </a:t>
            </a:r>
            <a:r>
              <a:rPr lang="ca-ES" dirty="0" err="1" smtClean="0"/>
              <a:t>But</a:t>
            </a:r>
            <a:r>
              <a:rPr lang="ca-ES" dirty="0" smtClean="0"/>
              <a:t> </a:t>
            </a:r>
            <a:r>
              <a:rPr lang="ca-ES" dirty="0" err="1" smtClean="0"/>
              <a:t>also</a:t>
            </a:r>
            <a:r>
              <a:rPr lang="ca-ES" dirty="0" smtClean="0"/>
              <a:t>...</a:t>
            </a:r>
          </a:p>
          <a:p>
            <a:pPr lvl="1">
              <a:buFont typeface="Arial" pitchFamily="34" charset="0"/>
              <a:buChar char="•"/>
            </a:pPr>
            <a:r>
              <a:rPr lang="ca-ES" dirty="0" err="1" smtClean="0"/>
              <a:t>Metagenomics</a:t>
            </a:r>
            <a:endParaRPr lang="ca-ES" dirty="0" smtClean="0"/>
          </a:p>
          <a:p>
            <a:pPr lvl="1">
              <a:buFont typeface="Arial" pitchFamily="34" charset="0"/>
              <a:buChar char="•"/>
            </a:pPr>
            <a:r>
              <a:rPr lang="ca-ES" i="1" dirty="0" smtClean="0"/>
              <a:t>De </a:t>
            </a:r>
            <a:r>
              <a:rPr lang="ca-ES" i="1" dirty="0" err="1" smtClean="0"/>
              <a:t>novo</a:t>
            </a:r>
            <a:r>
              <a:rPr lang="ca-ES" i="1" dirty="0" smtClean="0"/>
              <a:t> </a:t>
            </a:r>
            <a:r>
              <a:rPr lang="ca-ES" dirty="0" err="1" smtClean="0"/>
              <a:t>genome</a:t>
            </a:r>
            <a:r>
              <a:rPr lang="ca-ES" dirty="0" smtClean="0"/>
              <a:t> </a:t>
            </a:r>
            <a:r>
              <a:rPr lang="ca-ES" dirty="0" err="1" smtClean="0"/>
              <a:t>assembly</a:t>
            </a:r>
            <a:endParaRPr lang="ca-ES" dirty="0"/>
          </a:p>
        </p:txBody>
      </p:sp>
    </p:spTree>
    <p:extLst>
      <p:ext uri="{BB962C8B-B14F-4D97-AF65-F5344CB8AC3E}">
        <p14:creationId xmlns="" xmlns:p14="http://schemas.microsoft.com/office/powerpoint/2010/main" val="3183609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9490" name="Picture 2" descr="Ijms 19 00245 g001"/>
          <p:cNvPicPr>
            <a:picLocks noChangeAspect="1" noChangeArrowheads="1"/>
          </p:cNvPicPr>
          <p:nvPr/>
        </p:nvPicPr>
        <p:blipFill>
          <a:blip r:embed="rId2" cstate="print"/>
          <a:srcRect/>
          <a:stretch>
            <a:fillRect/>
          </a:stretch>
        </p:blipFill>
        <p:spPr bwMode="auto">
          <a:xfrm>
            <a:off x="2072680" y="1412776"/>
            <a:ext cx="5609480" cy="4873040"/>
          </a:xfrm>
          <a:prstGeom prst="rect">
            <a:avLst/>
          </a:prstGeom>
          <a:noFill/>
        </p:spPr>
      </p:pic>
      <p:sp>
        <p:nvSpPr>
          <p:cNvPr id="3" name="2 CuadroTexto"/>
          <p:cNvSpPr txBox="1"/>
          <p:nvPr/>
        </p:nvSpPr>
        <p:spPr>
          <a:xfrm>
            <a:off x="2360712" y="980728"/>
            <a:ext cx="5176417" cy="369332"/>
          </a:xfrm>
          <a:prstGeom prst="rect">
            <a:avLst/>
          </a:prstGeom>
          <a:noFill/>
        </p:spPr>
        <p:txBody>
          <a:bodyPr wrap="none" rtlCol="0">
            <a:spAutoFit/>
          </a:bodyPr>
          <a:lstStyle/>
          <a:p>
            <a:pPr>
              <a:buFont typeface="Arial" pitchFamily="34" charset="0"/>
              <a:buChar char="•"/>
            </a:pPr>
            <a:r>
              <a:rPr lang="ca-ES" b="1" dirty="0" smtClean="0">
                <a:solidFill>
                  <a:srgbClr val="FF0000"/>
                </a:solidFill>
                <a:latin typeface="Arial" pitchFamily="34" charset="0"/>
                <a:cs typeface="Arial" pitchFamily="34" charset="0"/>
              </a:rPr>
              <a:t>General </a:t>
            </a:r>
            <a:r>
              <a:rPr lang="ca-ES" b="1" dirty="0" err="1" smtClean="0">
                <a:solidFill>
                  <a:srgbClr val="FF0000"/>
                </a:solidFill>
                <a:latin typeface="Arial" pitchFamily="34" charset="0"/>
                <a:cs typeface="Arial" pitchFamily="34" charset="0"/>
              </a:rPr>
              <a:t>pipeline</a:t>
            </a:r>
            <a:r>
              <a:rPr lang="ca-ES" b="1" dirty="0" smtClean="0">
                <a:solidFill>
                  <a:srgbClr val="FF0000"/>
                </a:solidFill>
                <a:latin typeface="Arial" pitchFamily="34" charset="0"/>
                <a:cs typeface="Arial" pitchFamily="34" charset="0"/>
              </a:rPr>
              <a:t>, </a:t>
            </a:r>
            <a:r>
              <a:rPr lang="ca-ES" b="1" dirty="0" err="1" smtClean="0">
                <a:solidFill>
                  <a:srgbClr val="FF0000"/>
                </a:solidFill>
                <a:latin typeface="Arial" pitchFamily="34" charset="0"/>
                <a:cs typeface="Arial" pitchFamily="34" charset="0"/>
              </a:rPr>
              <a:t>though</a:t>
            </a:r>
            <a:r>
              <a:rPr lang="ca-ES" b="1" dirty="0" smtClean="0">
                <a:solidFill>
                  <a:srgbClr val="FF0000"/>
                </a:solidFill>
                <a:latin typeface="Arial" pitchFamily="34" charset="0"/>
                <a:cs typeface="Arial" pitchFamily="34" charset="0"/>
              </a:rPr>
              <a:t> </a:t>
            </a:r>
            <a:r>
              <a:rPr lang="ca-ES" b="1" dirty="0" err="1" smtClean="0">
                <a:solidFill>
                  <a:srgbClr val="FF0000"/>
                </a:solidFill>
                <a:latin typeface="Arial" pitchFamily="34" charset="0"/>
                <a:cs typeface="Arial" pitchFamily="34" charset="0"/>
              </a:rPr>
              <a:t>application</a:t>
            </a:r>
            <a:r>
              <a:rPr lang="ca-ES" b="1" dirty="0" smtClean="0">
                <a:solidFill>
                  <a:srgbClr val="FF0000"/>
                </a:solidFill>
                <a:latin typeface="Arial" pitchFamily="34" charset="0"/>
                <a:cs typeface="Arial" pitchFamily="34" charset="0"/>
              </a:rPr>
              <a:t> </a:t>
            </a:r>
            <a:r>
              <a:rPr lang="ca-ES" b="1" dirty="0" err="1" smtClean="0">
                <a:solidFill>
                  <a:srgbClr val="FF0000"/>
                </a:solidFill>
                <a:latin typeface="Arial" pitchFamily="34" charset="0"/>
                <a:cs typeface="Arial" pitchFamily="34" charset="0"/>
              </a:rPr>
              <a:t>specific</a:t>
            </a:r>
            <a:endParaRPr lang="ca-ES" b="1" dirty="0">
              <a:solidFill>
                <a:srgbClr val="FF0000"/>
              </a:solidFill>
              <a:latin typeface="Arial" pitchFamily="34" charset="0"/>
              <a:cs typeface="Arial" pitchFamily="34" charset="0"/>
            </a:endParaRPr>
          </a:p>
        </p:txBody>
      </p:sp>
      <p:sp>
        <p:nvSpPr>
          <p:cNvPr id="5" name="Rectangle 2"/>
          <p:cNvSpPr>
            <a:spLocks noChangeArrowheads="1"/>
          </p:cNvSpPr>
          <p:nvPr/>
        </p:nvSpPr>
        <p:spPr bwMode="auto">
          <a:xfrm>
            <a:off x="128588" y="536575"/>
            <a:ext cx="8640762"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2. </a:t>
            </a:r>
            <a:r>
              <a:rPr lang="en-US" altLang="en-US" sz="2300" b="1" dirty="0" smtClean="0">
                <a:solidFill>
                  <a:srgbClr val="7D468C"/>
                </a:solidFill>
                <a:latin typeface="Calibri" panose="020F0502020204030204" pitchFamily="34" charset="0"/>
                <a:ea typeface="ＭＳ Ｐゴシック" panose="020B0600070205080204" pitchFamily="34" charset="-128"/>
              </a:rPr>
              <a:t>Applications of NGS</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ChangeArrowheads="1"/>
          </p:cNvSpPr>
          <p:nvPr/>
        </p:nvSpPr>
        <p:spPr bwMode="auto">
          <a:xfrm>
            <a:off x="542925" y="2009775"/>
            <a:ext cx="8737600" cy="436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38915" name="Rectangle 2"/>
          <p:cNvSpPr>
            <a:spLocks noChangeArrowheads="1"/>
          </p:cNvSpPr>
          <p:nvPr/>
        </p:nvSpPr>
        <p:spPr bwMode="auto">
          <a:xfrm>
            <a:off x="495300" y="274638"/>
            <a:ext cx="8913813"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38916" name="Rectangle 3"/>
          <p:cNvSpPr>
            <a:spLocks noChangeArrowheads="1"/>
          </p:cNvSpPr>
          <p:nvPr/>
        </p:nvSpPr>
        <p:spPr bwMode="auto">
          <a:xfrm>
            <a:off x="1280592" y="1052513"/>
            <a:ext cx="8279333" cy="540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58775"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marL="798513"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lnSpc>
                <a:spcPct val="150000"/>
              </a:lnSpc>
              <a:spcBef>
                <a:spcPts val="288"/>
              </a:spcBef>
              <a:buSzPct val="100000"/>
              <a:buFont typeface="+mj-lt"/>
              <a:buAutoNum type="arabicPeriod"/>
            </a:pPr>
            <a:r>
              <a:rPr lang="en-US" altLang="en-US" dirty="0">
                <a:solidFill>
                  <a:srgbClr val="FF0000"/>
                </a:solidFill>
                <a:latin typeface="Verdana" panose="020B0604030504040204" pitchFamily="34" charset="0"/>
                <a:ea typeface="ＭＳ Ｐゴシック" panose="020B0600070205080204" pitchFamily="34" charset="-128"/>
              </a:rPr>
              <a:t>Introduction to </a:t>
            </a:r>
            <a:r>
              <a:rPr lang="en-US" altLang="en-US" dirty="0" smtClean="0">
                <a:solidFill>
                  <a:srgbClr val="FF0000"/>
                </a:solidFill>
                <a:latin typeface="Verdana" panose="020B0604030504040204" pitchFamily="34" charset="0"/>
                <a:ea typeface="ＭＳ Ｐゴシック" panose="020B0600070205080204" pitchFamily="34" charset="-128"/>
              </a:rPr>
              <a:t>Next Generation Sequencing (NGS) technology</a:t>
            </a:r>
            <a:endParaRPr lang="en-US" altLang="en-US" sz="1400" dirty="0">
              <a:solidFill>
                <a:srgbClr val="FF0000"/>
              </a:solidFill>
              <a:latin typeface="Verdana" panose="020B0604030504040204" pitchFamily="34" charset="0"/>
              <a:ea typeface="ＭＳ Ｐゴシック" panose="020B0600070205080204" pitchFamily="34" charset="-128"/>
            </a:endParaRPr>
          </a:p>
          <a:p>
            <a:pPr eaLnBrk="1">
              <a:lnSpc>
                <a:spcPct val="150000"/>
              </a:lnSpc>
              <a:spcBef>
                <a:spcPts val="250"/>
              </a:spcBef>
              <a:buSzPct val="100000"/>
              <a:buFont typeface="+mj-lt"/>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Applications of NGS</a:t>
            </a:r>
          </a:p>
          <a:p>
            <a:pPr eaLnBrk="1">
              <a:lnSpc>
                <a:spcPct val="150000"/>
              </a:lnSpc>
              <a:spcBef>
                <a:spcPts val="250"/>
              </a:spcBef>
              <a:buSzPct val="100000"/>
              <a:buFont typeface="+mj-lt"/>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Bioinformatics challenges of NGS</a:t>
            </a:r>
          </a:p>
          <a:p>
            <a:pPr eaLnBrk="1">
              <a:lnSpc>
                <a:spcPct val="150000"/>
              </a:lnSpc>
              <a:spcBef>
                <a:spcPts val="250"/>
              </a:spcBef>
              <a:buSzPct val="100000"/>
              <a:buFont typeface="+mj-lt"/>
              <a:buAutoNum type="arabicPeriod"/>
            </a:pPr>
            <a:r>
              <a:rPr lang="en-US" altLang="en-US" dirty="0" smtClean="0">
                <a:latin typeface="Verdana" panose="020B0604030504040204" pitchFamily="34" charset="0"/>
                <a:ea typeface="ＭＳ Ｐゴシック" panose="020B0600070205080204" pitchFamily="34" charset="-128"/>
              </a:rPr>
              <a:t>Steps in NGS data analysis</a:t>
            </a:r>
            <a:endParaRPr lang="en-US" altLang="en-US" dirty="0">
              <a:latin typeface="Verdana" panose="020B0604030504040204" pitchFamily="34" charset="0"/>
              <a:ea typeface="ＭＳ Ｐゴシック" panose="020B0600070205080204" pitchFamily="34" charset="-128"/>
            </a:endParaRPr>
          </a:p>
          <a:p>
            <a:pPr eaLnBrk="1">
              <a:lnSpc>
                <a:spcPct val="150000"/>
              </a:lnSpc>
              <a:spcBef>
                <a:spcPts val="250"/>
              </a:spcBef>
              <a:buSzPct val="100000"/>
              <a:buFont typeface="+mj-lt"/>
              <a:buAutoNum type="arabicPeriod"/>
            </a:pPr>
            <a:r>
              <a:rPr lang="en-US" altLang="en-US" dirty="0">
                <a:latin typeface="Verdana" panose="020B0604030504040204" pitchFamily="34" charset="0"/>
                <a:ea typeface="ＭＳ Ｐゴシック" panose="020B0600070205080204" pitchFamily="34" charset="-128"/>
              </a:rPr>
              <a:t>Introduction to RNA-</a:t>
            </a:r>
            <a:r>
              <a:rPr lang="en-US" altLang="en-US" dirty="0" err="1">
                <a:latin typeface="Verdana" panose="020B0604030504040204" pitchFamily="34" charset="0"/>
                <a:ea typeface="ＭＳ Ｐゴシック" panose="020B0600070205080204" pitchFamily="34" charset="-128"/>
              </a:rPr>
              <a:t>seq</a:t>
            </a:r>
            <a:r>
              <a:rPr lang="en-US" altLang="en-US" dirty="0">
                <a:latin typeface="Verdana" panose="020B0604030504040204" pitchFamily="34" charset="0"/>
                <a:ea typeface="ＭＳ Ｐゴシック" panose="020B0600070205080204" pitchFamily="34" charset="-128"/>
              </a:rPr>
              <a:t> and Expression </a:t>
            </a:r>
            <a:r>
              <a:rPr lang="en-US" altLang="en-US" dirty="0" smtClean="0">
                <a:latin typeface="Verdana" panose="020B0604030504040204" pitchFamily="34" charset="0"/>
                <a:ea typeface="ＭＳ Ｐゴシック" panose="020B0600070205080204" pitchFamily="34" charset="-128"/>
              </a:rPr>
              <a:t>analysis</a:t>
            </a:r>
          </a:p>
          <a:p>
            <a:pPr eaLnBrk="1">
              <a:lnSpc>
                <a:spcPct val="150000"/>
              </a:lnSpc>
              <a:spcBef>
                <a:spcPts val="250"/>
              </a:spcBef>
              <a:buSzPct val="100000"/>
              <a:buFont typeface="+mj-lt"/>
              <a:buAutoNum type="arabicPeriod"/>
            </a:pPr>
            <a:r>
              <a:rPr lang="en-US" altLang="en-US" dirty="0" smtClean="0">
                <a:latin typeface="Verdana" panose="020B0604030504040204" pitchFamily="34" charset="0"/>
                <a:ea typeface="ＭＳ Ｐゴシック" panose="020B0600070205080204" pitchFamily="34" charset="-128"/>
              </a:rPr>
              <a:t>Introduction </a:t>
            </a:r>
            <a:r>
              <a:rPr lang="en-US" altLang="en-US" dirty="0">
                <a:latin typeface="Verdana" panose="020B0604030504040204" pitchFamily="34" charset="0"/>
                <a:ea typeface="ＭＳ Ｐゴシック" panose="020B0600070205080204" pitchFamily="34" charset="-128"/>
              </a:rPr>
              <a:t>to Galaxy</a:t>
            </a:r>
          </a:p>
          <a:p>
            <a:pPr eaLnBrk="1">
              <a:lnSpc>
                <a:spcPct val="150000"/>
              </a:lnSpc>
              <a:spcBef>
                <a:spcPts val="250"/>
              </a:spcBef>
              <a:buSzPct val="100000"/>
              <a:buFont typeface="+mj-lt"/>
              <a:buAutoNum type="arabicPeriod"/>
            </a:pPr>
            <a:r>
              <a:rPr lang="en-US" altLang="en-US" dirty="0">
                <a:latin typeface="Verdana" panose="020B0604030504040204" pitchFamily="34" charset="0"/>
                <a:ea typeface="ＭＳ Ｐゴシック" panose="020B0600070205080204" pitchFamily="34" charset="-128"/>
              </a:rPr>
              <a:t>RNA-</a:t>
            </a:r>
            <a:r>
              <a:rPr lang="en-US" altLang="en-US" dirty="0" err="1">
                <a:latin typeface="Verdana" panose="020B0604030504040204" pitchFamily="34" charset="0"/>
                <a:ea typeface="ＭＳ Ｐゴシック" panose="020B0600070205080204" pitchFamily="34" charset="-128"/>
              </a:rPr>
              <a:t>seq</a:t>
            </a:r>
            <a:r>
              <a:rPr lang="en-US" altLang="en-US" dirty="0">
                <a:latin typeface="Verdana" panose="020B0604030504040204" pitchFamily="34" charset="0"/>
                <a:ea typeface="ＭＳ Ｐゴシック" panose="020B0600070205080204" pitchFamily="34" charset="-128"/>
              </a:rPr>
              <a:t> analysis exercise with Galaxy</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Exercise overview and Input data</a:t>
            </a:r>
          </a:p>
          <a:p>
            <a:pPr lvl="1" eaLnBrk="1">
              <a:lnSpc>
                <a:spcPct val="150000"/>
              </a:lnSpc>
              <a:spcBef>
                <a:spcPts val="288"/>
              </a:spcBef>
              <a:buSzPct val="100000"/>
              <a:buFont typeface="Times New Roman" panose="02020603050405020304" pitchFamily="18" charset="0"/>
              <a:buAutoNum type="arabicPeriod"/>
            </a:pPr>
            <a:r>
              <a:rPr lang="en-US" altLang="en-US" sz="1400" dirty="0" smtClean="0">
                <a:latin typeface="Verdana" panose="020B0604030504040204" pitchFamily="34" charset="0"/>
                <a:ea typeface="ＭＳ Ｐゴシック" panose="020B0600070205080204" pitchFamily="34" charset="-128"/>
              </a:rPr>
              <a:t>Quality Control and pre-processing of raw data</a:t>
            </a:r>
            <a:endParaRPr lang="en-US" altLang="en-US" sz="1400" dirty="0">
              <a:latin typeface="Verdana" panose="020B0604030504040204" pitchFamily="34" charset="0"/>
              <a:ea typeface="ＭＳ Ｐゴシック" panose="020B0600070205080204" pitchFamily="34" charset="-128"/>
            </a:endParaRP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Reads mapping</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Summarization to get raw counts</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Differential expression analysis (plots, normalization and testing)</a:t>
            </a:r>
          </a:p>
        </p:txBody>
      </p:sp>
      <p:sp>
        <p:nvSpPr>
          <p:cNvPr id="38917" name="Rectangle 4"/>
          <p:cNvSpPr>
            <a:spLocks noChangeArrowheads="1"/>
          </p:cNvSpPr>
          <p:nvPr/>
        </p:nvSpPr>
        <p:spPr bwMode="auto">
          <a:xfrm>
            <a:off x="2576513" y="549275"/>
            <a:ext cx="5551487"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u="sng">
                <a:solidFill>
                  <a:srgbClr val="7D468C"/>
                </a:solidFill>
                <a:latin typeface="Calibri" panose="020F0502020204030204" pitchFamily="34" charset="0"/>
                <a:ea typeface="ＭＳ Ｐゴシック" panose="020B0600070205080204" pitchFamily="34" charset="-128"/>
              </a:rPr>
              <a:t>TABLE OF CONTENTS</a:t>
            </a:r>
          </a:p>
        </p:txBody>
      </p:sp>
    </p:spTree>
    <p:extLst>
      <p:ext uri="{BB962C8B-B14F-4D97-AF65-F5344CB8AC3E}">
        <p14:creationId xmlns="" xmlns:p14="http://schemas.microsoft.com/office/powerpoint/2010/main" val="33209124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44713" y="1268413"/>
            <a:ext cx="5810250" cy="3848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1" name="Rectangle 2"/>
          <p:cNvSpPr>
            <a:spLocks noChangeArrowheads="1"/>
          </p:cNvSpPr>
          <p:nvPr/>
        </p:nvSpPr>
        <p:spPr bwMode="auto">
          <a:xfrm>
            <a:off x="128588" y="536575"/>
            <a:ext cx="8640762"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3</a:t>
            </a:r>
            <a:r>
              <a:rPr lang="en-US" altLang="en-US" sz="2300" b="1" dirty="0" smtClean="0">
                <a:solidFill>
                  <a:srgbClr val="7D468C"/>
                </a:solidFill>
                <a:latin typeface="Calibri" panose="020F0502020204030204" pitchFamily="34" charset="0"/>
                <a:ea typeface="ＭＳ Ｐゴシック" panose="020B0600070205080204" pitchFamily="34" charset="-128"/>
              </a:rPr>
              <a:t>. </a:t>
            </a:r>
            <a:r>
              <a:rPr lang="en-US" altLang="en-US" sz="2300" b="1" dirty="0">
                <a:solidFill>
                  <a:srgbClr val="7D468C"/>
                </a:solidFill>
                <a:latin typeface="Calibri" panose="020F0502020204030204" pitchFamily="34" charset="0"/>
                <a:ea typeface="ＭＳ Ｐゴシック" panose="020B0600070205080204" pitchFamily="34" charset="-128"/>
              </a:rPr>
              <a:t>Bioinformatics challenges of NGS</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583569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3 CuadroTexto"/>
          <p:cNvSpPr txBox="1">
            <a:spLocks noChangeArrowheads="1"/>
          </p:cNvSpPr>
          <p:nvPr/>
        </p:nvSpPr>
        <p:spPr bwMode="auto">
          <a:xfrm>
            <a:off x="272480" y="1196752"/>
            <a:ext cx="6840760" cy="4570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sz="2000" dirty="0" smtClean="0"/>
              <a:t>A single sequencing experiment can generate 100’s of millions of reads, 10’s to 100’s gigabytes of data.</a:t>
            </a:r>
          </a:p>
          <a:p>
            <a:pPr eaLnBrk="1">
              <a:lnSpc>
                <a:spcPct val="150000"/>
              </a:lnSpc>
              <a:spcAft>
                <a:spcPts val="600"/>
              </a:spcAft>
              <a:buClr>
                <a:srgbClr val="000000"/>
              </a:buClr>
              <a:buSzPct val="100000"/>
            </a:pPr>
            <a:endParaRPr lang="ca-ES" altLang="en-US" sz="2000" dirty="0" smtClean="0">
              <a:latin typeface="Arial" pitchFamily="34" charset="0"/>
              <a:cs typeface="Arial" pitchFamily="34" charset="0"/>
            </a:endParaRPr>
          </a:p>
          <a:p>
            <a:pPr eaLnBrk="1">
              <a:lnSpc>
                <a:spcPct val="150000"/>
              </a:lnSpc>
              <a:spcAft>
                <a:spcPts val="600"/>
              </a:spcAft>
              <a:buClr>
                <a:srgbClr val="000000"/>
              </a:buClr>
              <a:buSzPct val="100000"/>
            </a:pPr>
            <a:r>
              <a:rPr lang="ca-ES" altLang="en-US" sz="2000" dirty="0" err="1" smtClean="0">
                <a:latin typeface="Arial" pitchFamily="34" charset="0"/>
                <a:cs typeface="Arial" pitchFamily="34" charset="0"/>
              </a:rPr>
              <a:t>We</a:t>
            </a:r>
            <a:r>
              <a:rPr lang="ca-ES" altLang="en-US" sz="2000" dirty="0" smtClean="0">
                <a:latin typeface="Arial" pitchFamily="34" charset="0"/>
                <a:cs typeface="Arial" pitchFamily="34" charset="0"/>
              </a:rPr>
              <a:t> </a:t>
            </a:r>
            <a:r>
              <a:rPr lang="ca-ES" altLang="en-US" sz="2000" dirty="0" err="1" smtClean="0">
                <a:latin typeface="Arial" pitchFamily="34" charset="0"/>
                <a:cs typeface="Arial" pitchFamily="34" charset="0"/>
              </a:rPr>
              <a:t>need</a:t>
            </a:r>
            <a:r>
              <a:rPr lang="ca-ES" altLang="en-US" sz="2000" dirty="0" smtClean="0">
                <a:latin typeface="Arial" pitchFamily="34" charset="0"/>
                <a:cs typeface="Arial" pitchFamily="34" charset="0"/>
              </a:rPr>
              <a:t>:</a:t>
            </a:r>
          </a:p>
          <a:p>
            <a:pPr lvl="1" eaLnBrk="1">
              <a:lnSpc>
                <a:spcPct val="150000"/>
              </a:lnSpc>
              <a:spcAft>
                <a:spcPts val="600"/>
              </a:spcAft>
              <a:buClr>
                <a:srgbClr val="000000"/>
              </a:buClr>
              <a:buSzPct val="100000"/>
              <a:buFont typeface="Arial" pitchFamily="34" charset="0"/>
              <a:buChar char="•"/>
            </a:pPr>
            <a:r>
              <a:rPr lang="ca-ES" altLang="en-US" sz="2000" dirty="0" smtClean="0">
                <a:latin typeface="Arial" pitchFamily="34" charset="0"/>
                <a:cs typeface="Arial" pitchFamily="34" charset="0"/>
              </a:rPr>
              <a:t> </a:t>
            </a:r>
            <a:r>
              <a:rPr lang="ca-ES" altLang="en-US" dirty="0" err="1" smtClean="0">
                <a:latin typeface="Arial" pitchFamily="34" charset="0"/>
                <a:cs typeface="Arial" pitchFamily="34" charset="0"/>
              </a:rPr>
              <a:t>Huge</a:t>
            </a:r>
            <a:r>
              <a:rPr lang="ca-ES" altLang="en-US" dirty="0" smtClean="0">
                <a:latin typeface="Arial" pitchFamily="34" charset="0"/>
                <a:cs typeface="Arial" pitchFamily="34" charset="0"/>
              </a:rPr>
              <a:t> data </a:t>
            </a:r>
            <a:r>
              <a:rPr lang="ca-ES" altLang="en-US" dirty="0" err="1" smtClean="0">
                <a:latin typeface="Arial" pitchFamily="34" charset="0"/>
                <a:cs typeface="Arial" pitchFamily="34" charset="0"/>
              </a:rPr>
              <a:t>storage</a:t>
            </a:r>
            <a:r>
              <a:rPr lang="ca-ES" altLang="en-US" dirty="0" smtClean="0">
                <a:latin typeface="Arial" pitchFamily="34" charset="0"/>
                <a:cs typeface="Arial" pitchFamily="34" charset="0"/>
              </a:rPr>
              <a:t> and </a:t>
            </a:r>
            <a:r>
              <a:rPr lang="ca-ES" altLang="en-US" dirty="0" err="1" smtClean="0">
                <a:latin typeface="Arial" pitchFamily="34" charset="0"/>
                <a:cs typeface="Arial" pitchFamily="34" charset="0"/>
              </a:rPr>
              <a:t>transfer</a:t>
            </a:r>
            <a:r>
              <a:rPr lang="ca-ES" altLang="en-US" dirty="0" smtClean="0">
                <a:latin typeface="Arial" pitchFamily="34" charset="0"/>
                <a:cs typeface="Arial" pitchFamily="34" charset="0"/>
              </a:rPr>
              <a:t> </a:t>
            </a:r>
            <a:r>
              <a:rPr lang="ca-ES" altLang="en-US" dirty="0" err="1" smtClean="0">
                <a:latin typeface="Arial" pitchFamily="34" charset="0"/>
                <a:cs typeface="Arial" pitchFamily="34" charset="0"/>
              </a:rPr>
              <a:t>technology</a:t>
            </a:r>
            <a:endParaRPr lang="ca-ES" altLang="en-US" dirty="0" smtClean="0">
              <a:latin typeface="Arial" pitchFamily="34" charset="0"/>
              <a:cs typeface="Arial" pitchFamily="34" charset="0"/>
            </a:endParaRPr>
          </a:p>
          <a:p>
            <a:pPr lvl="1" eaLnBrk="1">
              <a:lnSpc>
                <a:spcPct val="150000"/>
              </a:lnSpc>
              <a:spcAft>
                <a:spcPts val="600"/>
              </a:spcAft>
              <a:buClr>
                <a:srgbClr val="000000"/>
              </a:buClr>
              <a:buSzPct val="100000"/>
              <a:buFont typeface="Arial" pitchFamily="34" charset="0"/>
              <a:buChar char="•"/>
            </a:pPr>
            <a:r>
              <a:rPr lang="ca-ES" altLang="en-US" dirty="0" smtClean="0">
                <a:latin typeface="Arial" pitchFamily="34" charset="0"/>
                <a:cs typeface="Arial" pitchFamily="34" charset="0"/>
              </a:rPr>
              <a:t> </a:t>
            </a:r>
            <a:r>
              <a:rPr lang="ca-ES" altLang="en-US" dirty="0" err="1" smtClean="0">
                <a:latin typeface="Arial" pitchFamily="34" charset="0"/>
                <a:cs typeface="Arial" pitchFamily="34" charset="0"/>
              </a:rPr>
              <a:t>Algorithms</a:t>
            </a:r>
            <a:r>
              <a:rPr lang="ca-ES" altLang="en-US" dirty="0" smtClean="0">
                <a:latin typeface="Arial" pitchFamily="34" charset="0"/>
                <a:cs typeface="Arial" pitchFamily="34" charset="0"/>
              </a:rPr>
              <a:t> for </a:t>
            </a:r>
            <a:r>
              <a:rPr lang="ca-ES" altLang="en-US" dirty="0" err="1" smtClean="0">
                <a:latin typeface="Arial" pitchFamily="34" charset="0"/>
                <a:cs typeface="Arial" pitchFamily="34" charset="0"/>
              </a:rPr>
              <a:t>managing</a:t>
            </a:r>
            <a:r>
              <a:rPr lang="ca-ES" altLang="en-US" dirty="0" smtClean="0">
                <a:latin typeface="Arial" pitchFamily="34" charset="0"/>
                <a:cs typeface="Arial" pitchFamily="34" charset="0"/>
              </a:rPr>
              <a:t>, </a:t>
            </a:r>
            <a:r>
              <a:rPr lang="ca-ES" altLang="en-US" dirty="0" err="1" smtClean="0">
                <a:latin typeface="Arial" pitchFamily="34" charset="0"/>
                <a:cs typeface="Arial" pitchFamily="34" charset="0"/>
              </a:rPr>
              <a:t>analyzing</a:t>
            </a:r>
            <a:r>
              <a:rPr lang="ca-ES" altLang="en-US" dirty="0" smtClean="0">
                <a:latin typeface="Arial" pitchFamily="34" charset="0"/>
                <a:cs typeface="Arial" pitchFamily="34" charset="0"/>
              </a:rPr>
              <a:t> and </a:t>
            </a:r>
            <a:r>
              <a:rPr lang="ca-ES" altLang="en-US" dirty="0" err="1" smtClean="0">
                <a:latin typeface="Arial" pitchFamily="34" charset="0"/>
                <a:cs typeface="Arial" pitchFamily="34" charset="0"/>
              </a:rPr>
              <a:t>visualizing</a:t>
            </a:r>
            <a:r>
              <a:rPr lang="ca-ES" altLang="en-US" dirty="0" smtClean="0">
                <a:latin typeface="Arial" pitchFamily="34" charset="0"/>
                <a:cs typeface="Arial" pitchFamily="34" charset="0"/>
              </a:rPr>
              <a:t> data </a:t>
            </a:r>
          </a:p>
          <a:p>
            <a:pPr lvl="1" eaLnBrk="1">
              <a:lnSpc>
                <a:spcPct val="150000"/>
              </a:lnSpc>
              <a:spcAft>
                <a:spcPts val="600"/>
              </a:spcAft>
              <a:buClr>
                <a:srgbClr val="000000"/>
              </a:buClr>
              <a:buSzPct val="100000"/>
              <a:buFont typeface="Arial" pitchFamily="34" charset="0"/>
              <a:buChar char="•"/>
            </a:pPr>
            <a:r>
              <a:rPr lang="ca-ES" altLang="en-US" dirty="0" smtClean="0">
                <a:latin typeface="Arial" pitchFamily="34" charset="0"/>
                <a:cs typeface="Arial" pitchFamily="34" charset="0"/>
              </a:rPr>
              <a:t> </a:t>
            </a:r>
            <a:r>
              <a:rPr lang="ca-ES" altLang="en-US" dirty="0" err="1" smtClean="0">
                <a:latin typeface="Arial" pitchFamily="34" charset="0"/>
                <a:cs typeface="Arial" pitchFamily="34" charset="0"/>
              </a:rPr>
              <a:t>Reproducible</a:t>
            </a:r>
            <a:r>
              <a:rPr lang="ca-ES" altLang="en-US" dirty="0" smtClean="0">
                <a:latin typeface="Arial" pitchFamily="34" charset="0"/>
                <a:cs typeface="Arial" pitchFamily="34" charset="0"/>
              </a:rPr>
              <a:t> </a:t>
            </a:r>
            <a:r>
              <a:rPr lang="ca-ES" altLang="en-US" dirty="0" err="1" smtClean="0">
                <a:latin typeface="Arial" pitchFamily="34" charset="0"/>
                <a:cs typeface="Arial" pitchFamily="34" charset="0"/>
              </a:rPr>
              <a:t>workflows</a:t>
            </a:r>
            <a:r>
              <a:rPr lang="ca-ES" altLang="en-US" dirty="0" smtClean="0">
                <a:latin typeface="Arial" pitchFamily="34" charset="0"/>
                <a:cs typeface="Arial" pitchFamily="34" charset="0"/>
              </a:rPr>
              <a:t> and </a:t>
            </a:r>
            <a:r>
              <a:rPr lang="ca-ES" altLang="en-US" dirty="0" err="1" smtClean="0">
                <a:latin typeface="Arial" pitchFamily="34" charset="0"/>
                <a:cs typeface="Arial" pitchFamily="34" charset="0"/>
              </a:rPr>
              <a:t>standards</a:t>
            </a:r>
            <a:r>
              <a:rPr lang="ca-ES" altLang="en-US" dirty="0" smtClean="0">
                <a:latin typeface="Arial" pitchFamily="34" charset="0"/>
                <a:cs typeface="Arial" pitchFamily="34" charset="0"/>
              </a:rPr>
              <a:t> for </a:t>
            </a:r>
            <a:r>
              <a:rPr lang="ca-ES" altLang="en-US" dirty="0" err="1" smtClean="0">
                <a:latin typeface="Arial" pitchFamily="34" charset="0"/>
                <a:cs typeface="Arial" pitchFamily="34" charset="0"/>
              </a:rPr>
              <a:t>analysis</a:t>
            </a:r>
            <a:r>
              <a:rPr lang="ca-ES" altLang="en-US" dirty="0" smtClean="0">
                <a:latin typeface="Arial" pitchFamily="34" charset="0"/>
                <a:cs typeface="Arial" pitchFamily="34" charset="0"/>
              </a:rPr>
              <a:t> </a:t>
            </a:r>
          </a:p>
          <a:p>
            <a:pPr lvl="1" eaLnBrk="1">
              <a:lnSpc>
                <a:spcPct val="150000"/>
              </a:lnSpc>
              <a:spcAft>
                <a:spcPts val="600"/>
              </a:spcAft>
              <a:buClr>
                <a:srgbClr val="000000"/>
              </a:buClr>
              <a:buSzPct val="100000"/>
              <a:buFont typeface="Arial" pitchFamily="34" charset="0"/>
              <a:buChar char="•"/>
            </a:pPr>
            <a:r>
              <a:rPr lang="ca-ES" altLang="en-US" dirty="0" smtClean="0">
                <a:latin typeface="Arial" pitchFamily="34" charset="0"/>
                <a:cs typeface="Arial" pitchFamily="34" charset="0"/>
              </a:rPr>
              <a:t> </a:t>
            </a:r>
            <a:r>
              <a:rPr lang="ca-ES" altLang="en-US" dirty="0" err="1" smtClean="0">
                <a:latin typeface="Arial" pitchFamily="34" charset="0"/>
                <a:cs typeface="Arial" pitchFamily="34" charset="0"/>
              </a:rPr>
              <a:t>Specialized</a:t>
            </a:r>
            <a:r>
              <a:rPr lang="ca-ES" altLang="en-US" dirty="0" smtClean="0">
                <a:latin typeface="Arial" pitchFamily="34" charset="0"/>
                <a:cs typeface="Arial" pitchFamily="34" charset="0"/>
              </a:rPr>
              <a:t> </a:t>
            </a:r>
            <a:r>
              <a:rPr lang="ca-ES" altLang="en-US" dirty="0" err="1" smtClean="0">
                <a:latin typeface="Arial" pitchFamily="34" charset="0"/>
                <a:cs typeface="Arial" pitchFamily="34" charset="0"/>
              </a:rPr>
              <a:t>tools</a:t>
            </a:r>
            <a:r>
              <a:rPr lang="ca-ES" altLang="en-US" dirty="0" smtClean="0">
                <a:latin typeface="Arial" pitchFamily="34" charset="0"/>
                <a:cs typeface="Arial" pitchFamily="34" charset="0"/>
              </a:rPr>
              <a:t> for  </a:t>
            </a:r>
            <a:r>
              <a:rPr lang="ca-ES" altLang="en-US" dirty="0" err="1" smtClean="0">
                <a:latin typeface="Arial" pitchFamily="34" charset="0"/>
                <a:cs typeface="Arial" pitchFamily="34" charset="0"/>
              </a:rPr>
              <a:t>integrating</a:t>
            </a:r>
            <a:r>
              <a:rPr lang="ca-ES" altLang="en-US" dirty="0" smtClean="0">
                <a:latin typeface="Arial" pitchFamily="34" charset="0"/>
                <a:cs typeface="Arial" pitchFamily="34" charset="0"/>
              </a:rPr>
              <a:t> </a:t>
            </a:r>
            <a:r>
              <a:rPr lang="ca-ES" altLang="en-US" dirty="0" err="1" smtClean="0">
                <a:latin typeface="Arial" pitchFamily="34" charset="0"/>
                <a:cs typeface="Arial" pitchFamily="34" charset="0"/>
              </a:rPr>
              <a:t>various</a:t>
            </a:r>
            <a:r>
              <a:rPr lang="ca-ES" altLang="en-US" dirty="0" smtClean="0">
                <a:latin typeface="Arial" pitchFamily="34" charset="0"/>
                <a:cs typeface="Arial" pitchFamily="34" charset="0"/>
              </a:rPr>
              <a:t> data </a:t>
            </a:r>
            <a:r>
              <a:rPr lang="ca-ES" altLang="en-US" dirty="0" err="1" smtClean="0">
                <a:latin typeface="Arial" pitchFamily="34" charset="0"/>
                <a:cs typeface="Arial" pitchFamily="34" charset="0"/>
              </a:rPr>
              <a:t>types</a:t>
            </a:r>
            <a:endParaRPr lang="ca-ES" altLang="en-US" dirty="0" smtClean="0">
              <a:latin typeface="Arial" pitchFamily="34" charset="0"/>
              <a:cs typeface="Arial" pitchFamily="34" charset="0"/>
            </a:endParaRPr>
          </a:p>
          <a:p>
            <a:pPr eaLnBrk="1">
              <a:lnSpc>
                <a:spcPct val="150000"/>
              </a:lnSpc>
              <a:spcAft>
                <a:spcPts val="600"/>
              </a:spcAft>
              <a:buClr>
                <a:srgbClr val="000000"/>
              </a:buClr>
              <a:buSzPct val="100000"/>
              <a:buFont typeface="Arial" pitchFamily="34" charset="0"/>
              <a:buChar char="•"/>
            </a:pPr>
            <a:endParaRPr lang="ca-ES" altLang="en-US" sz="2000" dirty="0">
              <a:latin typeface="Arial" pitchFamily="34" charset="0"/>
              <a:cs typeface="Arial" pitchFamily="34" charset="0"/>
            </a:endParaRPr>
          </a:p>
        </p:txBody>
      </p:sp>
      <p:pic>
        <p:nvPicPr>
          <p:cNvPr id="23555" name="Picture 4" descr="http://www.osflash.com/upload/2/21/221e8c6841962d7384a08d722597aed6.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b="11446"/>
          <a:stretch>
            <a:fillRect/>
          </a:stretch>
        </p:blipFill>
        <p:spPr bwMode="auto">
          <a:xfrm>
            <a:off x="6969224" y="1340768"/>
            <a:ext cx="2664296" cy="19708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6" name="Rectangle 2"/>
          <p:cNvSpPr>
            <a:spLocks noChangeArrowheads="1"/>
          </p:cNvSpPr>
          <p:nvPr/>
        </p:nvSpPr>
        <p:spPr bwMode="auto">
          <a:xfrm>
            <a:off x="128588" y="536575"/>
            <a:ext cx="8640762"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3</a:t>
            </a:r>
            <a:r>
              <a:rPr lang="en-US" altLang="en-US" sz="2300" b="1" dirty="0" smtClean="0">
                <a:solidFill>
                  <a:srgbClr val="7D468C"/>
                </a:solidFill>
                <a:latin typeface="Calibri" panose="020F0502020204030204" pitchFamily="34" charset="0"/>
                <a:ea typeface="ＭＳ Ｐゴシック" panose="020B0600070205080204" pitchFamily="34" charset="-128"/>
              </a:rPr>
              <a:t>. </a:t>
            </a:r>
            <a:r>
              <a:rPr lang="en-US" altLang="en-US" sz="2300" b="1" dirty="0">
                <a:solidFill>
                  <a:srgbClr val="7D468C"/>
                </a:solidFill>
                <a:latin typeface="Calibri" panose="020F0502020204030204" pitchFamily="34" charset="0"/>
                <a:ea typeface="ＭＳ Ｐゴシック" panose="020B0600070205080204" pitchFamily="34" charset="-128"/>
              </a:rPr>
              <a:t>Bioinformatics challenges of NGS</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4061909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ChangeArrowheads="1"/>
          </p:cNvSpPr>
          <p:nvPr/>
        </p:nvSpPr>
        <p:spPr bwMode="auto">
          <a:xfrm>
            <a:off x="542925" y="2009775"/>
            <a:ext cx="8737600" cy="436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38915" name="Rectangle 2"/>
          <p:cNvSpPr>
            <a:spLocks noChangeArrowheads="1"/>
          </p:cNvSpPr>
          <p:nvPr/>
        </p:nvSpPr>
        <p:spPr bwMode="auto">
          <a:xfrm>
            <a:off x="495300" y="274638"/>
            <a:ext cx="8913813"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38916" name="Rectangle 3"/>
          <p:cNvSpPr>
            <a:spLocks noChangeArrowheads="1"/>
          </p:cNvSpPr>
          <p:nvPr/>
        </p:nvSpPr>
        <p:spPr bwMode="auto">
          <a:xfrm>
            <a:off x="1280592" y="1052513"/>
            <a:ext cx="8279333" cy="540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58775"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marL="798513"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lnSpc>
                <a:spcPct val="150000"/>
              </a:lnSpc>
              <a:spcBef>
                <a:spcPts val="288"/>
              </a:spcBef>
              <a:buSzPct val="100000"/>
              <a:buFont typeface="+mj-lt"/>
              <a:buAutoNum type="arabicPeriod"/>
            </a:pPr>
            <a:r>
              <a:rPr lang="en-US" altLang="en-US" dirty="0">
                <a:solidFill>
                  <a:srgbClr val="FF0000"/>
                </a:solidFill>
                <a:latin typeface="Verdana" panose="020B0604030504040204" pitchFamily="34" charset="0"/>
                <a:ea typeface="ＭＳ Ｐゴシック" panose="020B0600070205080204" pitchFamily="34" charset="-128"/>
              </a:rPr>
              <a:t>Introduction to </a:t>
            </a:r>
            <a:r>
              <a:rPr lang="en-US" altLang="en-US" dirty="0" smtClean="0">
                <a:solidFill>
                  <a:srgbClr val="FF0000"/>
                </a:solidFill>
                <a:latin typeface="Verdana" panose="020B0604030504040204" pitchFamily="34" charset="0"/>
                <a:ea typeface="ＭＳ Ｐゴシック" panose="020B0600070205080204" pitchFamily="34" charset="-128"/>
              </a:rPr>
              <a:t>Next Generation Sequencing (NGS) technology</a:t>
            </a:r>
            <a:endParaRPr lang="en-US" altLang="en-US" sz="1400" dirty="0">
              <a:solidFill>
                <a:srgbClr val="FF0000"/>
              </a:solidFill>
              <a:latin typeface="Verdana" panose="020B0604030504040204" pitchFamily="34" charset="0"/>
              <a:ea typeface="ＭＳ Ｐゴシック" panose="020B0600070205080204" pitchFamily="34" charset="-128"/>
            </a:endParaRPr>
          </a:p>
          <a:p>
            <a:pPr eaLnBrk="1">
              <a:lnSpc>
                <a:spcPct val="150000"/>
              </a:lnSpc>
              <a:spcBef>
                <a:spcPts val="250"/>
              </a:spcBef>
              <a:buSzPct val="100000"/>
              <a:buFont typeface="+mj-lt"/>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Applications of NGS</a:t>
            </a:r>
          </a:p>
          <a:p>
            <a:pPr eaLnBrk="1">
              <a:lnSpc>
                <a:spcPct val="150000"/>
              </a:lnSpc>
              <a:spcBef>
                <a:spcPts val="250"/>
              </a:spcBef>
              <a:buSzPct val="100000"/>
              <a:buFont typeface="+mj-lt"/>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Bioinformatics challenges of NGS</a:t>
            </a:r>
          </a:p>
          <a:p>
            <a:pPr eaLnBrk="1">
              <a:lnSpc>
                <a:spcPct val="150000"/>
              </a:lnSpc>
              <a:spcBef>
                <a:spcPts val="250"/>
              </a:spcBef>
              <a:buSzPct val="100000"/>
              <a:buFont typeface="+mj-lt"/>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Steps in NGS data analysis</a:t>
            </a:r>
            <a:endParaRPr lang="en-US" altLang="en-US" dirty="0">
              <a:solidFill>
                <a:srgbClr val="FF0000"/>
              </a:solidFill>
              <a:latin typeface="Verdana" panose="020B0604030504040204" pitchFamily="34" charset="0"/>
              <a:ea typeface="ＭＳ Ｐゴシック" panose="020B0600070205080204" pitchFamily="34" charset="-128"/>
            </a:endParaRPr>
          </a:p>
          <a:p>
            <a:pPr eaLnBrk="1">
              <a:lnSpc>
                <a:spcPct val="150000"/>
              </a:lnSpc>
              <a:spcBef>
                <a:spcPts val="250"/>
              </a:spcBef>
              <a:buSzPct val="100000"/>
              <a:buFont typeface="+mj-lt"/>
              <a:buAutoNum type="arabicPeriod"/>
            </a:pPr>
            <a:r>
              <a:rPr lang="en-US" altLang="en-US" dirty="0">
                <a:latin typeface="Verdana" panose="020B0604030504040204" pitchFamily="34" charset="0"/>
                <a:ea typeface="ＭＳ Ｐゴシック" panose="020B0600070205080204" pitchFamily="34" charset="-128"/>
              </a:rPr>
              <a:t>Introduction to RNA-</a:t>
            </a:r>
            <a:r>
              <a:rPr lang="en-US" altLang="en-US" dirty="0" err="1">
                <a:latin typeface="Verdana" panose="020B0604030504040204" pitchFamily="34" charset="0"/>
                <a:ea typeface="ＭＳ Ｐゴシック" panose="020B0600070205080204" pitchFamily="34" charset="-128"/>
              </a:rPr>
              <a:t>seq</a:t>
            </a:r>
            <a:r>
              <a:rPr lang="en-US" altLang="en-US" dirty="0">
                <a:latin typeface="Verdana" panose="020B0604030504040204" pitchFamily="34" charset="0"/>
                <a:ea typeface="ＭＳ Ｐゴシック" panose="020B0600070205080204" pitchFamily="34" charset="-128"/>
              </a:rPr>
              <a:t> and Expression </a:t>
            </a:r>
            <a:r>
              <a:rPr lang="en-US" altLang="en-US" dirty="0" smtClean="0">
                <a:latin typeface="Verdana" panose="020B0604030504040204" pitchFamily="34" charset="0"/>
                <a:ea typeface="ＭＳ Ｐゴシック" panose="020B0600070205080204" pitchFamily="34" charset="-128"/>
              </a:rPr>
              <a:t>analysis</a:t>
            </a:r>
          </a:p>
          <a:p>
            <a:pPr eaLnBrk="1">
              <a:lnSpc>
                <a:spcPct val="150000"/>
              </a:lnSpc>
              <a:spcBef>
                <a:spcPts val="250"/>
              </a:spcBef>
              <a:buSzPct val="100000"/>
              <a:buFont typeface="+mj-lt"/>
              <a:buAutoNum type="arabicPeriod"/>
            </a:pPr>
            <a:r>
              <a:rPr lang="en-US" altLang="en-US" dirty="0" smtClean="0">
                <a:latin typeface="Verdana" panose="020B0604030504040204" pitchFamily="34" charset="0"/>
                <a:ea typeface="ＭＳ Ｐゴシック" panose="020B0600070205080204" pitchFamily="34" charset="-128"/>
              </a:rPr>
              <a:t>Introduction </a:t>
            </a:r>
            <a:r>
              <a:rPr lang="en-US" altLang="en-US" dirty="0">
                <a:latin typeface="Verdana" panose="020B0604030504040204" pitchFamily="34" charset="0"/>
                <a:ea typeface="ＭＳ Ｐゴシック" panose="020B0600070205080204" pitchFamily="34" charset="-128"/>
              </a:rPr>
              <a:t>to Galaxy</a:t>
            </a:r>
          </a:p>
          <a:p>
            <a:pPr eaLnBrk="1">
              <a:lnSpc>
                <a:spcPct val="150000"/>
              </a:lnSpc>
              <a:spcBef>
                <a:spcPts val="250"/>
              </a:spcBef>
              <a:buSzPct val="100000"/>
              <a:buFont typeface="+mj-lt"/>
              <a:buAutoNum type="arabicPeriod"/>
            </a:pPr>
            <a:r>
              <a:rPr lang="en-US" altLang="en-US" dirty="0">
                <a:latin typeface="Verdana" panose="020B0604030504040204" pitchFamily="34" charset="0"/>
                <a:ea typeface="ＭＳ Ｐゴシック" panose="020B0600070205080204" pitchFamily="34" charset="-128"/>
              </a:rPr>
              <a:t>RNA-</a:t>
            </a:r>
            <a:r>
              <a:rPr lang="en-US" altLang="en-US" dirty="0" err="1">
                <a:latin typeface="Verdana" panose="020B0604030504040204" pitchFamily="34" charset="0"/>
                <a:ea typeface="ＭＳ Ｐゴシック" panose="020B0600070205080204" pitchFamily="34" charset="-128"/>
              </a:rPr>
              <a:t>seq</a:t>
            </a:r>
            <a:r>
              <a:rPr lang="en-US" altLang="en-US" dirty="0">
                <a:latin typeface="Verdana" panose="020B0604030504040204" pitchFamily="34" charset="0"/>
                <a:ea typeface="ＭＳ Ｐゴシック" panose="020B0600070205080204" pitchFamily="34" charset="-128"/>
              </a:rPr>
              <a:t> analysis exercise with Galaxy</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Exercise overview and Input data</a:t>
            </a:r>
          </a:p>
          <a:p>
            <a:pPr lvl="1" eaLnBrk="1">
              <a:lnSpc>
                <a:spcPct val="150000"/>
              </a:lnSpc>
              <a:spcBef>
                <a:spcPts val="288"/>
              </a:spcBef>
              <a:buSzPct val="100000"/>
              <a:buFont typeface="Times New Roman" panose="02020603050405020304" pitchFamily="18" charset="0"/>
              <a:buAutoNum type="arabicPeriod"/>
            </a:pPr>
            <a:r>
              <a:rPr lang="en-US" altLang="en-US" sz="1400" dirty="0" smtClean="0">
                <a:latin typeface="Verdana" panose="020B0604030504040204" pitchFamily="34" charset="0"/>
                <a:ea typeface="ＭＳ Ｐゴシック" panose="020B0600070205080204" pitchFamily="34" charset="-128"/>
              </a:rPr>
              <a:t>Quality Control and pre-processing of raw data</a:t>
            </a:r>
            <a:endParaRPr lang="en-US" altLang="en-US" sz="1400" dirty="0">
              <a:latin typeface="Verdana" panose="020B0604030504040204" pitchFamily="34" charset="0"/>
              <a:ea typeface="ＭＳ Ｐゴシック" panose="020B0600070205080204" pitchFamily="34" charset="-128"/>
            </a:endParaRP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Reads mapping</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Summarization to get raw counts</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Differential expression analysis (plots, normalization and testing)</a:t>
            </a:r>
          </a:p>
        </p:txBody>
      </p:sp>
      <p:sp>
        <p:nvSpPr>
          <p:cNvPr id="38917" name="Rectangle 4"/>
          <p:cNvSpPr>
            <a:spLocks noChangeArrowheads="1"/>
          </p:cNvSpPr>
          <p:nvPr/>
        </p:nvSpPr>
        <p:spPr bwMode="auto">
          <a:xfrm>
            <a:off x="2576513" y="549275"/>
            <a:ext cx="5551487"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u="sng">
                <a:solidFill>
                  <a:srgbClr val="7D468C"/>
                </a:solidFill>
                <a:latin typeface="Calibri" panose="020F0502020204030204" pitchFamily="34" charset="0"/>
                <a:ea typeface="ＭＳ Ｐゴシック" panose="020B0600070205080204" pitchFamily="34" charset="-128"/>
              </a:rPr>
              <a:t>TABLE OF CONTENTS</a:t>
            </a:r>
          </a:p>
        </p:txBody>
      </p:sp>
    </p:spTree>
    <p:extLst>
      <p:ext uri="{BB962C8B-B14F-4D97-AF65-F5344CB8AC3E}">
        <p14:creationId xmlns="" xmlns:p14="http://schemas.microsoft.com/office/powerpoint/2010/main" val="33209124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ChangeArrowheads="1"/>
          </p:cNvSpPr>
          <p:nvPr/>
        </p:nvSpPr>
        <p:spPr bwMode="auto">
          <a:xfrm>
            <a:off x="542925" y="2009775"/>
            <a:ext cx="8737600" cy="436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38915" name="Rectangle 2"/>
          <p:cNvSpPr>
            <a:spLocks noChangeArrowheads="1"/>
          </p:cNvSpPr>
          <p:nvPr/>
        </p:nvSpPr>
        <p:spPr bwMode="auto">
          <a:xfrm>
            <a:off x="495300" y="274638"/>
            <a:ext cx="8913813"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38916" name="Rectangle 3"/>
          <p:cNvSpPr>
            <a:spLocks noChangeArrowheads="1"/>
          </p:cNvSpPr>
          <p:nvPr/>
        </p:nvSpPr>
        <p:spPr bwMode="auto">
          <a:xfrm>
            <a:off x="1280592" y="1052513"/>
            <a:ext cx="8279333" cy="540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58775"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marL="798513"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lnSpc>
                <a:spcPct val="150000"/>
              </a:lnSpc>
              <a:spcBef>
                <a:spcPts val="288"/>
              </a:spcBef>
              <a:buSzPct val="100000"/>
              <a:buFont typeface="+mj-lt"/>
              <a:buAutoNum type="arabicPeriod"/>
            </a:pPr>
            <a:r>
              <a:rPr lang="en-US" altLang="en-US" dirty="0">
                <a:latin typeface="Verdana" panose="020B0604030504040204" pitchFamily="34" charset="0"/>
                <a:ea typeface="ＭＳ Ｐゴシック" panose="020B0600070205080204" pitchFamily="34" charset="-128"/>
              </a:rPr>
              <a:t>Introduction to </a:t>
            </a:r>
            <a:r>
              <a:rPr lang="en-US" altLang="en-US" dirty="0" smtClean="0">
                <a:latin typeface="Verdana" panose="020B0604030504040204" pitchFamily="34" charset="0"/>
                <a:ea typeface="ＭＳ Ｐゴシック" panose="020B0600070205080204" pitchFamily="34" charset="-128"/>
              </a:rPr>
              <a:t>Next Generation Sequencing (NGS) technology</a:t>
            </a:r>
            <a:endParaRPr lang="en-US" altLang="en-US" sz="1400" dirty="0">
              <a:latin typeface="Verdana" panose="020B0604030504040204" pitchFamily="34" charset="0"/>
              <a:ea typeface="ＭＳ Ｐゴシック" panose="020B0600070205080204" pitchFamily="34" charset="-128"/>
            </a:endParaRPr>
          </a:p>
          <a:p>
            <a:pPr eaLnBrk="1">
              <a:lnSpc>
                <a:spcPct val="150000"/>
              </a:lnSpc>
              <a:spcBef>
                <a:spcPts val="250"/>
              </a:spcBef>
              <a:buSzPct val="100000"/>
              <a:buFont typeface="+mj-lt"/>
              <a:buAutoNum type="arabicPeriod"/>
            </a:pPr>
            <a:r>
              <a:rPr lang="en-US" altLang="en-US" dirty="0" smtClean="0">
                <a:latin typeface="Verdana" panose="020B0604030504040204" pitchFamily="34" charset="0"/>
                <a:ea typeface="ＭＳ Ｐゴシック" panose="020B0600070205080204" pitchFamily="34" charset="-128"/>
              </a:rPr>
              <a:t>Applications of NGS</a:t>
            </a:r>
          </a:p>
          <a:p>
            <a:pPr eaLnBrk="1">
              <a:lnSpc>
                <a:spcPct val="150000"/>
              </a:lnSpc>
              <a:spcBef>
                <a:spcPts val="250"/>
              </a:spcBef>
              <a:buSzPct val="100000"/>
              <a:buFont typeface="+mj-lt"/>
              <a:buAutoNum type="arabicPeriod"/>
            </a:pPr>
            <a:r>
              <a:rPr lang="en-US" altLang="en-US" dirty="0" smtClean="0">
                <a:latin typeface="Verdana" panose="020B0604030504040204" pitchFamily="34" charset="0"/>
                <a:ea typeface="ＭＳ Ｐゴシック" panose="020B0600070205080204" pitchFamily="34" charset="-128"/>
              </a:rPr>
              <a:t>Bioinformatics challenges of NGS</a:t>
            </a:r>
          </a:p>
          <a:p>
            <a:pPr eaLnBrk="1">
              <a:lnSpc>
                <a:spcPct val="150000"/>
              </a:lnSpc>
              <a:spcBef>
                <a:spcPts val="250"/>
              </a:spcBef>
              <a:buSzPct val="100000"/>
              <a:buFont typeface="+mj-lt"/>
              <a:buAutoNum type="arabicPeriod"/>
            </a:pPr>
            <a:r>
              <a:rPr lang="en-US" altLang="en-US" dirty="0" smtClean="0">
                <a:latin typeface="Verdana" panose="020B0604030504040204" pitchFamily="34" charset="0"/>
                <a:ea typeface="ＭＳ Ｐゴシック" panose="020B0600070205080204" pitchFamily="34" charset="-128"/>
              </a:rPr>
              <a:t>Steps in NGS data analysis</a:t>
            </a:r>
            <a:endParaRPr lang="en-US" altLang="en-US" dirty="0">
              <a:latin typeface="Verdana" panose="020B0604030504040204" pitchFamily="34" charset="0"/>
              <a:ea typeface="ＭＳ Ｐゴシック" panose="020B0600070205080204" pitchFamily="34" charset="-128"/>
            </a:endParaRPr>
          </a:p>
          <a:p>
            <a:pPr eaLnBrk="1">
              <a:lnSpc>
                <a:spcPct val="150000"/>
              </a:lnSpc>
              <a:spcBef>
                <a:spcPts val="250"/>
              </a:spcBef>
              <a:buSzPct val="100000"/>
              <a:buFont typeface="+mj-lt"/>
              <a:buAutoNum type="arabicPeriod"/>
            </a:pPr>
            <a:r>
              <a:rPr lang="en-US" altLang="en-US" dirty="0">
                <a:latin typeface="Verdana" panose="020B0604030504040204" pitchFamily="34" charset="0"/>
                <a:ea typeface="ＭＳ Ｐゴシック" panose="020B0600070205080204" pitchFamily="34" charset="-128"/>
              </a:rPr>
              <a:t>Introduction to RNA-</a:t>
            </a:r>
            <a:r>
              <a:rPr lang="en-US" altLang="en-US" dirty="0" err="1">
                <a:latin typeface="Verdana" panose="020B0604030504040204" pitchFamily="34" charset="0"/>
                <a:ea typeface="ＭＳ Ｐゴシック" panose="020B0600070205080204" pitchFamily="34" charset="-128"/>
              </a:rPr>
              <a:t>seq</a:t>
            </a:r>
            <a:r>
              <a:rPr lang="en-US" altLang="en-US" dirty="0">
                <a:latin typeface="Verdana" panose="020B0604030504040204" pitchFamily="34" charset="0"/>
                <a:ea typeface="ＭＳ Ｐゴシック" panose="020B0600070205080204" pitchFamily="34" charset="-128"/>
              </a:rPr>
              <a:t> and Expression </a:t>
            </a:r>
            <a:r>
              <a:rPr lang="en-US" altLang="en-US" dirty="0" smtClean="0">
                <a:latin typeface="Verdana" panose="020B0604030504040204" pitchFamily="34" charset="0"/>
                <a:ea typeface="ＭＳ Ｐゴシック" panose="020B0600070205080204" pitchFamily="34" charset="-128"/>
              </a:rPr>
              <a:t>analysis</a:t>
            </a:r>
          </a:p>
          <a:p>
            <a:pPr eaLnBrk="1">
              <a:lnSpc>
                <a:spcPct val="150000"/>
              </a:lnSpc>
              <a:spcBef>
                <a:spcPts val="250"/>
              </a:spcBef>
              <a:buSzPct val="100000"/>
              <a:buFont typeface="+mj-lt"/>
              <a:buAutoNum type="arabicPeriod"/>
            </a:pPr>
            <a:r>
              <a:rPr lang="en-US" altLang="en-US" dirty="0" smtClean="0">
                <a:latin typeface="Verdana" panose="020B0604030504040204" pitchFamily="34" charset="0"/>
                <a:ea typeface="ＭＳ Ｐゴシック" panose="020B0600070205080204" pitchFamily="34" charset="-128"/>
              </a:rPr>
              <a:t>Introduction </a:t>
            </a:r>
            <a:r>
              <a:rPr lang="en-US" altLang="en-US" dirty="0">
                <a:latin typeface="Verdana" panose="020B0604030504040204" pitchFamily="34" charset="0"/>
                <a:ea typeface="ＭＳ Ｐゴシック" panose="020B0600070205080204" pitchFamily="34" charset="-128"/>
              </a:rPr>
              <a:t>to Galaxy</a:t>
            </a:r>
          </a:p>
          <a:p>
            <a:pPr eaLnBrk="1">
              <a:lnSpc>
                <a:spcPct val="150000"/>
              </a:lnSpc>
              <a:spcBef>
                <a:spcPts val="250"/>
              </a:spcBef>
              <a:buSzPct val="100000"/>
              <a:buFont typeface="+mj-lt"/>
              <a:buAutoNum type="arabicPeriod"/>
            </a:pPr>
            <a:r>
              <a:rPr lang="en-US" altLang="en-US" dirty="0">
                <a:latin typeface="Verdana" panose="020B0604030504040204" pitchFamily="34" charset="0"/>
                <a:ea typeface="ＭＳ Ｐゴシック" panose="020B0600070205080204" pitchFamily="34" charset="-128"/>
              </a:rPr>
              <a:t>RNA-</a:t>
            </a:r>
            <a:r>
              <a:rPr lang="en-US" altLang="en-US" dirty="0" err="1">
                <a:latin typeface="Verdana" panose="020B0604030504040204" pitchFamily="34" charset="0"/>
                <a:ea typeface="ＭＳ Ｐゴシック" panose="020B0600070205080204" pitchFamily="34" charset="-128"/>
              </a:rPr>
              <a:t>seq</a:t>
            </a:r>
            <a:r>
              <a:rPr lang="en-US" altLang="en-US" dirty="0">
                <a:latin typeface="Verdana" panose="020B0604030504040204" pitchFamily="34" charset="0"/>
                <a:ea typeface="ＭＳ Ｐゴシック" panose="020B0600070205080204" pitchFamily="34" charset="-128"/>
              </a:rPr>
              <a:t> analysis exercise with Galaxy</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Exercise overview and Input data</a:t>
            </a:r>
          </a:p>
          <a:p>
            <a:pPr lvl="1" eaLnBrk="1">
              <a:lnSpc>
                <a:spcPct val="150000"/>
              </a:lnSpc>
              <a:spcBef>
                <a:spcPts val="288"/>
              </a:spcBef>
              <a:buSzPct val="100000"/>
              <a:buFont typeface="Times New Roman" panose="02020603050405020304" pitchFamily="18" charset="0"/>
              <a:buAutoNum type="arabicPeriod"/>
            </a:pPr>
            <a:r>
              <a:rPr lang="en-US" altLang="en-US" sz="1400" dirty="0" smtClean="0">
                <a:latin typeface="Verdana" panose="020B0604030504040204" pitchFamily="34" charset="0"/>
                <a:ea typeface="ＭＳ Ｐゴシック" panose="020B0600070205080204" pitchFamily="34" charset="-128"/>
              </a:rPr>
              <a:t>Quality Control and pre-processing of raw data</a:t>
            </a:r>
            <a:endParaRPr lang="en-US" altLang="en-US" sz="1400" dirty="0">
              <a:latin typeface="Verdana" panose="020B0604030504040204" pitchFamily="34" charset="0"/>
              <a:ea typeface="ＭＳ Ｐゴシック" panose="020B0600070205080204" pitchFamily="34" charset="-128"/>
            </a:endParaRP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Reads mapping</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Summarization to get raw counts</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Differential expression analysis (plots, normalization and testing)</a:t>
            </a:r>
          </a:p>
        </p:txBody>
      </p:sp>
      <p:sp>
        <p:nvSpPr>
          <p:cNvPr id="38917" name="Rectangle 4"/>
          <p:cNvSpPr>
            <a:spLocks noChangeArrowheads="1"/>
          </p:cNvSpPr>
          <p:nvPr/>
        </p:nvSpPr>
        <p:spPr bwMode="auto">
          <a:xfrm>
            <a:off x="2576513" y="549275"/>
            <a:ext cx="5551487"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u="sng">
                <a:solidFill>
                  <a:srgbClr val="7D468C"/>
                </a:solidFill>
                <a:latin typeface="Calibri" panose="020F0502020204030204" pitchFamily="34" charset="0"/>
                <a:ea typeface="ＭＳ Ｐゴシック" panose="020B0600070205080204" pitchFamily="34" charset="-128"/>
              </a:rPr>
              <a:t>TABLE OF CONTENTS</a:t>
            </a:r>
          </a:p>
        </p:txBody>
      </p:sp>
    </p:spTree>
    <p:extLst>
      <p:ext uri="{BB962C8B-B14F-4D97-AF65-F5344CB8AC3E}">
        <p14:creationId xmlns="" xmlns:p14="http://schemas.microsoft.com/office/powerpoint/2010/main" val="33209124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8761"/>
            <a:ext cx="4376936" cy="2880320"/>
          </a:xfrm>
        </p:spPr>
        <p:txBody>
          <a:bodyPr>
            <a:noAutofit/>
          </a:bodyPr>
          <a:lstStyle/>
          <a:p>
            <a:pPr>
              <a:defRPr/>
            </a:pPr>
            <a:r>
              <a:rPr lang="en-US" sz="1800" b="1" dirty="0" smtClean="0">
                <a:latin typeface="Arial" pitchFamily="34" charset="0"/>
                <a:cs typeface="Arial" pitchFamily="34" charset="0"/>
              </a:rPr>
              <a:t>Library – </a:t>
            </a:r>
            <a:r>
              <a:rPr lang="en-US" sz="1800" dirty="0" smtClean="0">
                <a:latin typeface="Arial" pitchFamily="34" charset="0"/>
                <a:cs typeface="Arial" pitchFamily="34" charset="0"/>
              </a:rPr>
              <a:t>collection of DNA fragments for sequencing</a:t>
            </a:r>
          </a:p>
          <a:p>
            <a:pPr>
              <a:defRPr/>
            </a:pPr>
            <a:r>
              <a:rPr lang="en-US" sz="1800" b="1" dirty="0" smtClean="0">
                <a:latin typeface="Arial" pitchFamily="34" charset="0"/>
                <a:cs typeface="Arial" pitchFamily="34" charset="0"/>
              </a:rPr>
              <a:t>Read – </a:t>
            </a:r>
            <a:r>
              <a:rPr lang="en-US" sz="1800" dirty="0" smtClean="0">
                <a:latin typeface="Arial" pitchFamily="34" charset="0"/>
                <a:cs typeface="Arial" pitchFamily="34" charset="0"/>
              </a:rPr>
              <a:t>a sequenced fragment</a:t>
            </a:r>
            <a:endParaRPr lang="en-US" sz="1800" b="1" dirty="0" smtClean="0">
              <a:latin typeface="Arial" pitchFamily="34" charset="0"/>
              <a:cs typeface="Arial" pitchFamily="34" charset="0"/>
            </a:endParaRPr>
          </a:p>
          <a:p>
            <a:pPr>
              <a:defRPr/>
            </a:pPr>
            <a:r>
              <a:rPr lang="en-US" sz="1800" b="1" dirty="0" smtClean="0">
                <a:latin typeface="Arial" pitchFamily="34" charset="0"/>
                <a:cs typeface="Arial" pitchFamily="34" charset="0"/>
              </a:rPr>
              <a:t>Read length </a:t>
            </a:r>
            <a:r>
              <a:rPr lang="en-US" sz="1800" dirty="0" smtClean="0">
                <a:latin typeface="Arial" pitchFamily="34" charset="0"/>
                <a:cs typeface="Arial" pitchFamily="34" charset="0"/>
              </a:rPr>
              <a:t>- the average number of contiguous nucleotide bases in a polynucleotide sequence that are produced by a particular sequencing instrument (14-400)</a:t>
            </a:r>
          </a:p>
          <a:p>
            <a:pPr>
              <a:defRPr/>
            </a:pPr>
            <a:r>
              <a:rPr lang="en-US" sz="1800" b="1" dirty="0" err="1" smtClean="0">
                <a:latin typeface="Arial" pitchFamily="34" charset="0"/>
                <a:cs typeface="Arial" pitchFamily="34" charset="0"/>
              </a:rPr>
              <a:t>Contig</a:t>
            </a:r>
            <a:r>
              <a:rPr lang="en-US" sz="1800" b="1" dirty="0" smtClean="0">
                <a:latin typeface="Arial" pitchFamily="34" charset="0"/>
                <a:cs typeface="Arial" pitchFamily="34" charset="0"/>
              </a:rPr>
              <a:t> – </a:t>
            </a:r>
            <a:r>
              <a:rPr lang="en-US" sz="1800" dirty="0" smtClean="0">
                <a:latin typeface="Arial" pitchFamily="34" charset="0"/>
                <a:cs typeface="Arial" pitchFamily="34" charset="0"/>
              </a:rPr>
              <a:t>set of overlapping reads</a:t>
            </a:r>
          </a:p>
        </p:txBody>
      </p:sp>
      <p:sp>
        <p:nvSpPr>
          <p:cNvPr id="6" name="Rectangle 3"/>
          <p:cNvSpPr>
            <a:spLocks noChangeArrowheads="1"/>
          </p:cNvSpPr>
          <p:nvPr/>
        </p:nvSpPr>
        <p:spPr bwMode="auto">
          <a:xfrm>
            <a:off x="128589"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Terminology</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pic>
        <p:nvPicPr>
          <p:cNvPr id="4" name="Content Placeholder 71" descr="fig_setup.eps"/>
          <p:cNvPicPr>
            <a:picLocks noChangeAspect="1"/>
          </p:cNvPicPr>
          <p:nvPr/>
        </p:nvPicPr>
        <p:blipFill>
          <a:blip r:embed="rId2" cstate="print"/>
          <a:srcRect/>
          <a:stretch>
            <a:fillRect/>
          </a:stretch>
        </p:blipFill>
        <p:spPr>
          <a:xfrm>
            <a:off x="4520952" y="1340768"/>
            <a:ext cx="5385048" cy="2197575"/>
          </a:xfrm>
          <a:prstGeom prst="rect">
            <a:avLst/>
          </a:prstGeom>
        </p:spPr>
      </p:pic>
      <p:sp>
        <p:nvSpPr>
          <p:cNvPr id="7" name="Content Placeholder 2"/>
          <p:cNvSpPr txBox="1">
            <a:spLocks/>
          </p:cNvSpPr>
          <p:nvPr/>
        </p:nvSpPr>
        <p:spPr>
          <a:xfrm>
            <a:off x="0" y="4077072"/>
            <a:ext cx="9906000" cy="2880320"/>
          </a:xfrm>
          <a:prstGeom prst="rect">
            <a:avLst/>
          </a:prstGeom>
        </p:spPr>
        <p:txBody>
          <a:bodyPr>
            <a:noAutofit/>
          </a:bodyPr>
          <a:lstStyle/>
          <a:p>
            <a:pPr marL="342900" lvl="0" indent="-342900">
              <a:spcBef>
                <a:spcPct val="20000"/>
              </a:spcBef>
              <a:buFont typeface="Arial" charset="0"/>
              <a:buChar char="•"/>
              <a:defRPr/>
            </a:pPr>
            <a:r>
              <a:rPr lang="en-US" b="1" dirty="0" smtClean="0">
                <a:latin typeface="Arial" pitchFamily="34" charset="0"/>
                <a:cs typeface="Arial" pitchFamily="34" charset="0"/>
              </a:rPr>
              <a:t>Sequencing depth/Library size – </a:t>
            </a:r>
            <a:r>
              <a:rPr lang="en-US" dirty="0" smtClean="0">
                <a:latin typeface="Arial" pitchFamily="34" charset="0"/>
                <a:cs typeface="Arial" pitchFamily="34" charset="0"/>
              </a:rPr>
              <a:t>total number of usable reads from the sequencing machine</a:t>
            </a:r>
          </a:p>
          <a:p>
            <a:pPr marL="342900" lvl="0" indent="-342900">
              <a:spcBef>
                <a:spcPct val="20000"/>
              </a:spcBef>
              <a:buFont typeface="Arial" charset="0"/>
              <a:buChar char="•"/>
              <a:defRPr/>
            </a:pPr>
            <a:r>
              <a:rPr lang="en-US" b="1" dirty="0" smtClean="0">
                <a:latin typeface="Arial" pitchFamily="34" charset="0"/>
                <a:cs typeface="Arial" pitchFamily="34" charset="0"/>
              </a:rPr>
              <a:t>Coverage – </a:t>
            </a:r>
            <a:r>
              <a:rPr lang="en-US" dirty="0" smtClean="0">
                <a:latin typeface="Arial" pitchFamily="34" charset="0"/>
                <a:cs typeface="Arial" pitchFamily="34" charset="0"/>
              </a:rPr>
              <a:t>Number of times a nucleotide base is read (# followed by X:  300X) </a:t>
            </a:r>
          </a:p>
          <a:p>
            <a:pPr marL="342900" lvl="0" indent="-342900">
              <a:spcBef>
                <a:spcPct val="20000"/>
              </a:spcBef>
              <a:buFont typeface="Arial" charset="0"/>
              <a:buChar char="•"/>
              <a:defRPr/>
            </a:pPr>
            <a:r>
              <a:rPr lang="en-US" b="1" dirty="0" smtClean="0">
                <a:latin typeface="Arial" pitchFamily="34" charset="0"/>
                <a:cs typeface="Arial" pitchFamily="34" charset="0"/>
              </a:rPr>
              <a:t>Single/Paired end </a:t>
            </a:r>
            <a:r>
              <a:rPr lang="en-US" dirty="0" smtClean="0">
                <a:latin typeface="Arial" pitchFamily="34" charset="0"/>
                <a:cs typeface="Arial" pitchFamily="34" charset="0"/>
              </a:rPr>
              <a:t>– in paired end sequencing each fragment is sequenced from the two ends and so generates two reads/fragment. </a:t>
            </a:r>
          </a:p>
          <a:p>
            <a:pPr marL="342900" lvl="0" indent="-342900">
              <a:spcBef>
                <a:spcPct val="20000"/>
              </a:spcBef>
              <a:buFont typeface="Arial" charset="0"/>
              <a:buChar char="•"/>
              <a:defRPr/>
            </a:pPr>
            <a:r>
              <a:rPr lang="en-US" b="1" dirty="0" smtClean="0">
                <a:latin typeface="Arial" pitchFamily="34" charset="0"/>
                <a:cs typeface="Arial" pitchFamily="34" charset="0"/>
              </a:rPr>
              <a:t>Call – </a:t>
            </a:r>
            <a:r>
              <a:rPr lang="en-US" dirty="0" smtClean="0">
                <a:latin typeface="Arial" pitchFamily="34" charset="0"/>
                <a:cs typeface="Arial" pitchFamily="34" charset="0"/>
              </a:rPr>
              <a:t>determination of a given base or base sequence by a sequencing instrument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linds(horizontal)">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blinds(horizontal)">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blinds(horizontal)">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blinds(horizontal)">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Effect transition="in" filter="blinds(horizontal)">
                                      <p:cBhvr>
                                        <p:cTn id="37" dur="5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Effect transition="in" filter="blinds(horizontal)">
                                      <p:cBhvr>
                                        <p:cTn id="4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https://d2vlcm61l7u1fs.cloudfront.net/media%2Fc49%2Fc496b01d-145f-4d39-b777-500f40ba4b8b%2Fphp5OthgM.png"/>
          <p:cNvPicPr>
            <a:picLocks noChangeAspect="1" noChangeArrowheads="1"/>
          </p:cNvPicPr>
          <p:nvPr/>
        </p:nvPicPr>
        <p:blipFill>
          <a:blip r:embed="rId2" cstate="print"/>
          <a:srcRect t="13544"/>
          <a:stretch>
            <a:fillRect/>
          </a:stretch>
        </p:blipFill>
        <p:spPr bwMode="auto">
          <a:xfrm>
            <a:off x="632520" y="1195095"/>
            <a:ext cx="8722990" cy="5273943"/>
          </a:xfrm>
          <a:prstGeom prst="rect">
            <a:avLst/>
          </a:prstGeom>
          <a:noFill/>
        </p:spPr>
      </p:pic>
      <p:sp>
        <p:nvSpPr>
          <p:cNvPr id="6" name="Rectangle 3"/>
          <p:cNvSpPr>
            <a:spLocks noChangeArrowheads="1"/>
          </p:cNvSpPr>
          <p:nvPr/>
        </p:nvSpPr>
        <p:spPr bwMode="auto">
          <a:xfrm>
            <a:off x="128589"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Overview</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03" name="Picture 3"/>
          <p:cNvPicPr>
            <a:picLocks noChangeAspect="1" noChangeArrowheads="1"/>
          </p:cNvPicPr>
          <p:nvPr/>
        </p:nvPicPr>
        <p:blipFill>
          <a:blip r:embed="rId2" cstate="print"/>
          <a:srcRect l="28416" t="25391" r="23989" b="13579"/>
          <a:stretch>
            <a:fillRect/>
          </a:stretch>
        </p:blipFill>
        <p:spPr bwMode="auto">
          <a:xfrm>
            <a:off x="2144688" y="836712"/>
            <a:ext cx="7761312" cy="5595364"/>
          </a:xfrm>
          <a:prstGeom prst="rect">
            <a:avLst/>
          </a:prstGeom>
          <a:noFill/>
          <a:ln w="9525">
            <a:noFill/>
            <a:miter lim="800000"/>
            <a:headEnd/>
            <a:tailEnd/>
          </a:ln>
        </p:spPr>
      </p:pic>
      <p:sp>
        <p:nvSpPr>
          <p:cNvPr id="5" name="Rectangle 3"/>
          <p:cNvSpPr>
            <a:spLocks noChangeArrowheads="1"/>
          </p:cNvSpPr>
          <p:nvPr/>
        </p:nvSpPr>
        <p:spPr bwMode="auto">
          <a:xfrm>
            <a:off x="128589"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Overview</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
        <p:nvSpPr>
          <p:cNvPr id="4" name="3 CuadroTexto"/>
          <p:cNvSpPr txBox="1"/>
          <p:nvPr/>
        </p:nvSpPr>
        <p:spPr>
          <a:xfrm>
            <a:off x="0" y="1916832"/>
            <a:ext cx="2504728" cy="923330"/>
          </a:xfrm>
          <a:prstGeom prst="rect">
            <a:avLst/>
          </a:prstGeom>
          <a:noFill/>
        </p:spPr>
        <p:txBody>
          <a:bodyPr wrap="square" rtlCol="0">
            <a:spAutoFit/>
          </a:bodyPr>
          <a:lstStyle/>
          <a:p>
            <a:r>
              <a:rPr lang="ca-ES" dirty="0" err="1" smtClean="0">
                <a:latin typeface="Arial" pitchFamily="34" charset="0"/>
                <a:cs typeface="Arial" pitchFamily="34" charset="0"/>
              </a:rPr>
              <a:t>We</a:t>
            </a:r>
            <a:r>
              <a:rPr lang="ca-ES" dirty="0" smtClean="0">
                <a:latin typeface="Arial" pitchFamily="34" charset="0"/>
                <a:cs typeface="Arial" pitchFamily="34" charset="0"/>
              </a:rPr>
              <a:t> </a:t>
            </a:r>
            <a:r>
              <a:rPr lang="ca-ES" dirty="0" err="1" smtClean="0">
                <a:latin typeface="Arial" pitchFamily="34" charset="0"/>
                <a:cs typeface="Arial" pitchFamily="34" charset="0"/>
              </a:rPr>
              <a:t>will</a:t>
            </a:r>
            <a:r>
              <a:rPr lang="ca-ES" dirty="0" smtClean="0">
                <a:latin typeface="Arial" pitchFamily="34" charset="0"/>
                <a:cs typeface="Arial" pitchFamily="34" charset="0"/>
              </a:rPr>
              <a:t> </a:t>
            </a:r>
            <a:r>
              <a:rPr lang="ca-ES" dirty="0" err="1" smtClean="0">
                <a:latin typeface="Arial" pitchFamily="34" charset="0"/>
                <a:cs typeface="Arial" pitchFamily="34" charset="0"/>
              </a:rPr>
              <a:t>have</a:t>
            </a:r>
            <a:r>
              <a:rPr lang="ca-ES" dirty="0" smtClean="0">
                <a:latin typeface="Arial" pitchFamily="34" charset="0"/>
                <a:cs typeface="Arial" pitchFamily="34" charset="0"/>
              </a:rPr>
              <a:t> </a:t>
            </a:r>
            <a:r>
              <a:rPr lang="ca-ES" dirty="0" err="1" smtClean="0">
                <a:latin typeface="Arial" pitchFamily="34" charset="0"/>
                <a:cs typeface="Arial" pitchFamily="34" charset="0"/>
              </a:rPr>
              <a:t>different</a:t>
            </a:r>
            <a:r>
              <a:rPr lang="ca-ES" dirty="0" smtClean="0">
                <a:latin typeface="Arial" pitchFamily="34" charset="0"/>
                <a:cs typeface="Arial" pitchFamily="34" charset="0"/>
              </a:rPr>
              <a:t> data (file) formats and </a:t>
            </a:r>
            <a:r>
              <a:rPr lang="ca-ES" dirty="0" err="1" smtClean="0">
                <a:latin typeface="Arial" pitchFamily="34" charset="0"/>
                <a:cs typeface="Arial" pitchFamily="34" charset="0"/>
              </a:rPr>
              <a:t>tools</a:t>
            </a:r>
            <a:r>
              <a:rPr lang="ca-ES" dirty="0" smtClean="0">
                <a:latin typeface="Arial" pitchFamily="34" charset="0"/>
                <a:cs typeface="Arial" pitchFamily="34" charset="0"/>
              </a:rPr>
              <a:t> for </a:t>
            </a:r>
            <a:r>
              <a:rPr lang="ca-ES" dirty="0" err="1" smtClean="0">
                <a:latin typeface="Arial" pitchFamily="34" charset="0"/>
                <a:cs typeface="Arial" pitchFamily="34" charset="0"/>
              </a:rPr>
              <a:t>each</a:t>
            </a:r>
            <a:r>
              <a:rPr lang="ca-ES" dirty="0" smtClean="0">
                <a:latin typeface="Arial" pitchFamily="34" charset="0"/>
                <a:cs typeface="Arial" pitchFamily="34" charset="0"/>
              </a:rPr>
              <a:t> </a:t>
            </a:r>
            <a:r>
              <a:rPr lang="ca-ES" dirty="0" err="1" smtClean="0">
                <a:latin typeface="Arial" pitchFamily="34" charset="0"/>
                <a:cs typeface="Arial" pitchFamily="34" charset="0"/>
              </a:rPr>
              <a:t>step</a:t>
            </a:r>
            <a:endParaRPr lang="ca-ES" dirty="0" smtClean="0">
              <a:latin typeface="Arial" pitchFamily="34" charset="0"/>
              <a:cs typeface="Arial"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344488" y="2852936"/>
            <a:ext cx="8712968" cy="923330"/>
          </a:xfrm>
          <a:prstGeom prst="rect">
            <a:avLst/>
          </a:prstGeom>
        </p:spPr>
        <p:txBody>
          <a:bodyPr wrap="square">
            <a:spAutoFit/>
          </a:bodyPr>
          <a:lstStyle/>
          <a:p>
            <a:pPr>
              <a:buFont typeface="Arial" charset="0"/>
              <a:buChar char="•"/>
              <a:defRPr/>
            </a:pPr>
            <a:r>
              <a:rPr lang="en-US" dirty="0" smtClean="0">
                <a:latin typeface="Arial" pitchFamily="34" charset="0"/>
                <a:cs typeface="Arial" pitchFamily="34" charset="0"/>
              </a:rPr>
              <a:t>Base calling accuracy often measured by the </a:t>
            </a:r>
            <a:r>
              <a:rPr lang="en-US" dirty="0" err="1" smtClean="0">
                <a:latin typeface="Arial" pitchFamily="34" charset="0"/>
                <a:cs typeface="Arial" pitchFamily="34" charset="0"/>
              </a:rPr>
              <a:t>Phred</a:t>
            </a:r>
            <a:r>
              <a:rPr lang="en-US" dirty="0" smtClean="0">
                <a:latin typeface="Arial" pitchFamily="34" charset="0"/>
                <a:cs typeface="Arial" pitchFamily="34" charset="0"/>
              </a:rPr>
              <a:t> Quality Score (Q score) which assesses the accuracy of a sequencing platform.  </a:t>
            </a:r>
          </a:p>
          <a:p>
            <a:pPr>
              <a:buFont typeface="Arial" charset="0"/>
              <a:buChar char="•"/>
              <a:defRPr/>
            </a:pPr>
            <a:r>
              <a:rPr lang="en-US" dirty="0" smtClean="0">
                <a:latin typeface="Arial" pitchFamily="34" charset="0"/>
                <a:cs typeface="Arial" pitchFamily="34" charset="0"/>
              </a:rPr>
              <a:t>It indicates the probability that a given base is called incorrectly by the sequencer. </a:t>
            </a:r>
          </a:p>
        </p:txBody>
      </p:sp>
      <p:pic>
        <p:nvPicPr>
          <p:cNvPr id="419842" name="Picture 2"/>
          <p:cNvPicPr>
            <a:picLocks noChangeAspect="1" noChangeArrowheads="1"/>
          </p:cNvPicPr>
          <p:nvPr/>
        </p:nvPicPr>
        <p:blipFill>
          <a:blip r:embed="rId2" cstate="print"/>
          <a:srcRect b="16746"/>
          <a:stretch>
            <a:fillRect/>
          </a:stretch>
        </p:blipFill>
        <p:spPr bwMode="auto">
          <a:xfrm>
            <a:off x="4376936" y="3789040"/>
            <a:ext cx="5093256" cy="1479585"/>
          </a:xfrm>
          <a:prstGeom prst="rect">
            <a:avLst/>
          </a:prstGeom>
          <a:noFill/>
          <a:ln w="9525">
            <a:noFill/>
            <a:miter lim="800000"/>
            <a:headEnd/>
            <a:tailEnd/>
          </a:ln>
          <a:effectLst/>
        </p:spPr>
      </p:pic>
      <p:pic>
        <p:nvPicPr>
          <p:cNvPr id="7" name="Picture 6" descr="Screen Shot 2017-02-22 at 8.02.04 AM.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36576" y="4149080"/>
            <a:ext cx="2648744" cy="616639"/>
          </a:xfrm>
          <a:prstGeom prst="rect">
            <a:avLst/>
          </a:prstGeom>
        </p:spPr>
      </p:pic>
      <p:pic>
        <p:nvPicPr>
          <p:cNvPr id="419844" name="Picture 4" descr="Resultat d'imatges per a &quot;base calling&quot;"/>
          <p:cNvPicPr>
            <a:picLocks noChangeAspect="1" noChangeArrowheads="1"/>
          </p:cNvPicPr>
          <p:nvPr/>
        </p:nvPicPr>
        <p:blipFill>
          <a:blip r:embed="rId4" cstate="print"/>
          <a:srcRect l="21570" t="63057" r="14746" b="19436"/>
          <a:stretch>
            <a:fillRect/>
          </a:stretch>
        </p:blipFill>
        <p:spPr bwMode="auto">
          <a:xfrm>
            <a:off x="4304928" y="1700808"/>
            <a:ext cx="4464496" cy="792088"/>
          </a:xfrm>
          <a:prstGeom prst="rect">
            <a:avLst/>
          </a:prstGeom>
          <a:noFill/>
        </p:spPr>
      </p:pic>
      <p:pic>
        <p:nvPicPr>
          <p:cNvPr id="419846" name="Picture 6" descr="Resultat d'imatges per a &quot;base calling&quot;"/>
          <p:cNvPicPr>
            <a:picLocks noChangeAspect="1" noChangeArrowheads="1"/>
          </p:cNvPicPr>
          <p:nvPr/>
        </p:nvPicPr>
        <p:blipFill>
          <a:blip r:embed="rId5" cstate="print"/>
          <a:srcRect/>
          <a:stretch>
            <a:fillRect/>
          </a:stretch>
        </p:blipFill>
        <p:spPr bwMode="auto">
          <a:xfrm>
            <a:off x="488504" y="1412776"/>
            <a:ext cx="3063477" cy="1325142"/>
          </a:xfrm>
          <a:prstGeom prst="rect">
            <a:avLst/>
          </a:prstGeom>
          <a:noFill/>
        </p:spPr>
      </p:pic>
      <p:sp>
        <p:nvSpPr>
          <p:cNvPr id="10" name="9 CuadroTexto"/>
          <p:cNvSpPr txBox="1"/>
          <p:nvPr/>
        </p:nvSpPr>
        <p:spPr>
          <a:xfrm>
            <a:off x="1568624" y="1052736"/>
            <a:ext cx="825547" cy="369332"/>
          </a:xfrm>
          <a:prstGeom prst="rect">
            <a:avLst/>
          </a:prstGeom>
          <a:noFill/>
        </p:spPr>
        <p:txBody>
          <a:bodyPr wrap="none" rtlCol="0">
            <a:spAutoFit/>
          </a:bodyPr>
          <a:lstStyle/>
          <a:p>
            <a:r>
              <a:rPr lang="ca-ES" dirty="0" err="1" smtClean="0"/>
              <a:t>Sanger</a:t>
            </a:r>
            <a:endParaRPr lang="ca-ES" dirty="0"/>
          </a:p>
        </p:txBody>
      </p:sp>
      <p:sp>
        <p:nvSpPr>
          <p:cNvPr id="11" name="10 CuadroTexto"/>
          <p:cNvSpPr txBox="1"/>
          <p:nvPr/>
        </p:nvSpPr>
        <p:spPr>
          <a:xfrm>
            <a:off x="5529064" y="1052736"/>
            <a:ext cx="1534394" cy="369332"/>
          </a:xfrm>
          <a:prstGeom prst="rect">
            <a:avLst/>
          </a:prstGeom>
          <a:noFill/>
        </p:spPr>
        <p:txBody>
          <a:bodyPr wrap="none" rtlCol="0">
            <a:spAutoFit/>
          </a:bodyPr>
          <a:lstStyle/>
          <a:p>
            <a:r>
              <a:rPr lang="ca-ES" dirty="0" err="1" smtClean="0"/>
              <a:t>Illumina</a:t>
            </a:r>
            <a:r>
              <a:rPr lang="ca-ES" dirty="0" smtClean="0"/>
              <a:t> (NGS)</a:t>
            </a:r>
            <a:endParaRPr lang="ca-ES" dirty="0"/>
          </a:p>
        </p:txBody>
      </p:sp>
      <p:pic>
        <p:nvPicPr>
          <p:cNvPr id="13"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l="2356" t="79291" r="8658" b="4801"/>
          <a:stretch>
            <a:fillRect/>
          </a:stretch>
        </p:blipFill>
        <p:spPr bwMode="auto">
          <a:xfrm>
            <a:off x="416496" y="5570760"/>
            <a:ext cx="7632848" cy="8105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3"/>
          <p:cNvSpPr>
            <a:spLocks noChangeArrowheads="1"/>
          </p:cNvSpPr>
          <p:nvPr/>
        </p:nvSpPr>
        <p:spPr bwMode="auto">
          <a:xfrm>
            <a:off x="128589"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Base Calling</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178" name="Picture 2"/>
          <p:cNvPicPr>
            <a:picLocks noChangeAspect="1" noChangeArrowheads="1"/>
          </p:cNvPicPr>
          <p:nvPr/>
        </p:nvPicPr>
        <p:blipFill>
          <a:blip r:embed="rId2" cstate="print"/>
          <a:srcRect l="23125" t="26203" r="21532" b="15719"/>
          <a:stretch>
            <a:fillRect/>
          </a:stretch>
        </p:blipFill>
        <p:spPr bwMode="auto">
          <a:xfrm>
            <a:off x="776536" y="1661738"/>
            <a:ext cx="8121353" cy="4791598"/>
          </a:xfrm>
          <a:prstGeom prst="rect">
            <a:avLst/>
          </a:prstGeom>
          <a:noFill/>
          <a:ln w="9525">
            <a:noFill/>
            <a:miter lim="800000"/>
            <a:headEnd/>
            <a:tailEnd/>
          </a:ln>
        </p:spPr>
      </p:pic>
      <p:sp>
        <p:nvSpPr>
          <p:cNvPr id="7" name="TextBox 4"/>
          <p:cNvSpPr txBox="1">
            <a:spLocks noChangeArrowheads="1"/>
          </p:cNvSpPr>
          <p:nvPr/>
        </p:nvSpPr>
        <p:spPr bwMode="auto">
          <a:xfrm>
            <a:off x="704528" y="1196752"/>
            <a:ext cx="849694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800" b="1" dirty="0" smtClean="0">
                <a:solidFill>
                  <a:srgbClr val="000000"/>
                </a:solidFill>
                <a:latin typeface="Arial" pitchFamily="34" charset="0"/>
                <a:cs typeface="Arial" pitchFamily="34" charset="0"/>
              </a:rPr>
              <a:t>FASTQ format =  DNA sequence data + </a:t>
            </a:r>
            <a:r>
              <a:rPr lang="en-US" sz="1800" b="1" dirty="0" err="1" smtClean="0">
                <a:solidFill>
                  <a:srgbClr val="000000"/>
                </a:solidFill>
                <a:latin typeface="Arial" pitchFamily="34" charset="0"/>
                <a:cs typeface="Arial" pitchFamily="34" charset="0"/>
              </a:rPr>
              <a:t>Phred</a:t>
            </a:r>
            <a:r>
              <a:rPr lang="en-US" sz="1800" b="1" dirty="0" smtClean="0">
                <a:solidFill>
                  <a:srgbClr val="000000"/>
                </a:solidFill>
                <a:latin typeface="Arial" pitchFamily="34" charset="0"/>
                <a:cs typeface="Arial" pitchFamily="34" charset="0"/>
              </a:rPr>
              <a:t> quality scores of each base</a:t>
            </a:r>
            <a:endParaRPr lang="en-US" sz="1800" b="1" dirty="0">
              <a:solidFill>
                <a:srgbClr val="000000"/>
              </a:solidFill>
              <a:latin typeface="Arial" pitchFamily="34" charset="0"/>
              <a:cs typeface="Arial" pitchFamily="34" charset="0"/>
            </a:endParaRPr>
          </a:p>
        </p:txBody>
      </p:sp>
      <p:sp>
        <p:nvSpPr>
          <p:cNvPr id="5" name="Rectangle 3"/>
          <p:cNvSpPr>
            <a:spLocks noChangeArrowheads="1"/>
          </p:cNvSpPr>
          <p:nvPr/>
        </p:nvSpPr>
        <p:spPr bwMode="auto">
          <a:xfrm>
            <a:off x="128589"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FASTQ format for unaligned reads</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03" name="Picture 3"/>
          <p:cNvPicPr>
            <a:picLocks noChangeAspect="1" noChangeArrowheads="1"/>
          </p:cNvPicPr>
          <p:nvPr/>
        </p:nvPicPr>
        <p:blipFill>
          <a:blip r:embed="rId2" cstate="print"/>
          <a:srcRect l="28416" t="25391" r="23989" b="13579"/>
          <a:stretch>
            <a:fillRect/>
          </a:stretch>
        </p:blipFill>
        <p:spPr bwMode="auto">
          <a:xfrm>
            <a:off x="2144688" y="980728"/>
            <a:ext cx="7761312" cy="5595364"/>
          </a:xfrm>
          <a:prstGeom prst="rect">
            <a:avLst/>
          </a:prstGeom>
          <a:noFill/>
          <a:ln w="9525">
            <a:noFill/>
            <a:miter lim="800000"/>
            <a:headEnd/>
            <a:tailEnd/>
          </a:ln>
        </p:spPr>
      </p:pic>
      <p:sp>
        <p:nvSpPr>
          <p:cNvPr id="4" name="3 Rectángulo"/>
          <p:cNvSpPr/>
          <p:nvPr/>
        </p:nvSpPr>
        <p:spPr>
          <a:xfrm>
            <a:off x="4880992" y="1844824"/>
            <a:ext cx="1440160"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6" name="Rectangle 3"/>
          <p:cNvSpPr>
            <a:spLocks noChangeArrowheads="1"/>
          </p:cNvSpPr>
          <p:nvPr/>
        </p:nvSpPr>
        <p:spPr bwMode="auto">
          <a:xfrm>
            <a:off x="128589" y="606425"/>
            <a:ext cx="9432925"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Quality Control and Pre-processing of reads</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b="19015"/>
          <a:stretch>
            <a:fillRect/>
          </a:stretch>
        </p:blipFill>
        <p:spPr bwMode="auto">
          <a:xfrm>
            <a:off x="488950" y="1341438"/>
            <a:ext cx="8904288" cy="3887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a:spLocks noChangeArrowheads="1"/>
          </p:cNvSpPr>
          <p:nvPr/>
        </p:nvSpPr>
        <p:spPr bwMode="auto">
          <a:xfrm>
            <a:off x="128589" y="606425"/>
            <a:ext cx="9432925"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Quality Control and Pre-processing of reads</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2182315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03" name="Picture 3"/>
          <p:cNvPicPr>
            <a:picLocks noChangeAspect="1" noChangeArrowheads="1"/>
          </p:cNvPicPr>
          <p:nvPr/>
        </p:nvPicPr>
        <p:blipFill>
          <a:blip r:embed="rId2" cstate="print"/>
          <a:srcRect l="28416" t="25391" r="23989" b="13579"/>
          <a:stretch>
            <a:fillRect/>
          </a:stretch>
        </p:blipFill>
        <p:spPr bwMode="auto">
          <a:xfrm>
            <a:off x="2144688" y="914214"/>
            <a:ext cx="7761312" cy="5595364"/>
          </a:xfrm>
          <a:prstGeom prst="rect">
            <a:avLst/>
          </a:prstGeom>
          <a:noFill/>
          <a:ln w="9525">
            <a:noFill/>
            <a:miter lim="800000"/>
            <a:headEnd/>
            <a:tailEnd/>
          </a:ln>
        </p:spPr>
      </p:pic>
      <p:sp>
        <p:nvSpPr>
          <p:cNvPr id="4" name="3 Rectángulo"/>
          <p:cNvSpPr/>
          <p:nvPr/>
        </p:nvSpPr>
        <p:spPr>
          <a:xfrm>
            <a:off x="4953000" y="3501008"/>
            <a:ext cx="1440160"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6" name="Rectangle 3"/>
          <p:cNvSpPr>
            <a:spLocks noChangeArrowheads="1"/>
          </p:cNvSpPr>
          <p:nvPr/>
        </p:nvSpPr>
        <p:spPr bwMode="auto">
          <a:xfrm>
            <a:off x="128589" y="606425"/>
            <a:ext cx="9432925"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Mapping reads to the genome</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128589" y="606425"/>
            <a:ext cx="9432925"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Mapping reads to the genome</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pic>
        <p:nvPicPr>
          <p:cNvPr id="15" name="Picture 2"/>
          <p:cNvPicPr>
            <a:picLocks noChangeAspect="1" noChangeArrowheads="1"/>
          </p:cNvPicPr>
          <p:nvPr/>
        </p:nvPicPr>
        <p:blipFill>
          <a:blip r:embed="rId2" cstate="print"/>
          <a:srcRect l="28106" t="39000" r="27066" b="19657"/>
          <a:stretch>
            <a:fillRect/>
          </a:stretch>
        </p:blipFill>
        <p:spPr bwMode="auto">
          <a:xfrm>
            <a:off x="2129136" y="1988840"/>
            <a:ext cx="7776864" cy="4032448"/>
          </a:xfrm>
          <a:prstGeom prst="rect">
            <a:avLst/>
          </a:prstGeom>
          <a:noFill/>
          <a:ln w="9525">
            <a:noFill/>
            <a:miter lim="800000"/>
            <a:headEnd/>
            <a:tailEnd/>
          </a:ln>
        </p:spPr>
      </p:pic>
      <p:pic>
        <p:nvPicPr>
          <p:cNvPr id="16" name="Picture 2"/>
          <p:cNvPicPr>
            <a:picLocks noChangeAspect="1" noChangeArrowheads="1"/>
          </p:cNvPicPr>
          <p:nvPr/>
        </p:nvPicPr>
        <p:blipFill>
          <a:blip r:embed="rId3" cstate="print"/>
          <a:srcRect l="24231" t="21282" r="57913" b="52809"/>
          <a:stretch>
            <a:fillRect/>
          </a:stretch>
        </p:blipFill>
        <p:spPr bwMode="auto">
          <a:xfrm>
            <a:off x="0" y="2060848"/>
            <a:ext cx="1568624" cy="1279667"/>
          </a:xfrm>
          <a:prstGeom prst="rect">
            <a:avLst/>
          </a:prstGeom>
          <a:noFill/>
          <a:ln w="9525">
            <a:noFill/>
            <a:miter lim="800000"/>
            <a:headEnd/>
            <a:tailEnd/>
          </a:ln>
        </p:spPr>
      </p:pic>
      <p:sp>
        <p:nvSpPr>
          <p:cNvPr id="17" name="16 Flecha derecha"/>
          <p:cNvSpPr/>
          <p:nvPr/>
        </p:nvSpPr>
        <p:spPr>
          <a:xfrm>
            <a:off x="1712640" y="2492896"/>
            <a:ext cx="432048" cy="360040"/>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6 Grupo"/>
          <p:cNvGrpSpPr/>
          <p:nvPr/>
        </p:nvGrpSpPr>
        <p:grpSpPr>
          <a:xfrm>
            <a:off x="1928664" y="1657722"/>
            <a:ext cx="7416824" cy="4291558"/>
            <a:chOff x="416496" y="1268760"/>
            <a:chExt cx="7416824" cy="4291558"/>
          </a:xfrm>
        </p:grpSpPr>
        <p:pic>
          <p:nvPicPr>
            <p:cNvPr id="4" name="Picture 2"/>
            <p:cNvPicPr>
              <a:picLocks noChangeAspect="1" noChangeArrowheads="1"/>
            </p:cNvPicPr>
            <p:nvPr/>
          </p:nvPicPr>
          <p:blipFill>
            <a:blip r:embed="rId2" cstate="print"/>
            <a:srcRect l="18144" t="22585" r="23865" b="12791"/>
            <a:stretch>
              <a:fillRect/>
            </a:stretch>
          </p:blipFill>
          <p:spPr bwMode="auto">
            <a:xfrm>
              <a:off x="848544" y="1268760"/>
              <a:ext cx="6681192" cy="3960440"/>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949" t="72149" r="63382" b="4040"/>
            <a:stretch>
              <a:fillRect/>
            </a:stretch>
          </p:blipFill>
          <p:spPr bwMode="auto">
            <a:xfrm>
              <a:off x="5441504" y="4149080"/>
              <a:ext cx="2391816" cy="1152128"/>
            </a:xfrm>
            <a:prstGeom prst="rect">
              <a:avLst/>
            </a:prstGeom>
            <a:noFill/>
            <a:ln w="9525">
              <a:noFill/>
              <a:miter lim="800000"/>
              <a:headEnd/>
              <a:tailEnd/>
            </a:ln>
          </p:spPr>
        </p:pic>
        <p:pic>
          <p:nvPicPr>
            <p:cNvPr id="2" name="Picture 2"/>
            <p:cNvPicPr>
              <a:picLocks noChangeAspect="1" noChangeArrowheads="1"/>
            </p:cNvPicPr>
            <p:nvPr/>
          </p:nvPicPr>
          <p:blipFill>
            <a:blip r:embed="rId3" cstate="print"/>
            <a:srcRect l="45101" t="70834" r="6575"/>
            <a:stretch>
              <a:fillRect/>
            </a:stretch>
          </p:blipFill>
          <p:spPr bwMode="auto">
            <a:xfrm>
              <a:off x="416496" y="4149080"/>
              <a:ext cx="3240360" cy="1411238"/>
            </a:xfrm>
            <a:prstGeom prst="rect">
              <a:avLst/>
            </a:prstGeom>
            <a:noFill/>
            <a:ln w="9525">
              <a:noFill/>
              <a:miter lim="800000"/>
              <a:headEnd/>
              <a:tailEnd/>
            </a:ln>
          </p:spPr>
        </p:pic>
      </p:grpSp>
      <p:pic>
        <p:nvPicPr>
          <p:cNvPr id="6" name="Picture 2"/>
          <p:cNvPicPr>
            <a:picLocks noChangeAspect="1" noChangeArrowheads="1"/>
          </p:cNvPicPr>
          <p:nvPr/>
        </p:nvPicPr>
        <p:blipFill>
          <a:blip r:embed="rId3" cstate="print"/>
          <a:srcRect l="55130" t="23213" b="38095"/>
          <a:stretch>
            <a:fillRect/>
          </a:stretch>
        </p:blipFill>
        <p:spPr bwMode="auto">
          <a:xfrm>
            <a:off x="0" y="1729730"/>
            <a:ext cx="3008784" cy="1872208"/>
          </a:xfrm>
          <a:prstGeom prst="rect">
            <a:avLst/>
          </a:prstGeom>
          <a:noFill/>
          <a:ln w="9525">
            <a:noFill/>
            <a:miter lim="800000"/>
            <a:headEnd/>
            <a:tailEnd/>
          </a:ln>
        </p:spPr>
      </p:pic>
      <p:sp>
        <p:nvSpPr>
          <p:cNvPr id="8" name="Rectangle 3"/>
          <p:cNvSpPr>
            <a:spLocks noChangeArrowheads="1"/>
          </p:cNvSpPr>
          <p:nvPr/>
        </p:nvSpPr>
        <p:spPr bwMode="auto">
          <a:xfrm>
            <a:off x="128589" y="606425"/>
            <a:ext cx="9432925"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Mapping reads to the genome</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
        <p:nvSpPr>
          <p:cNvPr id="9" name="8 CuadroTexto"/>
          <p:cNvSpPr txBox="1"/>
          <p:nvPr/>
        </p:nvSpPr>
        <p:spPr>
          <a:xfrm>
            <a:off x="3728864" y="1225674"/>
            <a:ext cx="3318409" cy="369332"/>
          </a:xfrm>
          <a:prstGeom prst="rect">
            <a:avLst/>
          </a:prstGeom>
          <a:noFill/>
        </p:spPr>
        <p:txBody>
          <a:bodyPr wrap="none" rtlCol="0">
            <a:spAutoFit/>
          </a:bodyPr>
          <a:lstStyle/>
          <a:p>
            <a:r>
              <a:rPr lang="ca-ES" b="1" dirty="0" err="1" smtClean="0"/>
              <a:t>Mapping</a:t>
            </a:r>
            <a:r>
              <a:rPr lang="ca-ES" b="1" dirty="0" smtClean="0"/>
              <a:t>/</a:t>
            </a:r>
            <a:r>
              <a:rPr lang="ca-ES" b="1" dirty="0" err="1" smtClean="0"/>
              <a:t>Alignment</a:t>
            </a:r>
            <a:r>
              <a:rPr lang="ca-ES" b="1" dirty="0" smtClean="0"/>
              <a:t> </a:t>
            </a:r>
            <a:r>
              <a:rPr lang="ca-ES" b="1" dirty="0" err="1" smtClean="0"/>
              <a:t>vs</a:t>
            </a:r>
            <a:r>
              <a:rPr lang="ca-ES" b="1" dirty="0" smtClean="0"/>
              <a:t> </a:t>
            </a:r>
            <a:r>
              <a:rPr lang="ca-ES" b="1" dirty="0" err="1" smtClean="0"/>
              <a:t>Assembly</a:t>
            </a:r>
            <a:endParaRPr lang="ca-ES"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ChangeArrowheads="1"/>
          </p:cNvSpPr>
          <p:nvPr/>
        </p:nvSpPr>
        <p:spPr bwMode="auto">
          <a:xfrm>
            <a:off x="542925" y="2009775"/>
            <a:ext cx="8737600" cy="436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38915" name="Rectangle 2"/>
          <p:cNvSpPr>
            <a:spLocks noChangeArrowheads="1"/>
          </p:cNvSpPr>
          <p:nvPr/>
        </p:nvSpPr>
        <p:spPr bwMode="auto">
          <a:xfrm>
            <a:off x="495300" y="274638"/>
            <a:ext cx="8913813"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38916" name="Rectangle 3"/>
          <p:cNvSpPr>
            <a:spLocks noChangeArrowheads="1"/>
          </p:cNvSpPr>
          <p:nvPr/>
        </p:nvSpPr>
        <p:spPr bwMode="auto">
          <a:xfrm>
            <a:off x="1280592" y="1052513"/>
            <a:ext cx="8279333" cy="540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58775"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marL="798513"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lnSpc>
                <a:spcPct val="150000"/>
              </a:lnSpc>
              <a:spcBef>
                <a:spcPts val="288"/>
              </a:spcBef>
              <a:buSzPct val="100000"/>
              <a:buFont typeface="+mj-lt"/>
              <a:buAutoNum type="arabicPeriod"/>
            </a:pPr>
            <a:r>
              <a:rPr lang="en-US" altLang="en-US" dirty="0">
                <a:solidFill>
                  <a:srgbClr val="FF0000"/>
                </a:solidFill>
                <a:latin typeface="Verdana" panose="020B0604030504040204" pitchFamily="34" charset="0"/>
                <a:ea typeface="ＭＳ Ｐゴシック" panose="020B0600070205080204" pitchFamily="34" charset="-128"/>
              </a:rPr>
              <a:t>Introduction to </a:t>
            </a:r>
            <a:r>
              <a:rPr lang="en-US" altLang="en-US" dirty="0" smtClean="0">
                <a:solidFill>
                  <a:srgbClr val="FF0000"/>
                </a:solidFill>
                <a:latin typeface="Verdana" panose="020B0604030504040204" pitchFamily="34" charset="0"/>
                <a:ea typeface="ＭＳ Ｐゴシック" panose="020B0600070205080204" pitchFamily="34" charset="-128"/>
              </a:rPr>
              <a:t>Next Generation Sequencing (NGS) technology</a:t>
            </a:r>
            <a:endParaRPr lang="en-US" altLang="en-US" sz="1400" dirty="0">
              <a:solidFill>
                <a:srgbClr val="FF0000"/>
              </a:solidFill>
              <a:latin typeface="Verdana" panose="020B0604030504040204" pitchFamily="34" charset="0"/>
              <a:ea typeface="ＭＳ Ｐゴシック" panose="020B0600070205080204" pitchFamily="34" charset="-128"/>
            </a:endParaRPr>
          </a:p>
          <a:p>
            <a:pPr eaLnBrk="1">
              <a:lnSpc>
                <a:spcPct val="150000"/>
              </a:lnSpc>
              <a:spcBef>
                <a:spcPts val="250"/>
              </a:spcBef>
              <a:buSzPct val="100000"/>
              <a:buFont typeface="+mj-lt"/>
              <a:buAutoNum type="arabicPeriod"/>
            </a:pPr>
            <a:r>
              <a:rPr lang="en-US" altLang="en-US" dirty="0" smtClean="0">
                <a:latin typeface="Verdana" panose="020B0604030504040204" pitchFamily="34" charset="0"/>
                <a:ea typeface="ＭＳ Ｐゴシック" panose="020B0600070205080204" pitchFamily="34" charset="-128"/>
              </a:rPr>
              <a:t>Applications of NGS</a:t>
            </a:r>
          </a:p>
          <a:p>
            <a:pPr eaLnBrk="1">
              <a:lnSpc>
                <a:spcPct val="150000"/>
              </a:lnSpc>
              <a:spcBef>
                <a:spcPts val="250"/>
              </a:spcBef>
              <a:buSzPct val="100000"/>
              <a:buFont typeface="+mj-lt"/>
              <a:buAutoNum type="arabicPeriod"/>
            </a:pPr>
            <a:r>
              <a:rPr lang="en-US" altLang="en-US" dirty="0" smtClean="0">
                <a:latin typeface="Verdana" panose="020B0604030504040204" pitchFamily="34" charset="0"/>
                <a:ea typeface="ＭＳ Ｐゴシック" panose="020B0600070205080204" pitchFamily="34" charset="-128"/>
              </a:rPr>
              <a:t>Bioinformatics challenges of NGS</a:t>
            </a:r>
          </a:p>
          <a:p>
            <a:pPr eaLnBrk="1">
              <a:lnSpc>
                <a:spcPct val="150000"/>
              </a:lnSpc>
              <a:spcBef>
                <a:spcPts val="250"/>
              </a:spcBef>
              <a:buSzPct val="100000"/>
              <a:buFont typeface="+mj-lt"/>
              <a:buAutoNum type="arabicPeriod"/>
            </a:pPr>
            <a:r>
              <a:rPr lang="en-US" altLang="en-US" dirty="0" smtClean="0">
                <a:latin typeface="Verdana" panose="020B0604030504040204" pitchFamily="34" charset="0"/>
                <a:ea typeface="ＭＳ Ｐゴシック" panose="020B0600070205080204" pitchFamily="34" charset="-128"/>
              </a:rPr>
              <a:t>Steps in NGS data analysis</a:t>
            </a:r>
            <a:endParaRPr lang="en-US" altLang="en-US" dirty="0">
              <a:latin typeface="Verdana" panose="020B0604030504040204" pitchFamily="34" charset="0"/>
              <a:ea typeface="ＭＳ Ｐゴシック" panose="020B0600070205080204" pitchFamily="34" charset="-128"/>
            </a:endParaRPr>
          </a:p>
          <a:p>
            <a:pPr eaLnBrk="1">
              <a:lnSpc>
                <a:spcPct val="150000"/>
              </a:lnSpc>
              <a:spcBef>
                <a:spcPts val="250"/>
              </a:spcBef>
              <a:buSzPct val="100000"/>
              <a:buFont typeface="+mj-lt"/>
              <a:buAutoNum type="arabicPeriod"/>
            </a:pPr>
            <a:r>
              <a:rPr lang="en-US" altLang="en-US" dirty="0">
                <a:latin typeface="Verdana" panose="020B0604030504040204" pitchFamily="34" charset="0"/>
                <a:ea typeface="ＭＳ Ｐゴシック" panose="020B0600070205080204" pitchFamily="34" charset="-128"/>
              </a:rPr>
              <a:t>Introduction to RNA-</a:t>
            </a:r>
            <a:r>
              <a:rPr lang="en-US" altLang="en-US" dirty="0" err="1">
                <a:latin typeface="Verdana" panose="020B0604030504040204" pitchFamily="34" charset="0"/>
                <a:ea typeface="ＭＳ Ｐゴシック" panose="020B0600070205080204" pitchFamily="34" charset="-128"/>
              </a:rPr>
              <a:t>seq</a:t>
            </a:r>
            <a:r>
              <a:rPr lang="en-US" altLang="en-US" dirty="0">
                <a:latin typeface="Verdana" panose="020B0604030504040204" pitchFamily="34" charset="0"/>
                <a:ea typeface="ＭＳ Ｐゴシック" panose="020B0600070205080204" pitchFamily="34" charset="-128"/>
              </a:rPr>
              <a:t> and Expression </a:t>
            </a:r>
            <a:r>
              <a:rPr lang="en-US" altLang="en-US" dirty="0" smtClean="0">
                <a:latin typeface="Verdana" panose="020B0604030504040204" pitchFamily="34" charset="0"/>
                <a:ea typeface="ＭＳ Ｐゴシック" panose="020B0600070205080204" pitchFamily="34" charset="-128"/>
              </a:rPr>
              <a:t>analysis</a:t>
            </a:r>
          </a:p>
          <a:p>
            <a:pPr eaLnBrk="1">
              <a:lnSpc>
                <a:spcPct val="150000"/>
              </a:lnSpc>
              <a:spcBef>
                <a:spcPts val="250"/>
              </a:spcBef>
              <a:buSzPct val="100000"/>
              <a:buFont typeface="+mj-lt"/>
              <a:buAutoNum type="arabicPeriod"/>
            </a:pPr>
            <a:r>
              <a:rPr lang="en-US" altLang="en-US" dirty="0" smtClean="0">
                <a:latin typeface="Verdana" panose="020B0604030504040204" pitchFamily="34" charset="0"/>
                <a:ea typeface="ＭＳ Ｐゴシック" panose="020B0600070205080204" pitchFamily="34" charset="-128"/>
              </a:rPr>
              <a:t>Introduction </a:t>
            </a:r>
            <a:r>
              <a:rPr lang="en-US" altLang="en-US" dirty="0">
                <a:latin typeface="Verdana" panose="020B0604030504040204" pitchFamily="34" charset="0"/>
                <a:ea typeface="ＭＳ Ｐゴシック" panose="020B0600070205080204" pitchFamily="34" charset="-128"/>
              </a:rPr>
              <a:t>to Galaxy</a:t>
            </a:r>
          </a:p>
          <a:p>
            <a:pPr eaLnBrk="1">
              <a:lnSpc>
                <a:spcPct val="150000"/>
              </a:lnSpc>
              <a:spcBef>
                <a:spcPts val="250"/>
              </a:spcBef>
              <a:buSzPct val="100000"/>
              <a:buFont typeface="+mj-lt"/>
              <a:buAutoNum type="arabicPeriod"/>
            </a:pPr>
            <a:r>
              <a:rPr lang="en-US" altLang="en-US" dirty="0">
                <a:latin typeface="Verdana" panose="020B0604030504040204" pitchFamily="34" charset="0"/>
                <a:ea typeface="ＭＳ Ｐゴシック" panose="020B0600070205080204" pitchFamily="34" charset="-128"/>
              </a:rPr>
              <a:t>RNA-</a:t>
            </a:r>
            <a:r>
              <a:rPr lang="en-US" altLang="en-US" dirty="0" err="1">
                <a:latin typeface="Verdana" panose="020B0604030504040204" pitchFamily="34" charset="0"/>
                <a:ea typeface="ＭＳ Ｐゴシック" panose="020B0600070205080204" pitchFamily="34" charset="-128"/>
              </a:rPr>
              <a:t>seq</a:t>
            </a:r>
            <a:r>
              <a:rPr lang="en-US" altLang="en-US" dirty="0">
                <a:latin typeface="Verdana" panose="020B0604030504040204" pitchFamily="34" charset="0"/>
                <a:ea typeface="ＭＳ Ｐゴシック" panose="020B0600070205080204" pitchFamily="34" charset="-128"/>
              </a:rPr>
              <a:t> analysis exercise with Galaxy</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Exercise overview and Input data</a:t>
            </a:r>
          </a:p>
          <a:p>
            <a:pPr lvl="1" eaLnBrk="1">
              <a:lnSpc>
                <a:spcPct val="150000"/>
              </a:lnSpc>
              <a:spcBef>
                <a:spcPts val="288"/>
              </a:spcBef>
              <a:buSzPct val="100000"/>
              <a:buFont typeface="Times New Roman" panose="02020603050405020304" pitchFamily="18" charset="0"/>
              <a:buAutoNum type="arabicPeriod"/>
            </a:pPr>
            <a:r>
              <a:rPr lang="en-US" altLang="en-US" sz="1400" dirty="0" smtClean="0">
                <a:latin typeface="Verdana" panose="020B0604030504040204" pitchFamily="34" charset="0"/>
                <a:ea typeface="ＭＳ Ｐゴシック" panose="020B0600070205080204" pitchFamily="34" charset="-128"/>
              </a:rPr>
              <a:t>Quality Control and pre-processing of raw data</a:t>
            </a:r>
            <a:endParaRPr lang="en-US" altLang="en-US" sz="1400" dirty="0">
              <a:latin typeface="Verdana" panose="020B0604030504040204" pitchFamily="34" charset="0"/>
              <a:ea typeface="ＭＳ Ｐゴシック" panose="020B0600070205080204" pitchFamily="34" charset="-128"/>
            </a:endParaRP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Reads mapping</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Summarization to get raw counts</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Differential expression analysis (plots, normalization and testing)</a:t>
            </a:r>
          </a:p>
        </p:txBody>
      </p:sp>
      <p:sp>
        <p:nvSpPr>
          <p:cNvPr id="38917" name="Rectangle 4"/>
          <p:cNvSpPr>
            <a:spLocks noChangeArrowheads="1"/>
          </p:cNvSpPr>
          <p:nvPr/>
        </p:nvSpPr>
        <p:spPr bwMode="auto">
          <a:xfrm>
            <a:off x="2576513" y="549275"/>
            <a:ext cx="5551487"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u="sng">
                <a:solidFill>
                  <a:srgbClr val="7D468C"/>
                </a:solidFill>
                <a:latin typeface="Calibri" panose="020F0502020204030204" pitchFamily="34" charset="0"/>
                <a:ea typeface="ＭＳ Ｐゴシック" panose="020B0600070205080204" pitchFamily="34" charset="-128"/>
              </a:rPr>
              <a:t>TABLE OF CONTENTS</a:t>
            </a:r>
          </a:p>
        </p:txBody>
      </p:sp>
    </p:spTree>
    <p:extLst>
      <p:ext uri="{BB962C8B-B14F-4D97-AF65-F5344CB8AC3E}">
        <p14:creationId xmlns="" xmlns:p14="http://schemas.microsoft.com/office/powerpoint/2010/main" val="33209124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t="15690" b="60914"/>
          <a:stretch>
            <a:fillRect/>
          </a:stretch>
        </p:blipFill>
        <p:spPr bwMode="auto">
          <a:xfrm>
            <a:off x="416496" y="1196752"/>
            <a:ext cx="7632848" cy="1526570"/>
          </a:xfrm>
          <a:prstGeom prst="rect">
            <a:avLst/>
          </a:prstGeom>
          <a:noFill/>
          <a:ln w="9525">
            <a:noFill/>
            <a:miter lim="800000"/>
            <a:headEnd/>
            <a:tailEnd/>
          </a:ln>
        </p:spPr>
      </p:pic>
      <p:sp>
        <p:nvSpPr>
          <p:cNvPr id="7" name="Rectangle 3"/>
          <p:cNvSpPr>
            <a:spLocks noChangeArrowheads="1"/>
          </p:cNvSpPr>
          <p:nvPr/>
        </p:nvSpPr>
        <p:spPr bwMode="auto">
          <a:xfrm>
            <a:off x="128589" y="606425"/>
            <a:ext cx="9432925"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Mapping reads to the genome</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128589" y="606425"/>
            <a:ext cx="9432925"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Mapping reads to the genome</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44488" y="2852936"/>
            <a:ext cx="9173222" cy="14250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11 Rectángulo"/>
          <p:cNvSpPr/>
          <p:nvPr/>
        </p:nvSpPr>
        <p:spPr>
          <a:xfrm>
            <a:off x="344488" y="1700808"/>
            <a:ext cx="8856984" cy="400110"/>
          </a:xfrm>
          <a:prstGeom prst="rect">
            <a:avLst/>
          </a:prstGeom>
        </p:spPr>
        <p:txBody>
          <a:bodyPr wrap="square">
            <a:spAutoFit/>
          </a:bodyPr>
          <a:lstStyle/>
          <a:p>
            <a:pPr>
              <a:buFont typeface="Arial" pitchFamily="34" charset="0"/>
              <a:buChar char="•"/>
            </a:pPr>
            <a:r>
              <a:rPr lang="en-US" sz="2000" dirty="0" smtClean="0">
                <a:latin typeface="Arial" pitchFamily="34" charset="0"/>
                <a:cs typeface="Arial" pitchFamily="34" charset="0"/>
              </a:rPr>
              <a:t>There is ambiguity mapping a read with a mismatch versus a deletion</a:t>
            </a:r>
            <a:endParaRPr lang="en-US" sz="2000" dirty="0">
              <a:latin typeface="Arial" pitchFamily="34" charset="0"/>
              <a:cs typeface="Arial" pitchFamily="34" charset="0"/>
            </a:endParaRPr>
          </a:p>
        </p:txBody>
      </p:sp>
      <p:sp>
        <p:nvSpPr>
          <p:cNvPr id="5" name="4 CuadroTexto"/>
          <p:cNvSpPr txBox="1"/>
          <p:nvPr/>
        </p:nvSpPr>
        <p:spPr>
          <a:xfrm>
            <a:off x="3656856" y="1124744"/>
            <a:ext cx="1737976" cy="400110"/>
          </a:xfrm>
          <a:prstGeom prst="rect">
            <a:avLst/>
          </a:prstGeom>
          <a:noFill/>
        </p:spPr>
        <p:txBody>
          <a:bodyPr wrap="none" rtlCol="0">
            <a:spAutoFit/>
          </a:bodyPr>
          <a:lstStyle/>
          <a:p>
            <a:r>
              <a:rPr lang="ca-ES" sz="2000" b="1" dirty="0" err="1" smtClean="0">
                <a:latin typeface="Arial" pitchFamily="34" charset="0"/>
                <a:cs typeface="Arial" pitchFamily="34" charset="0"/>
              </a:rPr>
              <a:t>Challenging</a:t>
            </a:r>
            <a:r>
              <a:rPr lang="ca-ES" sz="2000" b="1" dirty="0" smtClean="0">
                <a:latin typeface="Arial" pitchFamily="34" charset="0"/>
                <a:cs typeface="Arial" pitchFamily="34" charset="0"/>
              </a:rPr>
              <a:t>!</a:t>
            </a:r>
            <a:endParaRPr lang="ca-ES" sz="2000" b="1" dirty="0">
              <a:latin typeface="Arial" pitchFamily="34" charset="0"/>
              <a:cs typeface="Arial"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44488" y="2492896"/>
            <a:ext cx="5516767" cy="400110"/>
          </a:xfrm>
          <a:prstGeom prst="rect">
            <a:avLst/>
          </a:prstGeom>
          <a:noFill/>
        </p:spPr>
        <p:txBody>
          <a:bodyPr wrap="none" rtlCol="0">
            <a:spAutoFit/>
          </a:bodyPr>
          <a:lstStyle/>
          <a:p>
            <a:pPr>
              <a:buFont typeface="Arial" pitchFamily="34" charset="0"/>
              <a:buChar char="•"/>
            </a:pPr>
            <a:r>
              <a:rPr lang="ca-ES" sz="2000" dirty="0" smtClean="0">
                <a:latin typeface="Arial" pitchFamily="34" charset="0"/>
                <a:cs typeface="Arial" pitchFamily="34" charset="0"/>
              </a:rPr>
              <a:t> A </a:t>
            </a:r>
            <a:r>
              <a:rPr lang="ca-ES" sz="2000" dirty="0" err="1" smtClean="0">
                <a:latin typeface="Arial" pitchFamily="34" charset="0"/>
                <a:cs typeface="Arial" pitchFamily="34" charset="0"/>
              </a:rPr>
              <a:t>read</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could</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align</a:t>
            </a:r>
            <a:r>
              <a:rPr lang="ca-ES" sz="2000" dirty="0" smtClean="0">
                <a:latin typeface="Arial" pitchFamily="34" charset="0"/>
                <a:cs typeface="Arial" pitchFamily="34" charset="0"/>
              </a:rPr>
              <a:t> to </a:t>
            </a:r>
            <a:r>
              <a:rPr lang="ca-ES" sz="2000" dirty="0" err="1" smtClean="0">
                <a:latin typeface="Arial" pitchFamily="34" charset="0"/>
                <a:cs typeface="Arial" pitchFamily="34" charset="0"/>
              </a:rPr>
              <a:t>multiple</a:t>
            </a:r>
            <a:r>
              <a:rPr lang="ca-ES" sz="2000" dirty="0" smtClean="0">
                <a:latin typeface="Arial" pitchFamily="34" charset="0"/>
                <a:cs typeface="Arial" pitchFamily="34" charset="0"/>
              </a:rPr>
              <a:t> places (</a:t>
            </a:r>
            <a:r>
              <a:rPr lang="ca-ES" sz="2000" dirty="0" err="1" smtClean="0">
                <a:latin typeface="Arial" pitchFamily="34" charset="0"/>
                <a:cs typeface="Arial" pitchFamily="34" charset="0"/>
              </a:rPr>
              <a:t>repeats</a:t>
            </a:r>
            <a:r>
              <a:rPr lang="ca-ES" sz="2000" dirty="0" smtClean="0">
                <a:latin typeface="Arial" pitchFamily="34" charset="0"/>
                <a:cs typeface="Arial" pitchFamily="34" charset="0"/>
              </a:rPr>
              <a:t>)</a:t>
            </a:r>
          </a:p>
        </p:txBody>
      </p:sp>
      <p:pic>
        <p:nvPicPr>
          <p:cNvPr id="15" name="Picture 3"/>
          <p:cNvPicPr>
            <a:picLocks noChangeAspect="1" noChangeArrowheads="1"/>
          </p:cNvPicPr>
          <p:nvPr/>
        </p:nvPicPr>
        <p:blipFill>
          <a:blip r:embed="rId2" cstate="print"/>
          <a:srcRect l="2848" t="32399" b="38467"/>
          <a:stretch>
            <a:fillRect/>
          </a:stretch>
        </p:blipFill>
        <p:spPr bwMode="auto">
          <a:xfrm>
            <a:off x="2576736" y="3501008"/>
            <a:ext cx="5027814" cy="1080120"/>
          </a:xfrm>
          <a:prstGeom prst="rect">
            <a:avLst/>
          </a:prstGeom>
          <a:noFill/>
          <a:ln w="9525">
            <a:noFill/>
            <a:miter lim="800000"/>
            <a:headEnd/>
            <a:tailEnd/>
          </a:ln>
        </p:spPr>
      </p:pic>
      <p:sp>
        <p:nvSpPr>
          <p:cNvPr id="23" name="Rectangle 3"/>
          <p:cNvSpPr>
            <a:spLocks noChangeArrowheads="1"/>
          </p:cNvSpPr>
          <p:nvPr/>
        </p:nvSpPr>
        <p:spPr bwMode="auto">
          <a:xfrm>
            <a:off x="128589" y="606425"/>
            <a:ext cx="9432925"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Mapping reads to the genome</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
        <p:nvSpPr>
          <p:cNvPr id="18" name="17 CuadroTexto"/>
          <p:cNvSpPr txBox="1"/>
          <p:nvPr/>
        </p:nvSpPr>
        <p:spPr>
          <a:xfrm>
            <a:off x="3656856" y="1124744"/>
            <a:ext cx="1737976" cy="400110"/>
          </a:xfrm>
          <a:prstGeom prst="rect">
            <a:avLst/>
          </a:prstGeom>
          <a:noFill/>
        </p:spPr>
        <p:txBody>
          <a:bodyPr wrap="none" rtlCol="0">
            <a:spAutoFit/>
          </a:bodyPr>
          <a:lstStyle/>
          <a:p>
            <a:r>
              <a:rPr lang="ca-ES" sz="2000" b="1" dirty="0" err="1" smtClean="0">
                <a:latin typeface="Arial" pitchFamily="34" charset="0"/>
                <a:cs typeface="Arial" pitchFamily="34" charset="0"/>
              </a:rPr>
              <a:t>Challenging</a:t>
            </a:r>
            <a:r>
              <a:rPr lang="ca-ES" sz="2000" b="1" dirty="0" smtClean="0">
                <a:latin typeface="Arial" pitchFamily="34" charset="0"/>
                <a:cs typeface="Arial" pitchFamily="34" charset="0"/>
              </a:rPr>
              <a:t>!</a:t>
            </a:r>
            <a:endParaRPr lang="ca-ES" sz="2000" b="1" dirty="0">
              <a:latin typeface="Arial" pitchFamily="34" charset="0"/>
              <a:cs typeface="Arial" pitchFamily="34" charset="0"/>
            </a:endParaRPr>
          </a:p>
        </p:txBody>
      </p:sp>
      <p:sp>
        <p:nvSpPr>
          <p:cNvPr id="20" name="19 Rectángulo"/>
          <p:cNvSpPr/>
          <p:nvPr/>
        </p:nvSpPr>
        <p:spPr>
          <a:xfrm>
            <a:off x="344488" y="1700808"/>
            <a:ext cx="8856984" cy="400110"/>
          </a:xfrm>
          <a:prstGeom prst="rect">
            <a:avLst/>
          </a:prstGeom>
        </p:spPr>
        <p:txBody>
          <a:bodyPr wrap="square">
            <a:spAutoFit/>
          </a:bodyPr>
          <a:lstStyle/>
          <a:p>
            <a:pPr>
              <a:buFont typeface="Arial" pitchFamily="34" charset="0"/>
              <a:buChar char="•"/>
            </a:pPr>
            <a:r>
              <a:rPr lang="en-US" sz="2000" dirty="0" smtClean="0">
                <a:latin typeface="Arial" pitchFamily="34" charset="0"/>
                <a:cs typeface="Arial" pitchFamily="34" charset="0"/>
              </a:rPr>
              <a:t>There is ambiguity mapping a read with a mismatch versus a deletion</a:t>
            </a:r>
            <a:endParaRPr lang="en-US" sz="2000" dirty="0">
              <a:latin typeface="Arial" pitchFamily="34" charset="0"/>
              <a:cs typeface="Arial"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44488" y="2492896"/>
            <a:ext cx="5516767" cy="400110"/>
          </a:xfrm>
          <a:prstGeom prst="rect">
            <a:avLst/>
          </a:prstGeom>
          <a:noFill/>
        </p:spPr>
        <p:txBody>
          <a:bodyPr wrap="none" rtlCol="0">
            <a:spAutoFit/>
          </a:bodyPr>
          <a:lstStyle/>
          <a:p>
            <a:pPr>
              <a:buFont typeface="Arial" pitchFamily="34" charset="0"/>
              <a:buChar char="•"/>
            </a:pPr>
            <a:r>
              <a:rPr lang="ca-ES" sz="2000" dirty="0" smtClean="0">
                <a:latin typeface="Arial" pitchFamily="34" charset="0"/>
                <a:cs typeface="Arial" pitchFamily="34" charset="0"/>
              </a:rPr>
              <a:t> A </a:t>
            </a:r>
            <a:r>
              <a:rPr lang="ca-ES" sz="2000" dirty="0" err="1" smtClean="0">
                <a:latin typeface="Arial" pitchFamily="34" charset="0"/>
                <a:cs typeface="Arial" pitchFamily="34" charset="0"/>
              </a:rPr>
              <a:t>read</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could</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align</a:t>
            </a:r>
            <a:r>
              <a:rPr lang="ca-ES" sz="2000" dirty="0" smtClean="0">
                <a:latin typeface="Arial" pitchFamily="34" charset="0"/>
                <a:cs typeface="Arial" pitchFamily="34" charset="0"/>
              </a:rPr>
              <a:t> to </a:t>
            </a:r>
            <a:r>
              <a:rPr lang="ca-ES" sz="2000" dirty="0" err="1" smtClean="0">
                <a:latin typeface="Arial" pitchFamily="34" charset="0"/>
                <a:cs typeface="Arial" pitchFamily="34" charset="0"/>
              </a:rPr>
              <a:t>multiple</a:t>
            </a:r>
            <a:r>
              <a:rPr lang="ca-ES" sz="2000" dirty="0" smtClean="0">
                <a:latin typeface="Arial" pitchFamily="34" charset="0"/>
                <a:cs typeface="Arial" pitchFamily="34" charset="0"/>
              </a:rPr>
              <a:t> places (</a:t>
            </a:r>
            <a:r>
              <a:rPr lang="ca-ES" sz="2000" dirty="0" err="1" smtClean="0">
                <a:latin typeface="Arial" pitchFamily="34" charset="0"/>
                <a:cs typeface="Arial" pitchFamily="34" charset="0"/>
              </a:rPr>
              <a:t>repeats</a:t>
            </a:r>
            <a:r>
              <a:rPr lang="ca-ES" sz="2000" dirty="0" smtClean="0">
                <a:latin typeface="Arial" pitchFamily="34" charset="0"/>
                <a:cs typeface="Arial" pitchFamily="34" charset="0"/>
              </a:rPr>
              <a:t>)</a:t>
            </a:r>
          </a:p>
        </p:txBody>
      </p:sp>
      <p:sp>
        <p:nvSpPr>
          <p:cNvPr id="23" name="Rectangle 3"/>
          <p:cNvSpPr>
            <a:spLocks noChangeArrowheads="1"/>
          </p:cNvSpPr>
          <p:nvPr/>
        </p:nvSpPr>
        <p:spPr bwMode="auto">
          <a:xfrm>
            <a:off x="128589" y="606425"/>
            <a:ext cx="9432925"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Mapping reads to the genome</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
        <p:nvSpPr>
          <p:cNvPr id="18" name="17 CuadroTexto"/>
          <p:cNvSpPr txBox="1"/>
          <p:nvPr/>
        </p:nvSpPr>
        <p:spPr>
          <a:xfrm>
            <a:off x="3656856" y="1124744"/>
            <a:ext cx="1737976" cy="400110"/>
          </a:xfrm>
          <a:prstGeom prst="rect">
            <a:avLst/>
          </a:prstGeom>
          <a:noFill/>
        </p:spPr>
        <p:txBody>
          <a:bodyPr wrap="none" rtlCol="0">
            <a:spAutoFit/>
          </a:bodyPr>
          <a:lstStyle/>
          <a:p>
            <a:r>
              <a:rPr lang="ca-ES" sz="2000" b="1" dirty="0" err="1" smtClean="0">
                <a:latin typeface="Arial" pitchFamily="34" charset="0"/>
                <a:cs typeface="Arial" pitchFamily="34" charset="0"/>
              </a:rPr>
              <a:t>Challenging</a:t>
            </a:r>
            <a:r>
              <a:rPr lang="ca-ES" sz="2000" b="1" dirty="0" smtClean="0">
                <a:latin typeface="Arial" pitchFamily="34" charset="0"/>
                <a:cs typeface="Arial" pitchFamily="34" charset="0"/>
              </a:rPr>
              <a:t>!</a:t>
            </a:r>
            <a:endParaRPr lang="ca-ES" sz="2000" b="1" dirty="0">
              <a:latin typeface="Arial" pitchFamily="34" charset="0"/>
              <a:cs typeface="Arial" pitchFamily="34" charset="0"/>
            </a:endParaRPr>
          </a:p>
        </p:txBody>
      </p:sp>
      <p:sp>
        <p:nvSpPr>
          <p:cNvPr id="20" name="19 Rectángulo"/>
          <p:cNvSpPr/>
          <p:nvPr/>
        </p:nvSpPr>
        <p:spPr>
          <a:xfrm>
            <a:off x="344488" y="1700808"/>
            <a:ext cx="8856984" cy="400110"/>
          </a:xfrm>
          <a:prstGeom prst="rect">
            <a:avLst/>
          </a:prstGeom>
        </p:spPr>
        <p:txBody>
          <a:bodyPr wrap="square">
            <a:spAutoFit/>
          </a:bodyPr>
          <a:lstStyle/>
          <a:p>
            <a:pPr>
              <a:buFont typeface="Arial" pitchFamily="34" charset="0"/>
              <a:buChar char="•"/>
            </a:pPr>
            <a:r>
              <a:rPr lang="en-US" sz="2000" dirty="0" smtClean="0">
                <a:latin typeface="Arial" pitchFamily="34" charset="0"/>
                <a:cs typeface="Arial" pitchFamily="34" charset="0"/>
              </a:rPr>
              <a:t>There is ambiguity mapping a read with a mismatch versus a deletion</a:t>
            </a:r>
            <a:endParaRPr lang="en-US" sz="2000" dirty="0">
              <a:latin typeface="Arial" pitchFamily="34" charset="0"/>
              <a:cs typeface="Arial" pitchFamily="34" charset="0"/>
            </a:endParaRPr>
          </a:p>
        </p:txBody>
      </p:sp>
      <p:sp>
        <p:nvSpPr>
          <p:cNvPr id="7" name="6 Rectángulo"/>
          <p:cNvSpPr/>
          <p:nvPr/>
        </p:nvSpPr>
        <p:spPr>
          <a:xfrm>
            <a:off x="344488" y="3429000"/>
            <a:ext cx="4953000" cy="400110"/>
          </a:xfrm>
          <a:prstGeom prst="rect">
            <a:avLst/>
          </a:prstGeom>
        </p:spPr>
        <p:txBody>
          <a:bodyPr>
            <a:spAutoFit/>
          </a:bodyPr>
          <a:lstStyle/>
          <a:p>
            <a:pPr>
              <a:buFont typeface="Arial" pitchFamily="34" charset="0"/>
              <a:buChar char="•"/>
            </a:pPr>
            <a:r>
              <a:rPr lang="ca-ES" sz="2000" dirty="0" smtClean="0">
                <a:latin typeface="Arial" pitchFamily="34" charset="0"/>
                <a:cs typeface="Arial" pitchFamily="34" charset="0"/>
              </a:rPr>
              <a:t>  In </a:t>
            </a:r>
            <a:r>
              <a:rPr lang="ca-ES" sz="2000" dirty="0" err="1" smtClean="0">
                <a:latin typeface="Arial" pitchFamily="34" charset="0"/>
                <a:cs typeface="Arial" pitchFamily="34" charset="0"/>
              </a:rPr>
              <a:t>RNA-seq</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splicing</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may</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split</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reads</a:t>
            </a:r>
            <a:endParaRPr lang="ca-ES" sz="2000" dirty="0">
              <a:latin typeface="Arial" pitchFamily="34" charset="0"/>
              <a:cs typeface="Arial" pitchFamily="34" charset="0"/>
            </a:endParaRPr>
          </a:p>
        </p:txBody>
      </p:sp>
      <p:pic>
        <p:nvPicPr>
          <p:cNvPr id="8" name="Picture 4" descr="Resultat d'imatges per a &quot;mapping splicing&quot;"/>
          <p:cNvPicPr>
            <a:picLocks noChangeAspect="1" noChangeArrowheads="1"/>
          </p:cNvPicPr>
          <p:nvPr/>
        </p:nvPicPr>
        <p:blipFill>
          <a:blip r:embed="rId2" cstate="print"/>
          <a:srcRect/>
          <a:stretch>
            <a:fillRect/>
          </a:stretch>
        </p:blipFill>
        <p:spPr bwMode="auto">
          <a:xfrm>
            <a:off x="4655416" y="3356992"/>
            <a:ext cx="5250584" cy="2520280"/>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44488" y="2492896"/>
            <a:ext cx="5516767" cy="400110"/>
          </a:xfrm>
          <a:prstGeom prst="rect">
            <a:avLst/>
          </a:prstGeom>
          <a:noFill/>
        </p:spPr>
        <p:txBody>
          <a:bodyPr wrap="none" rtlCol="0">
            <a:spAutoFit/>
          </a:bodyPr>
          <a:lstStyle/>
          <a:p>
            <a:pPr>
              <a:buFont typeface="Arial" pitchFamily="34" charset="0"/>
              <a:buChar char="•"/>
            </a:pPr>
            <a:r>
              <a:rPr lang="ca-ES" sz="2000" dirty="0" smtClean="0">
                <a:latin typeface="Arial" pitchFamily="34" charset="0"/>
                <a:cs typeface="Arial" pitchFamily="34" charset="0"/>
              </a:rPr>
              <a:t> A </a:t>
            </a:r>
            <a:r>
              <a:rPr lang="ca-ES" sz="2000" dirty="0" err="1" smtClean="0">
                <a:latin typeface="Arial" pitchFamily="34" charset="0"/>
                <a:cs typeface="Arial" pitchFamily="34" charset="0"/>
              </a:rPr>
              <a:t>read</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could</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align</a:t>
            </a:r>
            <a:r>
              <a:rPr lang="ca-ES" sz="2000" dirty="0" smtClean="0">
                <a:latin typeface="Arial" pitchFamily="34" charset="0"/>
                <a:cs typeface="Arial" pitchFamily="34" charset="0"/>
              </a:rPr>
              <a:t> to </a:t>
            </a:r>
            <a:r>
              <a:rPr lang="ca-ES" sz="2000" dirty="0" err="1" smtClean="0">
                <a:latin typeface="Arial" pitchFamily="34" charset="0"/>
                <a:cs typeface="Arial" pitchFamily="34" charset="0"/>
              </a:rPr>
              <a:t>multiple</a:t>
            </a:r>
            <a:r>
              <a:rPr lang="ca-ES" sz="2000" dirty="0" smtClean="0">
                <a:latin typeface="Arial" pitchFamily="34" charset="0"/>
                <a:cs typeface="Arial" pitchFamily="34" charset="0"/>
              </a:rPr>
              <a:t> places (</a:t>
            </a:r>
            <a:r>
              <a:rPr lang="ca-ES" sz="2000" dirty="0" err="1" smtClean="0">
                <a:latin typeface="Arial" pitchFamily="34" charset="0"/>
                <a:cs typeface="Arial" pitchFamily="34" charset="0"/>
              </a:rPr>
              <a:t>repeats</a:t>
            </a:r>
            <a:r>
              <a:rPr lang="ca-ES" sz="2000" dirty="0" smtClean="0">
                <a:latin typeface="Arial" pitchFamily="34" charset="0"/>
                <a:cs typeface="Arial" pitchFamily="34" charset="0"/>
              </a:rPr>
              <a:t>)</a:t>
            </a:r>
          </a:p>
        </p:txBody>
      </p:sp>
      <p:sp>
        <p:nvSpPr>
          <p:cNvPr id="23" name="Rectangle 3"/>
          <p:cNvSpPr>
            <a:spLocks noChangeArrowheads="1"/>
          </p:cNvSpPr>
          <p:nvPr/>
        </p:nvSpPr>
        <p:spPr bwMode="auto">
          <a:xfrm>
            <a:off x="128589" y="606425"/>
            <a:ext cx="9432925"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Mapping reads to the genome</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
        <p:nvSpPr>
          <p:cNvPr id="18" name="17 CuadroTexto"/>
          <p:cNvSpPr txBox="1"/>
          <p:nvPr/>
        </p:nvSpPr>
        <p:spPr>
          <a:xfrm>
            <a:off x="3656856" y="1124744"/>
            <a:ext cx="1737976" cy="400110"/>
          </a:xfrm>
          <a:prstGeom prst="rect">
            <a:avLst/>
          </a:prstGeom>
          <a:noFill/>
        </p:spPr>
        <p:txBody>
          <a:bodyPr wrap="none" rtlCol="0">
            <a:spAutoFit/>
          </a:bodyPr>
          <a:lstStyle/>
          <a:p>
            <a:r>
              <a:rPr lang="ca-ES" sz="2000" b="1" dirty="0" err="1" smtClean="0">
                <a:latin typeface="Arial" pitchFamily="34" charset="0"/>
                <a:cs typeface="Arial" pitchFamily="34" charset="0"/>
              </a:rPr>
              <a:t>Challenging</a:t>
            </a:r>
            <a:r>
              <a:rPr lang="ca-ES" sz="2000" b="1" dirty="0" smtClean="0">
                <a:latin typeface="Arial" pitchFamily="34" charset="0"/>
                <a:cs typeface="Arial" pitchFamily="34" charset="0"/>
              </a:rPr>
              <a:t>!</a:t>
            </a:r>
            <a:endParaRPr lang="ca-ES" sz="2000" b="1" dirty="0">
              <a:latin typeface="Arial" pitchFamily="34" charset="0"/>
              <a:cs typeface="Arial" pitchFamily="34" charset="0"/>
            </a:endParaRPr>
          </a:p>
        </p:txBody>
      </p:sp>
      <p:sp>
        <p:nvSpPr>
          <p:cNvPr id="20" name="19 Rectángulo"/>
          <p:cNvSpPr/>
          <p:nvPr/>
        </p:nvSpPr>
        <p:spPr>
          <a:xfrm>
            <a:off x="344488" y="1700808"/>
            <a:ext cx="8856984" cy="400110"/>
          </a:xfrm>
          <a:prstGeom prst="rect">
            <a:avLst/>
          </a:prstGeom>
        </p:spPr>
        <p:txBody>
          <a:bodyPr wrap="square">
            <a:spAutoFit/>
          </a:bodyPr>
          <a:lstStyle/>
          <a:p>
            <a:pPr>
              <a:buFont typeface="Arial" pitchFamily="34" charset="0"/>
              <a:buChar char="•"/>
            </a:pPr>
            <a:r>
              <a:rPr lang="en-US" sz="2000" dirty="0" smtClean="0">
                <a:latin typeface="Arial" pitchFamily="34" charset="0"/>
                <a:cs typeface="Arial" pitchFamily="34" charset="0"/>
              </a:rPr>
              <a:t>There is ambiguity mapping a read with a mismatch versus a deletion</a:t>
            </a:r>
            <a:endParaRPr lang="en-US" sz="2000" dirty="0">
              <a:latin typeface="Arial" pitchFamily="34" charset="0"/>
              <a:cs typeface="Arial" pitchFamily="34" charset="0"/>
            </a:endParaRPr>
          </a:p>
        </p:txBody>
      </p:sp>
      <p:sp>
        <p:nvSpPr>
          <p:cNvPr id="7" name="6 Rectángulo"/>
          <p:cNvSpPr/>
          <p:nvPr/>
        </p:nvSpPr>
        <p:spPr>
          <a:xfrm>
            <a:off x="344488" y="3429000"/>
            <a:ext cx="4953000" cy="400110"/>
          </a:xfrm>
          <a:prstGeom prst="rect">
            <a:avLst/>
          </a:prstGeom>
        </p:spPr>
        <p:txBody>
          <a:bodyPr>
            <a:spAutoFit/>
          </a:bodyPr>
          <a:lstStyle/>
          <a:p>
            <a:pPr>
              <a:buFont typeface="Arial" pitchFamily="34" charset="0"/>
              <a:buChar char="•"/>
            </a:pPr>
            <a:r>
              <a:rPr lang="ca-ES" sz="2000" dirty="0" smtClean="0">
                <a:latin typeface="Arial" pitchFamily="34" charset="0"/>
                <a:cs typeface="Arial" pitchFamily="34" charset="0"/>
              </a:rPr>
              <a:t>  In </a:t>
            </a:r>
            <a:r>
              <a:rPr lang="ca-ES" sz="2000" dirty="0" err="1" smtClean="0">
                <a:latin typeface="Arial" pitchFamily="34" charset="0"/>
                <a:cs typeface="Arial" pitchFamily="34" charset="0"/>
              </a:rPr>
              <a:t>RNA-seq</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splicing</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may</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split</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reads</a:t>
            </a:r>
            <a:endParaRPr lang="ca-ES" sz="2000" dirty="0">
              <a:latin typeface="Arial" pitchFamily="34" charset="0"/>
              <a:cs typeface="Arial" pitchFamily="34" charset="0"/>
            </a:endParaRPr>
          </a:p>
        </p:txBody>
      </p:sp>
      <p:pic>
        <p:nvPicPr>
          <p:cNvPr id="8" name="Picture 4" descr="Resultat d'imatges per a &quot;mapping splicing&quot;"/>
          <p:cNvPicPr>
            <a:picLocks noChangeAspect="1" noChangeArrowheads="1"/>
          </p:cNvPicPr>
          <p:nvPr/>
        </p:nvPicPr>
        <p:blipFill>
          <a:blip r:embed="rId2" cstate="print"/>
          <a:srcRect/>
          <a:stretch>
            <a:fillRect/>
          </a:stretch>
        </p:blipFill>
        <p:spPr bwMode="auto">
          <a:xfrm>
            <a:off x="4655416" y="3356992"/>
            <a:ext cx="5250584" cy="2520280"/>
          </a:xfrm>
          <a:prstGeom prst="rect">
            <a:avLst/>
          </a:prstGeom>
          <a:noFill/>
        </p:spPr>
      </p:pic>
      <p:sp>
        <p:nvSpPr>
          <p:cNvPr id="9" name="8 Flecha derecha"/>
          <p:cNvSpPr/>
          <p:nvPr/>
        </p:nvSpPr>
        <p:spPr>
          <a:xfrm rot="5400000">
            <a:off x="1466303" y="4581128"/>
            <a:ext cx="720080" cy="432048"/>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0" name="9 CuadroTexto"/>
          <p:cNvSpPr txBox="1"/>
          <p:nvPr/>
        </p:nvSpPr>
        <p:spPr>
          <a:xfrm>
            <a:off x="98151" y="5373216"/>
            <a:ext cx="5214889" cy="923330"/>
          </a:xfrm>
          <a:prstGeom prst="rect">
            <a:avLst/>
          </a:prstGeom>
          <a:noFill/>
          <a:ln>
            <a:solidFill>
              <a:srgbClr val="00B050"/>
            </a:solidFill>
          </a:ln>
        </p:spPr>
        <p:txBody>
          <a:bodyPr wrap="none" rtlCol="0">
            <a:spAutoFit/>
          </a:bodyPr>
          <a:lstStyle/>
          <a:p>
            <a:pPr>
              <a:buFont typeface="Arial" pitchFamily="34" charset="0"/>
              <a:buChar char="•"/>
            </a:pPr>
            <a:r>
              <a:rPr lang="ca-ES" dirty="0" smtClean="0">
                <a:latin typeface="Arial" pitchFamily="34" charset="0"/>
                <a:cs typeface="Arial" pitchFamily="34" charset="0"/>
              </a:rPr>
              <a:t>Complex </a:t>
            </a:r>
            <a:r>
              <a:rPr lang="ca-ES" dirty="0" err="1" smtClean="0">
                <a:latin typeface="Arial" pitchFamily="34" charset="0"/>
                <a:cs typeface="Arial" pitchFamily="34" charset="0"/>
              </a:rPr>
              <a:t>algorithms</a:t>
            </a:r>
            <a:r>
              <a:rPr lang="ca-ES" dirty="0" smtClean="0">
                <a:latin typeface="Arial" pitchFamily="34" charset="0"/>
                <a:cs typeface="Arial" pitchFamily="34" charset="0"/>
              </a:rPr>
              <a:t> </a:t>
            </a:r>
            <a:r>
              <a:rPr lang="ca-ES" dirty="0" err="1" smtClean="0">
                <a:latin typeface="Arial" pitchFamily="34" charset="0"/>
                <a:cs typeface="Arial" pitchFamily="34" charset="0"/>
              </a:rPr>
              <a:t>have</a:t>
            </a:r>
            <a:r>
              <a:rPr lang="ca-ES" dirty="0" smtClean="0">
                <a:latin typeface="Arial" pitchFamily="34" charset="0"/>
                <a:cs typeface="Arial" pitchFamily="34" charset="0"/>
              </a:rPr>
              <a:t> </a:t>
            </a:r>
            <a:r>
              <a:rPr lang="ca-ES" dirty="0" err="1" smtClean="0">
                <a:latin typeface="Arial" pitchFamily="34" charset="0"/>
                <a:cs typeface="Arial" pitchFamily="34" charset="0"/>
              </a:rPr>
              <a:t>been</a:t>
            </a:r>
            <a:r>
              <a:rPr lang="ca-ES" dirty="0" smtClean="0">
                <a:latin typeface="Arial" pitchFamily="34" charset="0"/>
                <a:cs typeface="Arial" pitchFamily="34" charset="0"/>
              </a:rPr>
              <a:t> </a:t>
            </a:r>
            <a:r>
              <a:rPr lang="ca-ES" dirty="0" err="1" smtClean="0">
                <a:latin typeface="Arial" pitchFamily="34" charset="0"/>
                <a:cs typeface="Arial" pitchFamily="34" charset="0"/>
              </a:rPr>
              <a:t>developped</a:t>
            </a:r>
            <a:endParaRPr lang="ca-ES" dirty="0" smtClean="0">
              <a:latin typeface="Arial" pitchFamily="34" charset="0"/>
              <a:cs typeface="Arial" pitchFamily="34" charset="0"/>
            </a:endParaRPr>
          </a:p>
          <a:p>
            <a:pPr>
              <a:buFont typeface="Arial" pitchFamily="34" charset="0"/>
              <a:buChar char="•"/>
            </a:pPr>
            <a:r>
              <a:rPr lang="ca-ES" dirty="0" err="1" smtClean="0">
                <a:latin typeface="Arial" pitchFamily="34" charset="0"/>
                <a:cs typeface="Arial" pitchFamily="34" charset="0"/>
              </a:rPr>
              <a:t>Choose</a:t>
            </a:r>
            <a:r>
              <a:rPr lang="ca-ES" dirty="0" smtClean="0">
                <a:latin typeface="Arial" pitchFamily="34" charset="0"/>
                <a:cs typeface="Arial" pitchFamily="34" charset="0"/>
              </a:rPr>
              <a:t> </a:t>
            </a:r>
            <a:r>
              <a:rPr lang="ca-ES" dirty="0" err="1" smtClean="0">
                <a:latin typeface="Arial" pitchFamily="34" charset="0"/>
                <a:cs typeface="Arial" pitchFamily="34" charset="0"/>
              </a:rPr>
              <a:t>appropriate</a:t>
            </a:r>
            <a:r>
              <a:rPr lang="ca-ES" dirty="0" smtClean="0">
                <a:latin typeface="Arial" pitchFamily="34" charset="0"/>
                <a:cs typeface="Arial" pitchFamily="34" charset="0"/>
              </a:rPr>
              <a:t> </a:t>
            </a:r>
            <a:r>
              <a:rPr lang="ca-ES" dirty="0" err="1" smtClean="0">
                <a:latin typeface="Arial" pitchFamily="34" charset="0"/>
                <a:cs typeface="Arial" pitchFamily="34" charset="0"/>
              </a:rPr>
              <a:t>tool</a:t>
            </a:r>
            <a:r>
              <a:rPr lang="ca-ES" dirty="0" smtClean="0">
                <a:latin typeface="Arial" pitchFamily="34" charset="0"/>
                <a:cs typeface="Arial" pitchFamily="34" charset="0"/>
              </a:rPr>
              <a:t>/</a:t>
            </a:r>
            <a:r>
              <a:rPr lang="ca-ES" dirty="0" err="1" smtClean="0">
                <a:latin typeface="Arial" pitchFamily="34" charset="0"/>
                <a:cs typeface="Arial" pitchFamily="34" charset="0"/>
              </a:rPr>
              <a:t>options</a:t>
            </a:r>
            <a:endParaRPr lang="ca-ES" dirty="0" smtClean="0">
              <a:latin typeface="Arial" pitchFamily="34" charset="0"/>
              <a:cs typeface="Arial" pitchFamily="34" charset="0"/>
            </a:endParaRPr>
          </a:p>
          <a:p>
            <a:pPr>
              <a:buFont typeface="Arial" pitchFamily="34" charset="0"/>
              <a:buChar char="•"/>
            </a:pPr>
            <a:r>
              <a:rPr lang="ca-ES" dirty="0" err="1" smtClean="0">
                <a:latin typeface="Arial" pitchFamily="34" charset="0"/>
                <a:cs typeface="Arial" pitchFamily="34" charset="0"/>
              </a:rPr>
              <a:t>Mapping</a:t>
            </a:r>
            <a:r>
              <a:rPr lang="ca-ES" dirty="0" smtClean="0">
                <a:latin typeface="Arial" pitchFamily="34" charset="0"/>
                <a:cs typeface="Arial" pitchFamily="34" charset="0"/>
              </a:rPr>
              <a:t> to </a:t>
            </a:r>
            <a:r>
              <a:rPr lang="ca-ES" dirty="0" err="1" smtClean="0">
                <a:latin typeface="Arial" pitchFamily="34" charset="0"/>
                <a:cs typeface="Arial" pitchFamily="34" charset="0"/>
              </a:rPr>
              <a:t>the</a:t>
            </a:r>
            <a:r>
              <a:rPr lang="ca-ES" dirty="0" smtClean="0">
                <a:latin typeface="Arial" pitchFamily="34" charset="0"/>
                <a:cs typeface="Arial" pitchFamily="34" charset="0"/>
              </a:rPr>
              <a:t> </a:t>
            </a:r>
            <a:r>
              <a:rPr lang="ca-ES" dirty="0" err="1" smtClean="0">
                <a:latin typeface="Arial" pitchFamily="34" charset="0"/>
                <a:cs typeface="Arial" pitchFamily="34" charset="0"/>
              </a:rPr>
              <a:t>transcriptome</a:t>
            </a:r>
            <a:r>
              <a:rPr lang="ca-ES" dirty="0" smtClean="0">
                <a:latin typeface="Arial" pitchFamily="34" charset="0"/>
                <a:cs typeface="Arial" pitchFamily="34" charset="0"/>
              </a:rPr>
              <a:t> </a:t>
            </a:r>
            <a:r>
              <a:rPr lang="ca-ES" dirty="0" err="1" smtClean="0">
                <a:latin typeface="Arial" pitchFamily="34" charset="0"/>
                <a:cs typeface="Arial" pitchFamily="34" charset="0"/>
              </a:rPr>
              <a:t>instead</a:t>
            </a:r>
            <a:r>
              <a:rPr lang="ca-ES" dirty="0" smtClean="0">
                <a:latin typeface="Arial" pitchFamily="34" charset="0"/>
                <a:cs typeface="Arial" pitchFamily="34" charset="0"/>
              </a:rPr>
              <a:t> of </a:t>
            </a:r>
            <a:r>
              <a:rPr lang="ca-ES" dirty="0" err="1" smtClean="0">
                <a:latin typeface="Arial" pitchFamily="34" charset="0"/>
                <a:cs typeface="Arial" pitchFamily="34" charset="0"/>
              </a:rPr>
              <a:t>genome</a:t>
            </a:r>
            <a:endParaRPr lang="ca-ES" dirty="0">
              <a:latin typeface="Arial" pitchFamily="34" charset="0"/>
              <a:cs typeface="Arial"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208584" y="1340768"/>
            <a:ext cx="6266459" cy="369332"/>
          </a:xfrm>
          <a:prstGeom prst="rect">
            <a:avLst/>
          </a:prstGeom>
          <a:noFill/>
        </p:spPr>
        <p:txBody>
          <a:bodyPr wrap="none" rtlCol="0">
            <a:spAutoFit/>
          </a:bodyPr>
          <a:lstStyle/>
          <a:p>
            <a:r>
              <a:rPr lang="ca-ES" b="1" dirty="0" err="1" smtClean="0">
                <a:latin typeface="Arial" pitchFamily="34" charset="0"/>
                <a:cs typeface="Arial" pitchFamily="34" charset="0"/>
              </a:rPr>
              <a:t>Paired-end</a:t>
            </a:r>
            <a:r>
              <a:rPr lang="ca-ES" b="1" dirty="0" smtClean="0">
                <a:latin typeface="Arial" pitchFamily="34" charset="0"/>
                <a:cs typeface="Arial" pitchFamily="34" charset="0"/>
              </a:rPr>
              <a:t> </a:t>
            </a:r>
            <a:r>
              <a:rPr lang="ca-ES" b="1" dirty="0" err="1" smtClean="0">
                <a:latin typeface="Arial" pitchFamily="34" charset="0"/>
                <a:cs typeface="Arial" pitchFamily="34" charset="0"/>
              </a:rPr>
              <a:t>sequencing</a:t>
            </a:r>
            <a:r>
              <a:rPr lang="ca-ES" b="1" dirty="0" smtClean="0">
                <a:latin typeface="Arial" pitchFamily="34" charset="0"/>
                <a:cs typeface="Arial" pitchFamily="34" charset="0"/>
              </a:rPr>
              <a:t> improves </a:t>
            </a:r>
            <a:r>
              <a:rPr lang="ca-ES" b="1" dirty="0" err="1" smtClean="0">
                <a:latin typeface="Arial" pitchFamily="34" charset="0"/>
                <a:cs typeface="Arial" pitchFamily="34" charset="0"/>
              </a:rPr>
              <a:t>accuracy</a:t>
            </a:r>
            <a:r>
              <a:rPr lang="ca-ES" b="1" dirty="0" smtClean="0">
                <a:latin typeface="Arial" pitchFamily="34" charset="0"/>
                <a:cs typeface="Arial" pitchFamily="34" charset="0"/>
              </a:rPr>
              <a:t> of </a:t>
            </a:r>
            <a:r>
              <a:rPr lang="ca-ES" b="1" dirty="0" err="1" smtClean="0">
                <a:latin typeface="Arial" pitchFamily="34" charset="0"/>
                <a:cs typeface="Arial" pitchFamily="34" charset="0"/>
              </a:rPr>
              <a:t>mapping</a:t>
            </a:r>
            <a:endParaRPr lang="ca-ES" b="1" dirty="0" smtClean="0">
              <a:latin typeface="Arial" pitchFamily="34" charset="0"/>
              <a:cs typeface="Arial" pitchFamily="34" charset="0"/>
            </a:endParaRPr>
          </a:p>
        </p:txBody>
      </p:sp>
      <p:pic>
        <p:nvPicPr>
          <p:cNvPr id="11" name="Picture 2"/>
          <p:cNvPicPr>
            <a:picLocks noChangeAspect="1" noChangeArrowheads="1"/>
          </p:cNvPicPr>
          <p:nvPr/>
        </p:nvPicPr>
        <p:blipFill>
          <a:blip r:embed="rId2" cstate="print"/>
          <a:srcRect t="17325" b="38522"/>
          <a:stretch>
            <a:fillRect/>
          </a:stretch>
        </p:blipFill>
        <p:spPr bwMode="auto">
          <a:xfrm>
            <a:off x="1136576" y="1916832"/>
            <a:ext cx="6624736" cy="2064711"/>
          </a:xfrm>
          <a:prstGeom prst="rect">
            <a:avLst/>
          </a:prstGeom>
          <a:noFill/>
          <a:ln w="9525">
            <a:noFill/>
            <a:miter lim="800000"/>
            <a:headEnd/>
            <a:tailEnd/>
          </a:ln>
        </p:spPr>
      </p:pic>
      <p:pic>
        <p:nvPicPr>
          <p:cNvPr id="14" name="Picture 3"/>
          <p:cNvPicPr>
            <a:picLocks noChangeAspect="1" noChangeArrowheads="1"/>
          </p:cNvPicPr>
          <p:nvPr/>
        </p:nvPicPr>
        <p:blipFill>
          <a:blip r:embed="rId3" cstate="print"/>
          <a:srcRect t="72513"/>
          <a:stretch>
            <a:fillRect/>
          </a:stretch>
        </p:blipFill>
        <p:spPr bwMode="auto">
          <a:xfrm>
            <a:off x="0" y="5301208"/>
            <a:ext cx="4022633" cy="792088"/>
          </a:xfrm>
          <a:prstGeom prst="rect">
            <a:avLst/>
          </a:prstGeom>
          <a:noFill/>
          <a:ln w="9525">
            <a:noFill/>
            <a:miter lim="800000"/>
            <a:headEnd/>
            <a:tailEnd/>
          </a:ln>
        </p:spPr>
      </p:pic>
      <p:pic>
        <p:nvPicPr>
          <p:cNvPr id="16" name="Picture 2"/>
          <p:cNvPicPr>
            <a:picLocks noChangeAspect="1" noChangeArrowheads="1"/>
          </p:cNvPicPr>
          <p:nvPr/>
        </p:nvPicPr>
        <p:blipFill>
          <a:blip r:embed="rId4" cstate="print"/>
          <a:srcRect t="25520" r="20765"/>
          <a:stretch>
            <a:fillRect/>
          </a:stretch>
        </p:blipFill>
        <p:spPr bwMode="auto">
          <a:xfrm>
            <a:off x="6609184" y="3933056"/>
            <a:ext cx="3236868" cy="2442455"/>
          </a:xfrm>
          <a:prstGeom prst="rect">
            <a:avLst/>
          </a:prstGeom>
          <a:noFill/>
          <a:ln w="9525">
            <a:noFill/>
            <a:miter lim="800000"/>
            <a:headEnd/>
            <a:tailEnd/>
          </a:ln>
        </p:spPr>
      </p:pic>
      <p:cxnSp>
        <p:nvCxnSpPr>
          <p:cNvPr id="17" name="16 Conector recto de flecha"/>
          <p:cNvCxnSpPr/>
          <p:nvPr/>
        </p:nvCxnSpPr>
        <p:spPr>
          <a:xfrm>
            <a:off x="5817096" y="4221088"/>
            <a:ext cx="576064"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18 Conector recto de flecha"/>
          <p:cNvCxnSpPr/>
          <p:nvPr/>
        </p:nvCxnSpPr>
        <p:spPr>
          <a:xfrm>
            <a:off x="5601072" y="4293096"/>
            <a:ext cx="792088"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20 Conector recto de flecha"/>
          <p:cNvCxnSpPr/>
          <p:nvPr/>
        </p:nvCxnSpPr>
        <p:spPr>
          <a:xfrm flipH="1">
            <a:off x="3656856" y="4293096"/>
            <a:ext cx="720080"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Rectangle 3"/>
          <p:cNvSpPr>
            <a:spLocks noChangeArrowheads="1"/>
          </p:cNvSpPr>
          <p:nvPr/>
        </p:nvSpPr>
        <p:spPr bwMode="auto">
          <a:xfrm>
            <a:off x="128589" y="606425"/>
            <a:ext cx="9432925"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Mapping reads to the genome</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MasterVHIR-bioinf\master-vhir-2020\sessionRNAseq\Bridging-the-Gaps-Next-generation-sequencing-NGS-produces-small-fragments-typically.png"/>
          <p:cNvPicPr>
            <a:picLocks noChangeAspect="1" noChangeArrowheads="1"/>
          </p:cNvPicPr>
          <p:nvPr/>
        </p:nvPicPr>
        <p:blipFill>
          <a:blip r:embed="rId2" cstate="print"/>
          <a:srcRect/>
          <a:stretch>
            <a:fillRect/>
          </a:stretch>
        </p:blipFill>
        <p:spPr bwMode="auto">
          <a:xfrm>
            <a:off x="776536" y="1412776"/>
            <a:ext cx="8096250" cy="4191000"/>
          </a:xfrm>
          <a:prstGeom prst="rect">
            <a:avLst/>
          </a:prstGeom>
          <a:noFill/>
        </p:spPr>
      </p:pic>
      <p:sp>
        <p:nvSpPr>
          <p:cNvPr id="4" name="Rectangle 3"/>
          <p:cNvSpPr>
            <a:spLocks noChangeArrowheads="1"/>
          </p:cNvSpPr>
          <p:nvPr/>
        </p:nvSpPr>
        <p:spPr bwMode="auto">
          <a:xfrm>
            <a:off x="128589" y="606425"/>
            <a:ext cx="9432925"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Mapping reads to the genome</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srcRect l="36769" t="49777" r="34376" b="9779"/>
          <a:stretch>
            <a:fillRect/>
          </a:stretch>
        </p:blipFill>
        <p:spPr bwMode="auto">
          <a:xfrm>
            <a:off x="6321152" y="2553383"/>
            <a:ext cx="2088232" cy="2171761"/>
          </a:xfrm>
          <a:prstGeom prst="rect">
            <a:avLst/>
          </a:prstGeom>
          <a:noFill/>
          <a:ln w="9525">
            <a:noFill/>
            <a:miter lim="800000"/>
            <a:headEnd/>
            <a:tailEnd/>
          </a:ln>
        </p:spPr>
      </p:pic>
      <p:sp>
        <p:nvSpPr>
          <p:cNvPr id="7" name="Rectangle 3"/>
          <p:cNvSpPr>
            <a:spLocks noChangeArrowheads="1"/>
          </p:cNvSpPr>
          <p:nvPr/>
        </p:nvSpPr>
        <p:spPr bwMode="auto">
          <a:xfrm>
            <a:off x="128589" y="606425"/>
            <a:ext cx="9432925"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Mapping reads to the genome</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
        <p:nvSpPr>
          <p:cNvPr id="11" name="10 Rectángulo"/>
          <p:cNvSpPr/>
          <p:nvPr/>
        </p:nvSpPr>
        <p:spPr>
          <a:xfrm>
            <a:off x="488504" y="1905311"/>
            <a:ext cx="8784976" cy="2431435"/>
          </a:xfrm>
          <a:prstGeom prst="rect">
            <a:avLst/>
          </a:prstGeom>
        </p:spPr>
        <p:txBody>
          <a:bodyPr wrap="square">
            <a:spAutoFit/>
          </a:bodyPr>
          <a:lstStyle/>
          <a:p>
            <a:pPr>
              <a:buFont typeface="Arial" pitchFamily="34" charset="0"/>
              <a:buChar char="•"/>
            </a:pPr>
            <a:r>
              <a:rPr lang="en-US" sz="2000" dirty="0" smtClean="0">
                <a:latin typeface="Arial" pitchFamily="34" charset="0"/>
                <a:cs typeface="Arial" pitchFamily="34" charset="0"/>
              </a:rPr>
              <a:t>Quantify the probability that a read is misplaced.</a:t>
            </a:r>
          </a:p>
          <a:p>
            <a:endParaRPr lang="en-US" sz="2000" dirty="0" smtClean="0">
              <a:latin typeface="Arial" pitchFamily="34" charset="0"/>
              <a:cs typeface="Arial" pitchFamily="34" charset="0"/>
            </a:endParaRPr>
          </a:p>
          <a:p>
            <a:pPr>
              <a:spcAft>
                <a:spcPts val="600"/>
              </a:spcAft>
              <a:buFont typeface="Arial" pitchFamily="34" charset="0"/>
              <a:buChar char="•"/>
            </a:pPr>
            <a:r>
              <a:rPr lang="en-US" sz="2000" dirty="0" smtClean="0">
                <a:latin typeface="Arial" pitchFamily="34" charset="0"/>
                <a:cs typeface="Arial" pitchFamily="34" charset="0"/>
              </a:rPr>
              <a:t>Function of factors such as:</a:t>
            </a:r>
          </a:p>
          <a:p>
            <a:pPr lvl="1">
              <a:spcAft>
                <a:spcPts val="600"/>
              </a:spcAft>
              <a:buFontTx/>
              <a:buChar char="-"/>
            </a:pPr>
            <a:r>
              <a:rPr lang="en-US" dirty="0" smtClean="0">
                <a:latin typeface="Arial" pitchFamily="34" charset="0"/>
                <a:cs typeface="Arial" pitchFamily="34" charset="0"/>
              </a:rPr>
              <a:t>uniqueness (</a:t>
            </a:r>
            <a:r>
              <a:rPr lang="en-US" dirty="0" err="1" smtClean="0">
                <a:latin typeface="Arial" pitchFamily="34" charset="0"/>
                <a:cs typeface="Arial" pitchFamily="34" charset="0"/>
              </a:rPr>
              <a:t>ie</a:t>
            </a:r>
            <a:r>
              <a:rPr lang="en-US" dirty="0" smtClean="0">
                <a:latin typeface="Arial" pitchFamily="34" charset="0"/>
                <a:cs typeface="Arial" pitchFamily="34" charset="0"/>
              </a:rPr>
              <a:t> not a multi-</a:t>
            </a:r>
            <a:r>
              <a:rPr lang="en-US" dirty="0" err="1" smtClean="0">
                <a:latin typeface="Arial" pitchFamily="34" charset="0"/>
                <a:cs typeface="Arial" pitchFamily="34" charset="0"/>
              </a:rPr>
              <a:t>mapper</a:t>
            </a:r>
            <a:r>
              <a:rPr lang="en-US" dirty="0" smtClean="0">
                <a:latin typeface="Arial" pitchFamily="34" charset="0"/>
                <a:cs typeface="Arial" pitchFamily="34" charset="0"/>
              </a:rPr>
              <a:t>)</a:t>
            </a:r>
          </a:p>
          <a:p>
            <a:pPr lvl="1">
              <a:spcAft>
                <a:spcPts val="600"/>
              </a:spcAft>
              <a:buFontTx/>
              <a:buChar char="-"/>
            </a:pPr>
            <a:r>
              <a:rPr lang="en-US" dirty="0" smtClean="0">
                <a:latin typeface="Arial" pitchFamily="34" charset="0"/>
                <a:cs typeface="Arial" pitchFamily="34" charset="0"/>
              </a:rPr>
              <a:t>number of mismatches in read</a:t>
            </a:r>
          </a:p>
          <a:p>
            <a:pPr lvl="1">
              <a:spcAft>
                <a:spcPts val="600"/>
              </a:spcAft>
              <a:buFontTx/>
              <a:buChar char="-"/>
            </a:pPr>
            <a:r>
              <a:rPr lang="en-US" dirty="0" smtClean="0">
                <a:latin typeface="Arial" pitchFamily="34" charset="0"/>
                <a:cs typeface="Arial" pitchFamily="34" charset="0"/>
              </a:rPr>
              <a:t>number of insertions/deletions in read</a:t>
            </a:r>
          </a:p>
          <a:p>
            <a:pPr lvl="1">
              <a:spcAft>
                <a:spcPts val="600"/>
              </a:spcAft>
              <a:buFontTx/>
              <a:buChar char="-"/>
            </a:pPr>
            <a:r>
              <a:rPr lang="en-US" dirty="0" smtClean="0">
                <a:latin typeface="Arial" pitchFamily="34" charset="0"/>
                <a:cs typeface="Arial" pitchFamily="34" charset="0"/>
              </a:rPr>
              <a:t>quality of bases in read </a:t>
            </a:r>
            <a:endParaRPr lang="ca-ES" dirty="0">
              <a:latin typeface="Arial" pitchFamily="34" charset="0"/>
              <a:cs typeface="Arial" pitchFamily="34" charset="0"/>
            </a:endParaRPr>
          </a:p>
        </p:txBody>
      </p:sp>
      <p:sp>
        <p:nvSpPr>
          <p:cNvPr id="12" name="11 CuadroTexto"/>
          <p:cNvSpPr txBox="1"/>
          <p:nvPr/>
        </p:nvSpPr>
        <p:spPr>
          <a:xfrm>
            <a:off x="3080792" y="1196752"/>
            <a:ext cx="3033203" cy="400110"/>
          </a:xfrm>
          <a:prstGeom prst="rect">
            <a:avLst/>
          </a:prstGeom>
          <a:noFill/>
        </p:spPr>
        <p:txBody>
          <a:bodyPr wrap="none" rtlCol="0">
            <a:spAutoFit/>
          </a:bodyPr>
          <a:lstStyle/>
          <a:p>
            <a:r>
              <a:rPr lang="ca-ES" sz="2000" b="1" dirty="0" err="1" smtClean="0">
                <a:latin typeface="Arial" pitchFamily="34" charset="0"/>
                <a:cs typeface="Arial" pitchFamily="34" charset="0"/>
              </a:rPr>
              <a:t>Mapping</a:t>
            </a:r>
            <a:r>
              <a:rPr lang="ca-ES" sz="2000" b="1" dirty="0" smtClean="0">
                <a:latin typeface="Arial" pitchFamily="34" charset="0"/>
                <a:cs typeface="Arial" pitchFamily="34" charset="0"/>
              </a:rPr>
              <a:t> </a:t>
            </a:r>
            <a:r>
              <a:rPr lang="ca-ES" sz="2000" b="1" dirty="0" err="1" smtClean="0">
                <a:latin typeface="Arial" pitchFamily="34" charset="0"/>
                <a:cs typeface="Arial" pitchFamily="34" charset="0"/>
              </a:rPr>
              <a:t>quality</a:t>
            </a:r>
            <a:r>
              <a:rPr lang="ca-ES" sz="2000" b="1" dirty="0" smtClean="0">
                <a:latin typeface="Arial" pitchFamily="34" charset="0"/>
                <a:cs typeface="Arial" pitchFamily="34" charset="0"/>
              </a:rPr>
              <a:t> </a:t>
            </a:r>
            <a:r>
              <a:rPr lang="ca-ES" sz="2000" b="1" dirty="0" err="1" smtClean="0">
                <a:latin typeface="Arial" pitchFamily="34" charset="0"/>
                <a:cs typeface="Arial" pitchFamily="34" charset="0"/>
              </a:rPr>
              <a:t>scores</a:t>
            </a:r>
            <a:endParaRPr lang="ca-ES" sz="2000" b="1" dirty="0">
              <a:latin typeface="Arial" pitchFamily="34" charset="0"/>
              <a:cs typeface="Arial"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l="17037" t="22266" r="23865" b="16704"/>
          <a:stretch>
            <a:fillRect/>
          </a:stretch>
        </p:blipFill>
        <p:spPr bwMode="auto">
          <a:xfrm>
            <a:off x="992560" y="1340768"/>
            <a:ext cx="7689304" cy="4464496"/>
          </a:xfrm>
          <a:prstGeom prst="rect">
            <a:avLst/>
          </a:prstGeom>
          <a:noFill/>
          <a:ln w="9525">
            <a:noFill/>
            <a:miter lim="800000"/>
            <a:headEnd/>
            <a:tailEnd/>
          </a:ln>
        </p:spPr>
      </p:pic>
      <p:sp>
        <p:nvSpPr>
          <p:cNvPr id="4" name="Rectangle 3"/>
          <p:cNvSpPr>
            <a:spLocks noChangeArrowheads="1"/>
          </p:cNvSpPr>
          <p:nvPr/>
        </p:nvSpPr>
        <p:spPr bwMode="auto">
          <a:xfrm>
            <a:off x="128589" y="606425"/>
            <a:ext cx="9432925"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Alignment file formats</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0" y="1054477"/>
            <a:ext cx="99060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2000" b="1" dirty="0" smtClean="0">
                <a:solidFill>
                  <a:srgbClr val="000000"/>
                </a:solidFill>
                <a:latin typeface="Arial" pitchFamily="34" charset="0"/>
                <a:cs typeface="Arial" pitchFamily="34" charset="0"/>
              </a:rPr>
              <a:t>SAM/BAM format </a:t>
            </a:r>
            <a:r>
              <a:rPr lang="en-US" sz="1800" b="1" dirty="0" smtClean="0">
                <a:solidFill>
                  <a:srgbClr val="000000"/>
                </a:solidFill>
                <a:latin typeface="Arial" pitchFamily="34" charset="0"/>
                <a:cs typeface="Arial" pitchFamily="34" charset="0"/>
              </a:rPr>
              <a:t>=  Aligned read sequence + Mapping info (position, quality score...)</a:t>
            </a:r>
            <a:endParaRPr lang="en-US" sz="1800" b="1" dirty="0">
              <a:solidFill>
                <a:srgbClr val="000000"/>
              </a:solidFill>
              <a:latin typeface="Arial" pitchFamily="34" charset="0"/>
              <a:cs typeface="Arial" pitchFamily="34" charset="0"/>
            </a:endParaRPr>
          </a:p>
        </p:txBody>
      </p:sp>
      <p:sp>
        <p:nvSpPr>
          <p:cNvPr id="6" name="Rectangle 3"/>
          <p:cNvSpPr>
            <a:spLocks noChangeArrowheads="1"/>
          </p:cNvSpPr>
          <p:nvPr/>
        </p:nvSpPr>
        <p:spPr bwMode="auto">
          <a:xfrm>
            <a:off x="128589" y="606425"/>
            <a:ext cx="9432925"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BAM/SAM formats for aligned reads</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grpSp>
        <p:nvGrpSpPr>
          <p:cNvPr id="11" name="10 Grupo"/>
          <p:cNvGrpSpPr/>
          <p:nvPr/>
        </p:nvGrpSpPr>
        <p:grpSpPr>
          <a:xfrm>
            <a:off x="200472" y="3068960"/>
            <a:ext cx="9490075" cy="3240360"/>
            <a:chOff x="200472" y="3068960"/>
            <a:chExt cx="9490075" cy="3240360"/>
          </a:xfrm>
        </p:grpSpPr>
        <p:pic>
          <p:nvPicPr>
            <p:cNvPr id="4"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t="19884" r="-4237" b="5566"/>
            <a:stretch>
              <a:fillRect/>
            </a:stretch>
          </p:blipFill>
          <p:spPr bwMode="auto">
            <a:xfrm>
              <a:off x="200472" y="3068960"/>
              <a:ext cx="9490075" cy="3240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2" name="Picture 2"/>
            <p:cNvPicPr>
              <a:picLocks noChangeAspect="1" noChangeArrowheads="1"/>
            </p:cNvPicPr>
            <p:nvPr/>
          </p:nvPicPr>
          <p:blipFill>
            <a:blip r:embed="rId3" cstate="print"/>
            <a:srcRect l="23125" t="42937" r="23865" b="42297"/>
            <a:stretch>
              <a:fillRect/>
            </a:stretch>
          </p:blipFill>
          <p:spPr bwMode="auto">
            <a:xfrm>
              <a:off x="1352600" y="5157192"/>
              <a:ext cx="7357030" cy="1152128"/>
            </a:xfrm>
            <a:prstGeom prst="rect">
              <a:avLst/>
            </a:prstGeom>
            <a:noFill/>
            <a:ln w="9525">
              <a:noFill/>
              <a:miter lim="800000"/>
              <a:headEnd/>
              <a:tailEnd/>
            </a:ln>
          </p:spPr>
        </p:pic>
        <p:sp>
          <p:nvSpPr>
            <p:cNvPr id="9" name="8 CuadroTexto"/>
            <p:cNvSpPr txBox="1"/>
            <p:nvPr/>
          </p:nvSpPr>
          <p:spPr>
            <a:xfrm>
              <a:off x="200472" y="4509120"/>
              <a:ext cx="849913" cy="369332"/>
            </a:xfrm>
            <a:prstGeom prst="rect">
              <a:avLst/>
            </a:prstGeom>
            <a:noFill/>
          </p:spPr>
          <p:txBody>
            <a:bodyPr wrap="none" rtlCol="0">
              <a:spAutoFit/>
            </a:bodyPr>
            <a:lstStyle/>
            <a:p>
              <a:r>
                <a:rPr lang="ca-ES" dirty="0" err="1" smtClean="0"/>
                <a:t>header</a:t>
              </a:r>
              <a:endParaRPr lang="ca-ES" dirty="0"/>
            </a:p>
          </p:txBody>
        </p:sp>
        <p:sp>
          <p:nvSpPr>
            <p:cNvPr id="10" name="9 Abrir llave"/>
            <p:cNvSpPr/>
            <p:nvPr/>
          </p:nvSpPr>
          <p:spPr>
            <a:xfrm>
              <a:off x="1064568" y="4293096"/>
              <a:ext cx="144016" cy="7920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grpSp>
      <p:pic>
        <p:nvPicPr>
          <p:cNvPr id="5124" name="Picture 4"/>
          <p:cNvPicPr>
            <a:picLocks noChangeAspect="1" noChangeArrowheads="1"/>
          </p:cNvPicPr>
          <p:nvPr/>
        </p:nvPicPr>
        <p:blipFill>
          <a:blip r:embed="rId4" cstate="print"/>
          <a:srcRect l="17590" t="37031" r="45330" b="41313"/>
          <a:stretch>
            <a:fillRect/>
          </a:stretch>
        </p:blipFill>
        <p:spPr bwMode="auto">
          <a:xfrm>
            <a:off x="2360711" y="1556792"/>
            <a:ext cx="4385941" cy="144016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ipc.nxgenomics.org/newsletter/images/NGS1.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936875" y="1074738"/>
            <a:ext cx="6435725" cy="4421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 name="1 Conector recto"/>
          <p:cNvCxnSpPr/>
          <p:nvPr/>
        </p:nvCxnSpPr>
        <p:spPr>
          <a:xfrm>
            <a:off x="3944938" y="5610225"/>
            <a:ext cx="4968875"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 name="2 Conector recto"/>
          <p:cNvCxnSpPr/>
          <p:nvPr/>
        </p:nvCxnSpPr>
        <p:spPr>
          <a:xfrm>
            <a:off x="6032500" y="5538788"/>
            <a:ext cx="2881313"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 name="3 Conector recto"/>
          <p:cNvCxnSpPr/>
          <p:nvPr/>
        </p:nvCxnSpPr>
        <p:spPr>
          <a:xfrm>
            <a:off x="7545388" y="5467350"/>
            <a:ext cx="13684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174" name="4 CuadroTexto"/>
          <p:cNvSpPr txBox="1">
            <a:spLocks noChangeArrowheads="1"/>
          </p:cNvSpPr>
          <p:nvPr/>
        </p:nvSpPr>
        <p:spPr bwMode="auto">
          <a:xfrm>
            <a:off x="4160838" y="5610225"/>
            <a:ext cx="1484312"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ca-ES" altLang="en-US" sz="1600">
                <a:solidFill>
                  <a:srgbClr val="00B0F0"/>
                </a:solidFill>
              </a:rPr>
              <a:t>1st generation</a:t>
            </a:r>
          </a:p>
        </p:txBody>
      </p:sp>
      <p:sp>
        <p:nvSpPr>
          <p:cNvPr id="6" name="5 CuadroTexto"/>
          <p:cNvSpPr txBox="1"/>
          <p:nvPr/>
        </p:nvSpPr>
        <p:spPr>
          <a:xfrm>
            <a:off x="5921375" y="5610225"/>
            <a:ext cx="1552575" cy="339725"/>
          </a:xfrm>
          <a:prstGeom prst="rect">
            <a:avLst/>
          </a:prstGeom>
          <a:noFill/>
        </p:spPr>
        <p:txBody>
          <a:bodyPr wrap="none">
            <a:spAutoFit/>
          </a:bodyPr>
          <a:lstStyle/>
          <a:p>
            <a:pPr eaLnBrk="1">
              <a:lnSpc>
                <a:spcPct val="93000"/>
              </a:lnSpc>
              <a:buClr>
                <a:srgbClr val="000000"/>
              </a:buClr>
              <a:buSzPct val="100000"/>
              <a:buFont typeface="Times New Roman" panose="02020603050405020304" pitchFamily="18" charset="0"/>
              <a:buNone/>
              <a:defRPr/>
            </a:pPr>
            <a:r>
              <a:rPr lang="ca-ES" sz="1600" dirty="0">
                <a:solidFill>
                  <a:schemeClr val="accent6">
                    <a:lumMod val="75000"/>
                  </a:schemeClr>
                </a:solidFill>
                <a:ea typeface="+mn-ea"/>
                <a:cs typeface="+mn-cs"/>
              </a:rPr>
              <a:t>2nd </a:t>
            </a:r>
            <a:r>
              <a:rPr lang="ca-ES" sz="1600" dirty="0" err="1">
                <a:solidFill>
                  <a:schemeClr val="accent6">
                    <a:lumMod val="75000"/>
                  </a:schemeClr>
                </a:solidFill>
                <a:ea typeface="+mn-ea"/>
                <a:cs typeface="+mn-cs"/>
              </a:rPr>
              <a:t>generation</a:t>
            </a:r>
            <a:endParaRPr lang="ca-ES" sz="1600" dirty="0">
              <a:solidFill>
                <a:schemeClr val="accent6">
                  <a:lumMod val="75000"/>
                </a:schemeClr>
              </a:solidFill>
              <a:ea typeface="+mn-ea"/>
              <a:cs typeface="+mn-cs"/>
            </a:endParaRPr>
          </a:p>
        </p:txBody>
      </p:sp>
      <p:sp>
        <p:nvSpPr>
          <p:cNvPr id="7176" name="6 CuadroTexto"/>
          <p:cNvSpPr txBox="1">
            <a:spLocks noChangeArrowheads="1"/>
          </p:cNvSpPr>
          <p:nvPr/>
        </p:nvSpPr>
        <p:spPr bwMode="auto">
          <a:xfrm>
            <a:off x="7545388" y="5603875"/>
            <a:ext cx="1506537"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ca-ES" altLang="en-US" sz="1600">
                <a:solidFill>
                  <a:srgbClr val="FF0000"/>
                </a:solidFill>
              </a:rPr>
              <a:t>3rd generation</a:t>
            </a:r>
          </a:p>
        </p:txBody>
      </p:sp>
      <p:sp>
        <p:nvSpPr>
          <p:cNvPr id="7177" name="14 CuadroTexto"/>
          <p:cNvSpPr txBox="1">
            <a:spLocks noChangeArrowheads="1"/>
          </p:cNvSpPr>
          <p:nvPr/>
        </p:nvSpPr>
        <p:spPr bwMode="auto">
          <a:xfrm>
            <a:off x="5654675" y="6092825"/>
            <a:ext cx="4251325" cy="293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ca-ES" altLang="en-US" sz="1400" dirty="0">
                <a:solidFill>
                  <a:schemeClr val="bg2"/>
                </a:solidFill>
              </a:rPr>
              <a:t>http://www.ipc.nxgenomics.org/newsletter/no11.htm</a:t>
            </a:r>
          </a:p>
        </p:txBody>
      </p:sp>
      <p:pic>
        <p:nvPicPr>
          <p:cNvPr id="7178" name="Picture 2" descr="Figure 1"/>
          <p:cNvPicPr>
            <a:picLocks noChangeAspect="1" noChangeArrowheads="1"/>
          </p:cNvPicPr>
          <p:nvPr/>
        </p:nvPicPr>
        <p:blipFill>
          <a:blip r:embed="rId4" cstate="print">
            <a:extLst>
              <a:ext uri="{28A0092B-C50C-407E-A947-70E740481C1C}">
                <a14:useLocalDpi xmlns="" xmlns:a14="http://schemas.microsoft.com/office/drawing/2010/main" val="0"/>
              </a:ext>
            </a:extLst>
          </a:blip>
          <a:srcRect b="5295"/>
          <a:stretch>
            <a:fillRect/>
          </a:stretch>
        </p:blipFill>
        <p:spPr bwMode="auto">
          <a:xfrm>
            <a:off x="128588" y="1085850"/>
            <a:ext cx="2663825" cy="5151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9" name="Rectangle 2"/>
          <p:cNvSpPr>
            <a:spLocks noChangeArrowheads="1"/>
          </p:cNvSpPr>
          <p:nvPr/>
        </p:nvSpPr>
        <p:spPr bwMode="auto">
          <a:xfrm>
            <a:off x="128588" y="476250"/>
            <a:ext cx="7920037"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1. Introduction to </a:t>
            </a:r>
            <a:r>
              <a:rPr lang="en-US" altLang="en-US" sz="2300" b="1" dirty="0" smtClean="0">
                <a:solidFill>
                  <a:srgbClr val="7D468C"/>
                </a:solidFill>
                <a:latin typeface="Calibri" panose="020F0502020204030204" pitchFamily="34" charset="0"/>
                <a:ea typeface="ＭＳ Ｐゴシック" panose="020B0600070205080204" pitchFamily="34" charset="-128"/>
              </a:rPr>
              <a:t>NGS technology: </a:t>
            </a:r>
            <a:r>
              <a:rPr lang="en-US" altLang="en-US" sz="2300" b="1" dirty="0">
                <a:solidFill>
                  <a:srgbClr val="CE02CE"/>
                </a:solidFill>
                <a:latin typeface="Calibri" panose="020F0502020204030204" pitchFamily="34" charset="0"/>
                <a:ea typeface="ＭＳ Ｐゴシック" panose="020B0600070205080204" pitchFamily="34" charset="-128"/>
              </a:rPr>
              <a:t>A bit of history</a:t>
            </a:r>
          </a:p>
        </p:txBody>
      </p:sp>
    </p:spTree>
    <p:extLst>
      <p:ext uri="{BB962C8B-B14F-4D97-AF65-F5344CB8AC3E}">
        <p14:creationId xmlns="" xmlns:p14="http://schemas.microsoft.com/office/powerpoint/2010/main" val="38568338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6658" name="Picture 2"/>
          <p:cNvPicPr>
            <a:picLocks noChangeAspect="1" noChangeArrowheads="1"/>
          </p:cNvPicPr>
          <p:nvPr/>
        </p:nvPicPr>
        <p:blipFill>
          <a:blip r:embed="rId2" cstate="print"/>
          <a:srcRect l="26445" t="39001" r="22639" b="39343"/>
          <a:stretch>
            <a:fillRect/>
          </a:stretch>
        </p:blipFill>
        <p:spPr bwMode="auto">
          <a:xfrm>
            <a:off x="0" y="1484784"/>
            <a:ext cx="6624736" cy="1584176"/>
          </a:xfrm>
          <a:prstGeom prst="rect">
            <a:avLst/>
          </a:prstGeom>
          <a:noFill/>
          <a:ln w="9525">
            <a:noFill/>
            <a:miter lim="800000"/>
            <a:headEnd/>
            <a:tailEnd/>
          </a:ln>
        </p:spPr>
      </p:pic>
      <p:pic>
        <p:nvPicPr>
          <p:cNvPr id="4710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088904" y="2066362"/>
            <a:ext cx="5598418" cy="43060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6 Rectángulo"/>
          <p:cNvSpPr/>
          <p:nvPr/>
        </p:nvSpPr>
        <p:spPr>
          <a:xfrm>
            <a:off x="3800872" y="1052736"/>
            <a:ext cx="2133918" cy="369332"/>
          </a:xfrm>
          <a:prstGeom prst="rect">
            <a:avLst/>
          </a:prstGeom>
        </p:spPr>
        <p:txBody>
          <a:bodyPr wrap="none">
            <a:spAutoFit/>
          </a:bodyPr>
          <a:lstStyle/>
          <a:p>
            <a:r>
              <a:rPr lang="en-US" b="1" dirty="0" smtClean="0">
                <a:solidFill>
                  <a:srgbClr val="000000"/>
                </a:solidFill>
                <a:latin typeface="Arial" pitchFamily="34" charset="0"/>
                <a:cs typeface="Arial" pitchFamily="34" charset="0"/>
              </a:rPr>
              <a:t>SAM/BAM format </a:t>
            </a:r>
            <a:endParaRPr lang="ca-ES" dirty="0"/>
          </a:p>
        </p:txBody>
      </p:sp>
      <p:sp>
        <p:nvSpPr>
          <p:cNvPr id="8" name="Rectangle 3"/>
          <p:cNvSpPr>
            <a:spLocks noChangeArrowheads="1"/>
          </p:cNvSpPr>
          <p:nvPr/>
        </p:nvSpPr>
        <p:spPr bwMode="auto">
          <a:xfrm>
            <a:off x="128589" y="606425"/>
            <a:ext cx="9432925"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BAM/SAM formats for aligned reads</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17949056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2 CuadroTexto"/>
          <p:cNvSpPr txBox="1">
            <a:spLocks noChangeArrowheads="1"/>
          </p:cNvSpPr>
          <p:nvPr/>
        </p:nvSpPr>
        <p:spPr bwMode="auto">
          <a:xfrm>
            <a:off x="2720975" y="1196975"/>
            <a:ext cx="61198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es-ES" altLang="en-US" sz="2000" u="sng"/>
              <a:t>Genome annotations: </a:t>
            </a:r>
            <a:r>
              <a:rPr lang="es-ES" altLang="en-US" sz="2000" b="1" u="sng"/>
              <a:t>BED, GFF/GTF </a:t>
            </a:r>
            <a:r>
              <a:rPr lang="es-ES" altLang="en-US" sz="2000" u="sng"/>
              <a:t>formats</a:t>
            </a:r>
            <a:endParaRPr lang="en-US" altLang="en-US" sz="2000" u="sng"/>
          </a:p>
        </p:txBody>
      </p:sp>
      <p:pic>
        <p:nvPicPr>
          <p:cNvPr id="48132"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44488" y="1628775"/>
            <a:ext cx="8424862" cy="4805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3"/>
          <p:cNvSpPr>
            <a:spLocks noChangeArrowheads="1"/>
          </p:cNvSpPr>
          <p:nvPr/>
        </p:nvSpPr>
        <p:spPr bwMode="auto">
          <a:xfrm>
            <a:off x="128589" y="606425"/>
            <a:ext cx="9432925"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Annotation formats</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289465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23913" y="1903413"/>
            <a:ext cx="8266112" cy="305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6" name="3 CuadroTexto"/>
          <p:cNvSpPr txBox="1">
            <a:spLocks noChangeArrowheads="1"/>
          </p:cNvSpPr>
          <p:nvPr/>
        </p:nvSpPr>
        <p:spPr bwMode="auto">
          <a:xfrm>
            <a:off x="2720975" y="1196975"/>
            <a:ext cx="61198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es-ES" altLang="en-US" sz="2000" u="sng"/>
              <a:t>Genome annotations: </a:t>
            </a:r>
            <a:r>
              <a:rPr lang="es-ES" altLang="en-US" sz="2000" b="1" u="sng"/>
              <a:t>BED, GFF/GTF </a:t>
            </a:r>
            <a:r>
              <a:rPr lang="es-ES" altLang="en-US" sz="2000" u="sng"/>
              <a:t>formats</a:t>
            </a:r>
            <a:endParaRPr lang="en-US" altLang="en-US" sz="2000" u="sng"/>
          </a:p>
        </p:txBody>
      </p:sp>
      <p:sp>
        <p:nvSpPr>
          <p:cNvPr id="5" name="Rectangle 3"/>
          <p:cNvSpPr>
            <a:spLocks noChangeArrowheads="1"/>
          </p:cNvSpPr>
          <p:nvPr/>
        </p:nvSpPr>
        <p:spPr bwMode="auto">
          <a:xfrm>
            <a:off x="128589" y="606425"/>
            <a:ext cx="9432925"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Annotation formats</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37969609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03" name="Picture 3"/>
          <p:cNvPicPr>
            <a:picLocks noChangeAspect="1" noChangeArrowheads="1"/>
          </p:cNvPicPr>
          <p:nvPr/>
        </p:nvPicPr>
        <p:blipFill>
          <a:blip r:embed="rId2" cstate="print"/>
          <a:srcRect l="28416" t="25391" r="23989" b="13579"/>
          <a:stretch>
            <a:fillRect/>
          </a:stretch>
        </p:blipFill>
        <p:spPr bwMode="auto">
          <a:xfrm>
            <a:off x="2144688" y="836712"/>
            <a:ext cx="7761312" cy="5595364"/>
          </a:xfrm>
          <a:prstGeom prst="rect">
            <a:avLst/>
          </a:prstGeom>
          <a:noFill/>
          <a:ln w="9525">
            <a:noFill/>
            <a:miter lim="800000"/>
            <a:headEnd/>
            <a:tailEnd/>
          </a:ln>
        </p:spPr>
      </p:pic>
      <p:sp>
        <p:nvSpPr>
          <p:cNvPr id="5" name="Rectangle 3"/>
          <p:cNvSpPr>
            <a:spLocks noChangeArrowheads="1"/>
          </p:cNvSpPr>
          <p:nvPr/>
        </p:nvSpPr>
        <p:spPr bwMode="auto">
          <a:xfrm>
            <a:off x="128589"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Summary</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03" name="Picture 3"/>
          <p:cNvPicPr>
            <a:picLocks noChangeAspect="1" noChangeArrowheads="1"/>
          </p:cNvPicPr>
          <p:nvPr/>
        </p:nvPicPr>
        <p:blipFill>
          <a:blip r:embed="rId2" cstate="print"/>
          <a:srcRect l="28416" t="25391" r="23989" b="13579"/>
          <a:stretch>
            <a:fillRect/>
          </a:stretch>
        </p:blipFill>
        <p:spPr bwMode="auto">
          <a:xfrm>
            <a:off x="2144688" y="836712"/>
            <a:ext cx="7761312" cy="5595364"/>
          </a:xfrm>
          <a:prstGeom prst="rect">
            <a:avLst/>
          </a:prstGeom>
          <a:noFill/>
          <a:ln w="9525">
            <a:noFill/>
            <a:miter lim="800000"/>
            <a:headEnd/>
            <a:tailEnd/>
          </a:ln>
        </p:spPr>
      </p:pic>
      <p:sp>
        <p:nvSpPr>
          <p:cNvPr id="5" name="Rectangle 3"/>
          <p:cNvSpPr>
            <a:spLocks noChangeArrowheads="1"/>
          </p:cNvSpPr>
          <p:nvPr/>
        </p:nvSpPr>
        <p:spPr bwMode="auto">
          <a:xfrm>
            <a:off x="128589"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4</a:t>
            </a:r>
            <a:r>
              <a:rPr lang="en-US" altLang="en-US" sz="2300" b="1" dirty="0" smtClean="0">
                <a:solidFill>
                  <a:srgbClr val="7D468C"/>
                </a:solidFill>
                <a:latin typeface="Calibri" panose="020F0502020204030204" pitchFamily="34" charset="0"/>
                <a:ea typeface="ＭＳ Ｐゴシック" panose="020B0600070205080204" pitchFamily="34" charset="-128"/>
              </a:rPr>
              <a:t>. Steps in NGS </a:t>
            </a:r>
            <a:r>
              <a:rPr lang="en-US" altLang="en-US" sz="2300" b="1" dirty="0">
                <a:solidFill>
                  <a:srgbClr val="7D468C"/>
                </a:solidFill>
                <a:latin typeface="Calibri" panose="020F0502020204030204" pitchFamily="34" charset="0"/>
                <a:ea typeface="ＭＳ Ｐゴシック" panose="020B0600070205080204" pitchFamily="34" charset="-128"/>
              </a:rPr>
              <a:t>data </a:t>
            </a:r>
            <a:r>
              <a:rPr lang="en-US" altLang="en-US" sz="2300" b="1" dirty="0" smtClean="0">
                <a:solidFill>
                  <a:srgbClr val="7D468C"/>
                </a:solidFill>
                <a:latin typeface="Calibri" panose="020F0502020204030204" pitchFamily="34" charset="0"/>
                <a:ea typeface="ＭＳ Ｐゴシック" panose="020B0600070205080204" pitchFamily="34" charset="-128"/>
              </a:rPr>
              <a:t>analysis: </a:t>
            </a:r>
            <a:r>
              <a:rPr lang="en-US" altLang="en-US" sz="2300" b="1" dirty="0" smtClean="0">
                <a:solidFill>
                  <a:srgbClr val="CE02CE"/>
                </a:solidFill>
                <a:latin typeface="Calibri" panose="020F0502020204030204" pitchFamily="34" charset="0"/>
                <a:ea typeface="ＭＳ Ｐゴシック" panose="020B0600070205080204" pitchFamily="34" charset="-128"/>
              </a:rPr>
              <a:t>Summary</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
        <p:nvSpPr>
          <p:cNvPr id="4" name="3 Elipse"/>
          <p:cNvSpPr/>
          <p:nvPr/>
        </p:nvSpPr>
        <p:spPr>
          <a:xfrm>
            <a:off x="3944888" y="5373216"/>
            <a:ext cx="1656184" cy="10801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ChangeArrowheads="1"/>
          </p:cNvSpPr>
          <p:nvPr/>
        </p:nvSpPr>
        <p:spPr bwMode="auto">
          <a:xfrm>
            <a:off x="542925" y="2009775"/>
            <a:ext cx="8737600" cy="436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38915" name="Rectangle 2"/>
          <p:cNvSpPr>
            <a:spLocks noChangeArrowheads="1"/>
          </p:cNvSpPr>
          <p:nvPr/>
        </p:nvSpPr>
        <p:spPr bwMode="auto">
          <a:xfrm>
            <a:off x="495300" y="274638"/>
            <a:ext cx="8913813"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38916" name="Rectangle 3"/>
          <p:cNvSpPr>
            <a:spLocks noChangeArrowheads="1"/>
          </p:cNvSpPr>
          <p:nvPr/>
        </p:nvSpPr>
        <p:spPr bwMode="auto">
          <a:xfrm>
            <a:off x="1280592" y="1052513"/>
            <a:ext cx="8279333" cy="540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58775"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marL="798513"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lnSpc>
                <a:spcPct val="150000"/>
              </a:lnSpc>
              <a:spcBef>
                <a:spcPts val="288"/>
              </a:spcBef>
              <a:buSzPct val="100000"/>
              <a:buFont typeface="+mj-lt"/>
              <a:buAutoNum type="arabicPeriod"/>
            </a:pPr>
            <a:r>
              <a:rPr lang="en-US" altLang="en-US" dirty="0">
                <a:solidFill>
                  <a:srgbClr val="FF0000"/>
                </a:solidFill>
                <a:latin typeface="Verdana" panose="020B0604030504040204" pitchFamily="34" charset="0"/>
                <a:ea typeface="ＭＳ Ｐゴシック" panose="020B0600070205080204" pitchFamily="34" charset="-128"/>
              </a:rPr>
              <a:t>Introduction to </a:t>
            </a:r>
            <a:r>
              <a:rPr lang="en-US" altLang="en-US" dirty="0" smtClean="0">
                <a:solidFill>
                  <a:srgbClr val="FF0000"/>
                </a:solidFill>
                <a:latin typeface="Verdana" panose="020B0604030504040204" pitchFamily="34" charset="0"/>
                <a:ea typeface="ＭＳ Ｐゴシック" panose="020B0600070205080204" pitchFamily="34" charset="-128"/>
              </a:rPr>
              <a:t>Next Generation Sequencing (NGS) technology</a:t>
            </a:r>
            <a:endParaRPr lang="en-US" altLang="en-US" sz="1400" dirty="0">
              <a:solidFill>
                <a:srgbClr val="FF0000"/>
              </a:solidFill>
              <a:latin typeface="Verdana" panose="020B0604030504040204" pitchFamily="34" charset="0"/>
              <a:ea typeface="ＭＳ Ｐゴシック" panose="020B0600070205080204" pitchFamily="34" charset="-128"/>
            </a:endParaRPr>
          </a:p>
          <a:p>
            <a:pPr eaLnBrk="1">
              <a:lnSpc>
                <a:spcPct val="150000"/>
              </a:lnSpc>
              <a:spcBef>
                <a:spcPts val="250"/>
              </a:spcBef>
              <a:buSzPct val="100000"/>
              <a:buFont typeface="+mj-lt"/>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Applications of NGS</a:t>
            </a:r>
          </a:p>
          <a:p>
            <a:pPr eaLnBrk="1">
              <a:lnSpc>
                <a:spcPct val="150000"/>
              </a:lnSpc>
              <a:spcBef>
                <a:spcPts val="250"/>
              </a:spcBef>
              <a:buSzPct val="100000"/>
              <a:buFont typeface="+mj-lt"/>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Bioinformatics challenges of NGS</a:t>
            </a:r>
          </a:p>
          <a:p>
            <a:pPr eaLnBrk="1">
              <a:lnSpc>
                <a:spcPct val="150000"/>
              </a:lnSpc>
              <a:spcBef>
                <a:spcPts val="250"/>
              </a:spcBef>
              <a:buSzPct val="100000"/>
              <a:buFont typeface="+mj-lt"/>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Steps in NGS data analysis</a:t>
            </a:r>
            <a:endParaRPr lang="en-US" altLang="en-US" dirty="0">
              <a:solidFill>
                <a:srgbClr val="FF0000"/>
              </a:solidFill>
              <a:latin typeface="Verdana" panose="020B0604030504040204" pitchFamily="34" charset="0"/>
              <a:ea typeface="ＭＳ Ｐゴシック" panose="020B0600070205080204" pitchFamily="34" charset="-128"/>
            </a:endParaRPr>
          </a:p>
          <a:p>
            <a:pPr eaLnBrk="1">
              <a:lnSpc>
                <a:spcPct val="150000"/>
              </a:lnSpc>
              <a:spcBef>
                <a:spcPts val="250"/>
              </a:spcBef>
              <a:buSzPct val="100000"/>
              <a:buFont typeface="+mj-lt"/>
              <a:buAutoNum type="arabicPeriod"/>
            </a:pPr>
            <a:r>
              <a:rPr lang="en-US" altLang="en-US" dirty="0">
                <a:solidFill>
                  <a:srgbClr val="FF0000"/>
                </a:solidFill>
                <a:latin typeface="Verdana" panose="020B0604030504040204" pitchFamily="34" charset="0"/>
                <a:ea typeface="ＭＳ Ｐゴシック" panose="020B0600070205080204" pitchFamily="34" charset="-128"/>
              </a:rPr>
              <a:t>Introduction to RNA-</a:t>
            </a:r>
            <a:r>
              <a:rPr lang="en-US" altLang="en-US" dirty="0" err="1">
                <a:solidFill>
                  <a:srgbClr val="FF0000"/>
                </a:solidFill>
                <a:latin typeface="Verdana" panose="020B0604030504040204" pitchFamily="34" charset="0"/>
                <a:ea typeface="ＭＳ Ｐゴシック" panose="020B0600070205080204" pitchFamily="34" charset="-128"/>
              </a:rPr>
              <a:t>seq</a:t>
            </a:r>
            <a:r>
              <a:rPr lang="en-US" altLang="en-US" dirty="0">
                <a:solidFill>
                  <a:srgbClr val="FF0000"/>
                </a:solidFill>
                <a:latin typeface="Verdana" panose="020B0604030504040204" pitchFamily="34" charset="0"/>
                <a:ea typeface="ＭＳ Ｐゴシック" panose="020B0600070205080204" pitchFamily="34" charset="-128"/>
              </a:rPr>
              <a:t> and Expression </a:t>
            </a:r>
            <a:r>
              <a:rPr lang="en-US" altLang="en-US" dirty="0" smtClean="0">
                <a:solidFill>
                  <a:srgbClr val="FF0000"/>
                </a:solidFill>
                <a:latin typeface="Verdana" panose="020B0604030504040204" pitchFamily="34" charset="0"/>
                <a:ea typeface="ＭＳ Ｐゴシック" panose="020B0600070205080204" pitchFamily="34" charset="-128"/>
              </a:rPr>
              <a:t>analysis</a:t>
            </a:r>
          </a:p>
          <a:p>
            <a:pPr eaLnBrk="1">
              <a:lnSpc>
                <a:spcPct val="150000"/>
              </a:lnSpc>
              <a:spcBef>
                <a:spcPts val="250"/>
              </a:spcBef>
              <a:buSzPct val="100000"/>
              <a:buFont typeface="+mj-lt"/>
              <a:buAutoNum type="arabicPeriod"/>
            </a:pPr>
            <a:r>
              <a:rPr lang="en-US" altLang="en-US" dirty="0" smtClean="0">
                <a:latin typeface="Verdana" panose="020B0604030504040204" pitchFamily="34" charset="0"/>
                <a:ea typeface="ＭＳ Ｐゴシック" panose="020B0600070205080204" pitchFamily="34" charset="-128"/>
              </a:rPr>
              <a:t>Introduction </a:t>
            </a:r>
            <a:r>
              <a:rPr lang="en-US" altLang="en-US" dirty="0">
                <a:latin typeface="Verdana" panose="020B0604030504040204" pitchFamily="34" charset="0"/>
                <a:ea typeface="ＭＳ Ｐゴシック" panose="020B0600070205080204" pitchFamily="34" charset="-128"/>
              </a:rPr>
              <a:t>to Galaxy</a:t>
            </a:r>
          </a:p>
          <a:p>
            <a:pPr eaLnBrk="1">
              <a:lnSpc>
                <a:spcPct val="150000"/>
              </a:lnSpc>
              <a:spcBef>
                <a:spcPts val="250"/>
              </a:spcBef>
              <a:buSzPct val="100000"/>
              <a:buFont typeface="+mj-lt"/>
              <a:buAutoNum type="arabicPeriod"/>
            </a:pPr>
            <a:r>
              <a:rPr lang="en-US" altLang="en-US" dirty="0">
                <a:latin typeface="Verdana" panose="020B0604030504040204" pitchFamily="34" charset="0"/>
                <a:ea typeface="ＭＳ Ｐゴシック" panose="020B0600070205080204" pitchFamily="34" charset="-128"/>
              </a:rPr>
              <a:t>RNA-</a:t>
            </a:r>
            <a:r>
              <a:rPr lang="en-US" altLang="en-US" dirty="0" err="1">
                <a:latin typeface="Verdana" panose="020B0604030504040204" pitchFamily="34" charset="0"/>
                <a:ea typeface="ＭＳ Ｐゴシック" panose="020B0600070205080204" pitchFamily="34" charset="-128"/>
              </a:rPr>
              <a:t>seq</a:t>
            </a:r>
            <a:r>
              <a:rPr lang="en-US" altLang="en-US" dirty="0">
                <a:latin typeface="Verdana" panose="020B0604030504040204" pitchFamily="34" charset="0"/>
                <a:ea typeface="ＭＳ Ｐゴシック" panose="020B0600070205080204" pitchFamily="34" charset="-128"/>
              </a:rPr>
              <a:t> analysis exercise with Galaxy</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Exercise overview and Input data</a:t>
            </a:r>
          </a:p>
          <a:p>
            <a:pPr lvl="1" eaLnBrk="1">
              <a:lnSpc>
                <a:spcPct val="150000"/>
              </a:lnSpc>
              <a:spcBef>
                <a:spcPts val="288"/>
              </a:spcBef>
              <a:buSzPct val="100000"/>
              <a:buFont typeface="Times New Roman" panose="02020603050405020304" pitchFamily="18" charset="0"/>
              <a:buAutoNum type="arabicPeriod"/>
            </a:pPr>
            <a:r>
              <a:rPr lang="en-US" altLang="en-US" sz="1400" dirty="0" smtClean="0">
                <a:latin typeface="Verdana" panose="020B0604030504040204" pitchFamily="34" charset="0"/>
                <a:ea typeface="ＭＳ Ｐゴシック" panose="020B0600070205080204" pitchFamily="34" charset="-128"/>
              </a:rPr>
              <a:t>Quality Control and pre-processing of raw data</a:t>
            </a:r>
            <a:endParaRPr lang="en-US" altLang="en-US" sz="1400" dirty="0">
              <a:latin typeface="Verdana" panose="020B0604030504040204" pitchFamily="34" charset="0"/>
              <a:ea typeface="ＭＳ Ｐゴシック" panose="020B0600070205080204" pitchFamily="34" charset="-128"/>
            </a:endParaRP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Reads mapping</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Summarization to get raw counts</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Differential expression analysis (plots, normalization and testing)</a:t>
            </a:r>
          </a:p>
        </p:txBody>
      </p:sp>
      <p:sp>
        <p:nvSpPr>
          <p:cNvPr id="38917" name="Rectangle 4"/>
          <p:cNvSpPr>
            <a:spLocks noChangeArrowheads="1"/>
          </p:cNvSpPr>
          <p:nvPr/>
        </p:nvSpPr>
        <p:spPr bwMode="auto">
          <a:xfrm>
            <a:off x="2576513" y="549275"/>
            <a:ext cx="5551487"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u="sng">
                <a:solidFill>
                  <a:srgbClr val="7D468C"/>
                </a:solidFill>
                <a:latin typeface="Calibri" panose="020F0502020204030204" pitchFamily="34" charset="0"/>
                <a:ea typeface="ＭＳ Ｐゴシック" panose="020B0600070205080204" pitchFamily="34" charset="-128"/>
              </a:rPr>
              <a:t>TABLE OF CONTENTS</a:t>
            </a:r>
          </a:p>
        </p:txBody>
      </p:sp>
    </p:spTree>
    <p:extLst>
      <p:ext uri="{BB962C8B-B14F-4D97-AF65-F5344CB8AC3E}">
        <p14:creationId xmlns="" xmlns:p14="http://schemas.microsoft.com/office/powerpoint/2010/main" val="33209124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ChangeArrowheads="1"/>
          </p:cNvSpPr>
          <p:nvPr/>
        </p:nvSpPr>
        <p:spPr bwMode="auto">
          <a:xfrm>
            <a:off x="128588" y="606425"/>
            <a:ext cx="7344692"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square"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5</a:t>
            </a:r>
            <a:r>
              <a:rPr lang="en-US" altLang="en-US" sz="2300" b="1" dirty="0" smtClean="0">
                <a:solidFill>
                  <a:srgbClr val="7D468C"/>
                </a:solidFill>
                <a:latin typeface="Calibri" panose="020F0502020204030204" pitchFamily="34" charset="0"/>
                <a:ea typeface="ＭＳ Ｐゴシック" panose="020B0600070205080204" pitchFamily="34" charset="-128"/>
              </a:rPr>
              <a:t>. Introduction to RNA-</a:t>
            </a:r>
            <a:r>
              <a:rPr lang="en-US" altLang="en-US" sz="2300" b="1" dirty="0" err="1" smtClean="0">
                <a:solidFill>
                  <a:srgbClr val="7D468C"/>
                </a:solidFill>
                <a:latin typeface="Calibri" panose="020F0502020204030204" pitchFamily="34" charset="0"/>
                <a:ea typeface="ＭＳ Ｐゴシック" panose="020B0600070205080204" pitchFamily="34" charset="-128"/>
              </a:rPr>
              <a:t>seq</a:t>
            </a:r>
            <a:r>
              <a:rPr lang="en-US" altLang="en-US" sz="2300" b="1" dirty="0" smtClean="0">
                <a:solidFill>
                  <a:srgbClr val="7D468C"/>
                </a:solidFill>
                <a:latin typeface="Calibri" panose="020F0502020204030204" pitchFamily="34" charset="0"/>
                <a:ea typeface="ＭＳ Ｐゴシック" panose="020B0600070205080204" pitchFamily="34" charset="-128"/>
              </a:rPr>
              <a:t>: </a:t>
            </a:r>
            <a:r>
              <a:rPr lang="en-US" altLang="en-US" sz="2300" b="1" dirty="0" smtClean="0">
                <a:solidFill>
                  <a:srgbClr val="CE02CE"/>
                </a:solidFill>
                <a:latin typeface="Calibri" panose="020F0502020204030204" pitchFamily="34" charset="0"/>
                <a:ea typeface="ＭＳ Ｐゴシック" panose="020B0600070205080204" pitchFamily="34" charset="-128"/>
              </a:rPr>
              <a:t>Definition</a:t>
            </a:r>
            <a:r>
              <a:rPr lang="en-US" altLang="en-US" sz="2300" b="1" dirty="0" smtClean="0">
                <a:solidFill>
                  <a:srgbClr val="7D468C"/>
                </a:solidFill>
                <a:latin typeface="Calibri" panose="020F0502020204030204" pitchFamily="34" charset="0"/>
                <a:ea typeface="ＭＳ Ｐゴシック" panose="020B0600070205080204" pitchFamily="34" charset="-128"/>
              </a:rPr>
              <a:t> </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pic>
        <p:nvPicPr>
          <p:cNvPr id="5" name="Picture 2"/>
          <p:cNvPicPr>
            <a:picLocks noChangeAspect="1" noChangeArrowheads="1"/>
          </p:cNvPicPr>
          <p:nvPr/>
        </p:nvPicPr>
        <p:blipFill>
          <a:blip r:embed="rId2" cstate="print"/>
          <a:srcRect/>
          <a:stretch>
            <a:fillRect/>
          </a:stretch>
        </p:blipFill>
        <p:spPr bwMode="auto">
          <a:xfrm>
            <a:off x="6052148" y="1124744"/>
            <a:ext cx="3853852" cy="3168352"/>
          </a:xfrm>
          <a:prstGeom prst="rect">
            <a:avLst/>
          </a:prstGeom>
          <a:noFill/>
          <a:ln w="9525">
            <a:noFill/>
            <a:miter lim="800000"/>
            <a:headEnd/>
            <a:tailEnd/>
          </a:ln>
        </p:spPr>
      </p:pic>
      <p:sp>
        <p:nvSpPr>
          <p:cNvPr id="31746" name="3 Rectángulo"/>
          <p:cNvSpPr>
            <a:spLocks noChangeArrowheads="1"/>
          </p:cNvSpPr>
          <p:nvPr/>
        </p:nvSpPr>
        <p:spPr bwMode="auto">
          <a:xfrm>
            <a:off x="200472" y="1196752"/>
            <a:ext cx="6048672" cy="2203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eaLnBrk="1">
              <a:lnSpc>
                <a:spcPct val="93000"/>
              </a:lnSpc>
              <a:spcAft>
                <a:spcPts val="1200"/>
              </a:spcAft>
              <a:buClr>
                <a:srgbClr val="000000"/>
              </a:buClr>
              <a:buSzPct val="100000"/>
              <a:buFont typeface="Arial" panose="020B0604020202020204" pitchFamily="34" charset="0"/>
              <a:buChar char="•"/>
            </a:pPr>
            <a:r>
              <a:rPr lang="en-US" altLang="en-US" dirty="0">
                <a:latin typeface="Arial" pitchFamily="34" charset="0"/>
                <a:cs typeface="Arial" pitchFamily="34" charset="0"/>
              </a:rPr>
              <a:t> RNA sequencing (RNA-</a:t>
            </a:r>
            <a:r>
              <a:rPr lang="en-US" altLang="en-US" dirty="0" err="1">
                <a:latin typeface="Arial" pitchFamily="34" charset="0"/>
                <a:cs typeface="Arial" pitchFamily="34" charset="0"/>
              </a:rPr>
              <a:t>seq</a:t>
            </a:r>
            <a:r>
              <a:rPr lang="en-US" altLang="en-US" dirty="0">
                <a:latin typeface="Arial" pitchFamily="34" charset="0"/>
                <a:cs typeface="Arial" pitchFamily="34" charset="0"/>
              </a:rPr>
              <a:t>) is the application </a:t>
            </a:r>
            <a:r>
              <a:rPr lang="en-US" altLang="en-US" dirty="0" smtClean="0">
                <a:latin typeface="Arial" pitchFamily="34" charset="0"/>
                <a:cs typeface="Arial" pitchFamily="34" charset="0"/>
              </a:rPr>
              <a:t>NGS </a:t>
            </a:r>
            <a:r>
              <a:rPr lang="en-US" altLang="en-US" dirty="0">
                <a:latin typeface="Arial" pitchFamily="34" charset="0"/>
                <a:cs typeface="Arial" pitchFamily="34" charset="0"/>
              </a:rPr>
              <a:t>technologies </a:t>
            </a:r>
            <a:r>
              <a:rPr lang="en-US" altLang="en-US" dirty="0" smtClean="0">
                <a:latin typeface="Arial" pitchFamily="34" charset="0"/>
                <a:cs typeface="Arial" pitchFamily="34" charset="0"/>
              </a:rPr>
              <a:t>to study the </a:t>
            </a:r>
            <a:r>
              <a:rPr lang="en-US" altLang="en-US" b="1" dirty="0" err="1" smtClean="0">
                <a:latin typeface="Arial" pitchFamily="34" charset="0"/>
                <a:cs typeface="Arial" pitchFamily="34" charset="0"/>
              </a:rPr>
              <a:t>transcriptome</a:t>
            </a:r>
            <a:r>
              <a:rPr lang="en-US" altLang="en-US" dirty="0" smtClean="0">
                <a:latin typeface="Arial" pitchFamily="34" charset="0"/>
                <a:cs typeface="Arial" pitchFamily="34" charset="0"/>
              </a:rPr>
              <a:t>. </a:t>
            </a:r>
          </a:p>
          <a:p>
            <a:pPr eaLnBrk="1">
              <a:lnSpc>
                <a:spcPct val="93000"/>
              </a:lnSpc>
              <a:spcAft>
                <a:spcPts val="1200"/>
              </a:spcAft>
              <a:buClr>
                <a:srgbClr val="000000"/>
              </a:buClr>
              <a:buSzPct val="100000"/>
              <a:buFont typeface="Arial" panose="020B0604020202020204" pitchFamily="34" charset="0"/>
              <a:buChar char="•"/>
            </a:pPr>
            <a:r>
              <a:rPr lang="en-US" altLang="en-US" dirty="0" smtClean="0">
                <a:latin typeface="Arial" pitchFamily="34" charset="0"/>
                <a:cs typeface="Arial" pitchFamily="34" charset="0"/>
              </a:rPr>
              <a:t> </a:t>
            </a:r>
            <a:r>
              <a:rPr lang="en-US" dirty="0" smtClean="0">
                <a:latin typeface="Arial" pitchFamily="34" charset="0"/>
                <a:cs typeface="Arial" pitchFamily="34" charset="0"/>
              </a:rPr>
              <a:t>RNA transcripts and their abundances capture the </a:t>
            </a:r>
            <a:r>
              <a:rPr lang="en-US" b="1" dirty="0" smtClean="0">
                <a:latin typeface="Arial" pitchFamily="34" charset="0"/>
                <a:cs typeface="Arial" pitchFamily="34" charset="0"/>
              </a:rPr>
              <a:t>dynamic</a:t>
            </a:r>
            <a:r>
              <a:rPr lang="en-US" dirty="0" smtClean="0">
                <a:latin typeface="Arial" pitchFamily="34" charset="0"/>
                <a:cs typeface="Arial" pitchFamily="34" charset="0"/>
              </a:rPr>
              <a:t> state of a cell at a given time.</a:t>
            </a:r>
          </a:p>
          <a:p>
            <a:pPr eaLnBrk="1">
              <a:lnSpc>
                <a:spcPct val="93000"/>
              </a:lnSpc>
              <a:spcAft>
                <a:spcPts val="1200"/>
              </a:spcAft>
              <a:buClr>
                <a:srgbClr val="000000"/>
              </a:buClr>
              <a:buSzPct val="100000"/>
              <a:buFont typeface="Arial" panose="020B0604020202020204" pitchFamily="34" charset="0"/>
              <a:buChar char="•"/>
            </a:pPr>
            <a:r>
              <a:rPr lang="en-US" altLang="en-US" dirty="0" smtClean="0">
                <a:latin typeface="Arial" pitchFamily="34" charset="0"/>
                <a:cs typeface="Arial" pitchFamily="34" charset="0"/>
              </a:rPr>
              <a:t>Can </a:t>
            </a:r>
            <a:r>
              <a:rPr lang="en-US" altLang="en-US" dirty="0">
                <a:latin typeface="Arial" pitchFamily="34" charset="0"/>
                <a:cs typeface="Arial" pitchFamily="34" charset="0"/>
              </a:rPr>
              <a:t>look at different populations of RNAs, including both coding mRNA and non-coding RNA (</a:t>
            </a:r>
            <a:r>
              <a:rPr lang="en-US" altLang="en-US" dirty="0" err="1">
                <a:latin typeface="Arial" pitchFamily="34" charset="0"/>
                <a:cs typeface="Arial" pitchFamily="34" charset="0"/>
              </a:rPr>
              <a:t>eg</a:t>
            </a:r>
            <a:r>
              <a:rPr lang="en-US" altLang="en-US" dirty="0">
                <a:latin typeface="Arial" pitchFamily="34" charset="0"/>
                <a:cs typeface="Arial" pitchFamily="34" charset="0"/>
              </a:rPr>
              <a:t>. </a:t>
            </a:r>
            <a:r>
              <a:rPr lang="en-US" altLang="en-US" dirty="0" err="1">
                <a:latin typeface="Arial" pitchFamily="34" charset="0"/>
                <a:cs typeface="Arial" pitchFamily="34" charset="0"/>
              </a:rPr>
              <a:t>miRNA</a:t>
            </a:r>
            <a:r>
              <a:rPr lang="en-US" altLang="en-US" dirty="0">
                <a:latin typeface="Arial" pitchFamily="34" charset="0"/>
                <a:cs typeface="Arial" pitchFamily="34" charset="0"/>
              </a:rPr>
              <a:t>, small RNAs, </a:t>
            </a:r>
            <a:r>
              <a:rPr lang="en-US" altLang="en-US" dirty="0" err="1">
                <a:latin typeface="Arial" pitchFamily="34" charset="0"/>
                <a:cs typeface="Arial" pitchFamily="34" charset="0"/>
              </a:rPr>
              <a:t>lincRNAs</a:t>
            </a:r>
            <a:r>
              <a:rPr lang="en-US" altLang="en-US" dirty="0">
                <a:latin typeface="Arial" pitchFamily="34" charset="0"/>
                <a:cs typeface="Arial" pitchFamily="34" charset="0"/>
              </a:rPr>
              <a:t>), ribosome profiling, etc</a:t>
            </a:r>
            <a:r>
              <a:rPr lang="en-US" altLang="en-US" dirty="0" smtClean="0">
                <a:latin typeface="Arial" pitchFamily="34" charset="0"/>
                <a:cs typeface="Arial" pitchFamily="34" charset="0"/>
              </a:rPr>
              <a:t>.</a:t>
            </a:r>
            <a:endParaRPr lang="ca-ES" altLang="en-US" dirty="0">
              <a:latin typeface="Arial" pitchFamily="34" charset="0"/>
              <a:cs typeface="Arial" pitchFamily="34" charset="0"/>
            </a:endParaRPr>
          </a:p>
        </p:txBody>
      </p:sp>
      <p:pic>
        <p:nvPicPr>
          <p:cNvPr id="6" name="Picture 2"/>
          <p:cNvPicPr>
            <a:picLocks noChangeAspect="1" noChangeArrowheads="1"/>
          </p:cNvPicPr>
          <p:nvPr/>
        </p:nvPicPr>
        <p:blipFill>
          <a:blip r:embed="rId3" cstate="print"/>
          <a:srcRect l="31980" t="12422" r="17658" b="6250"/>
          <a:stretch>
            <a:fillRect/>
          </a:stretch>
        </p:blipFill>
        <p:spPr bwMode="auto">
          <a:xfrm>
            <a:off x="2720752" y="3717032"/>
            <a:ext cx="2880320" cy="2615068"/>
          </a:xfrm>
          <a:prstGeom prst="rect">
            <a:avLst/>
          </a:prstGeom>
          <a:noFill/>
          <a:ln w="9525">
            <a:noFill/>
            <a:miter lim="800000"/>
            <a:headEnd/>
            <a:tailEnd/>
          </a:ln>
        </p:spPr>
      </p:pic>
    </p:spTree>
    <p:extLst>
      <p:ext uri="{BB962C8B-B14F-4D97-AF65-F5344CB8AC3E}">
        <p14:creationId xmlns="" xmlns:p14="http://schemas.microsoft.com/office/powerpoint/2010/main" val="1114720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16496" y="1124744"/>
            <a:ext cx="8856984" cy="5632311"/>
          </a:xfrm>
          <a:prstGeom prst="rect">
            <a:avLst/>
          </a:prstGeom>
          <a:noFill/>
        </p:spPr>
        <p:txBody>
          <a:bodyPr wrap="square" rtlCol="0">
            <a:spAutoFit/>
          </a:bodyPr>
          <a:lstStyle/>
          <a:p>
            <a:pPr>
              <a:lnSpc>
                <a:spcPct val="150000"/>
              </a:lnSpc>
              <a:buFont typeface="Arial" pitchFamily="34" charset="0"/>
              <a:buChar char="•"/>
            </a:pP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Transcript</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discovery</a:t>
            </a:r>
            <a:r>
              <a:rPr lang="ca-ES" sz="2000" dirty="0" smtClean="0">
                <a:latin typeface="Arial" pitchFamily="34" charset="0"/>
                <a:cs typeface="Arial" pitchFamily="34" charset="0"/>
              </a:rPr>
              <a:t>: </a:t>
            </a:r>
            <a:r>
              <a:rPr lang="ca-ES" sz="2000" i="1" dirty="0" err="1" smtClean="0">
                <a:latin typeface="Arial" pitchFamily="34" charset="0"/>
                <a:cs typeface="Arial" pitchFamily="34" charset="0"/>
              </a:rPr>
              <a:t>Which</a:t>
            </a:r>
            <a:r>
              <a:rPr lang="ca-ES" sz="2000" i="1" dirty="0" smtClean="0">
                <a:latin typeface="Arial" pitchFamily="34" charset="0"/>
                <a:cs typeface="Arial" pitchFamily="34" charset="0"/>
              </a:rPr>
              <a:t> RNA </a:t>
            </a:r>
            <a:r>
              <a:rPr lang="ca-ES" sz="2000" i="1" dirty="0" err="1" smtClean="0">
                <a:latin typeface="Arial" pitchFamily="34" charset="0"/>
                <a:cs typeface="Arial" pitchFamily="34" charset="0"/>
              </a:rPr>
              <a:t>molecules</a:t>
            </a:r>
            <a:r>
              <a:rPr lang="ca-ES" sz="2000" i="1" dirty="0" smtClean="0">
                <a:latin typeface="Arial" pitchFamily="34" charset="0"/>
                <a:cs typeface="Arial" pitchFamily="34" charset="0"/>
              </a:rPr>
              <a:t> </a:t>
            </a:r>
            <a:r>
              <a:rPr lang="ca-ES" sz="2000" i="1" dirty="0" err="1" smtClean="0">
                <a:latin typeface="Arial" pitchFamily="34" charset="0"/>
                <a:cs typeface="Arial" pitchFamily="34" charset="0"/>
              </a:rPr>
              <a:t>are</a:t>
            </a:r>
            <a:r>
              <a:rPr lang="ca-ES" sz="2000" i="1" dirty="0" smtClean="0">
                <a:latin typeface="Arial" pitchFamily="34" charset="0"/>
                <a:cs typeface="Arial" pitchFamily="34" charset="0"/>
              </a:rPr>
              <a:t> in </a:t>
            </a:r>
            <a:r>
              <a:rPr lang="ca-ES" sz="2000" i="1" dirty="0" err="1" smtClean="0">
                <a:latin typeface="Arial" pitchFamily="34" charset="0"/>
                <a:cs typeface="Arial" pitchFamily="34" charset="0"/>
              </a:rPr>
              <a:t>my</a:t>
            </a:r>
            <a:r>
              <a:rPr lang="ca-ES" sz="2000" i="1" dirty="0" smtClean="0">
                <a:latin typeface="Arial" pitchFamily="34" charset="0"/>
                <a:cs typeface="Arial" pitchFamily="34" charset="0"/>
              </a:rPr>
              <a:t> </a:t>
            </a:r>
            <a:r>
              <a:rPr lang="ca-ES" sz="2000" i="1" dirty="0" err="1" smtClean="0">
                <a:latin typeface="Arial" pitchFamily="34" charset="0"/>
                <a:cs typeface="Arial" pitchFamily="34" charset="0"/>
              </a:rPr>
              <a:t>sample</a:t>
            </a:r>
            <a:r>
              <a:rPr lang="ca-ES" sz="2000" i="1" dirty="0" smtClean="0">
                <a:latin typeface="Arial" pitchFamily="34" charset="0"/>
                <a:cs typeface="Arial" pitchFamily="34" charset="0"/>
              </a:rPr>
              <a:t>?</a:t>
            </a:r>
          </a:p>
          <a:p>
            <a:pPr lvl="1">
              <a:lnSpc>
                <a:spcPct val="150000"/>
              </a:lnSpc>
              <a:buFont typeface="Wingdings" pitchFamily="2" charset="2"/>
              <a:buChar char="q"/>
            </a:pPr>
            <a:r>
              <a:rPr lang="ca-ES" sz="2000" dirty="0" err="1" smtClean="0">
                <a:latin typeface="Arial" pitchFamily="34" charset="0"/>
                <a:cs typeface="Arial" pitchFamily="34" charset="0"/>
              </a:rPr>
              <a:t>Novel</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isoforms</a:t>
            </a:r>
            <a:r>
              <a:rPr lang="ca-ES" sz="2000" dirty="0" smtClean="0">
                <a:latin typeface="Arial" pitchFamily="34" charset="0"/>
                <a:cs typeface="Arial" pitchFamily="34" charset="0"/>
              </a:rPr>
              <a:t> and </a:t>
            </a:r>
            <a:r>
              <a:rPr lang="ca-ES" sz="2000" dirty="0" err="1" smtClean="0">
                <a:latin typeface="Arial" pitchFamily="34" charset="0"/>
                <a:cs typeface="Arial" pitchFamily="34" charset="0"/>
              </a:rPr>
              <a:t>alternative</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splicing</a:t>
            </a:r>
            <a:endParaRPr lang="ca-ES" sz="2000" dirty="0" smtClean="0">
              <a:latin typeface="Arial" pitchFamily="34" charset="0"/>
              <a:cs typeface="Arial" pitchFamily="34" charset="0"/>
            </a:endParaRPr>
          </a:p>
          <a:p>
            <a:pPr lvl="1">
              <a:lnSpc>
                <a:spcPct val="150000"/>
              </a:lnSpc>
              <a:buFont typeface="Wingdings" pitchFamily="2" charset="2"/>
              <a:buChar char="q"/>
            </a:pPr>
            <a:r>
              <a:rPr lang="ca-ES" sz="2000" dirty="0" err="1" smtClean="0">
                <a:latin typeface="Arial" pitchFamily="34" charset="0"/>
                <a:cs typeface="Arial" pitchFamily="34" charset="0"/>
              </a:rPr>
              <a:t>Non-coding</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RNAs</a:t>
            </a:r>
            <a:endParaRPr lang="ca-ES" sz="2000" dirty="0" smtClean="0">
              <a:latin typeface="Arial" pitchFamily="34" charset="0"/>
              <a:cs typeface="Arial" pitchFamily="34" charset="0"/>
            </a:endParaRPr>
          </a:p>
          <a:p>
            <a:pPr>
              <a:lnSpc>
                <a:spcPct val="150000"/>
              </a:lnSpc>
              <a:buFont typeface="Arial" pitchFamily="34" charset="0"/>
              <a:buChar char="•"/>
            </a:pPr>
            <a:r>
              <a:rPr lang="ca-ES" sz="2000" dirty="0" smtClean="0">
                <a:latin typeface="Arial" pitchFamily="34" charset="0"/>
                <a:cs typeface="Arial" pitchFamily="34" charset="0"/>
              </a:rPr>
              <a:t> RNA </a:t>
            </a:r>
            <a:r>
              <a:rPr lang="ca-ES" sz="2000" dirty="0" err="1" smtClean="0">
                <a:latin typeface="Arial" pitchFamily="34" charset="0"/>
                <a:cs typeface="Arial" pitchFamily="34" charset="0"/>
              </a:rPr>
              <a:t>quantification</a:t>
            </a:r>
            <a:r>
              <a:rPr lang="ca-ES" sz="2000" dirty="0" smtClean="0">
                <a:latin typeface="Arial" pitchFamily="34" charset="0"/>
                <a:cs typeface="Arial" pitchFamily="34" charset="0"/>
              </a:rPr>
              <a:t>: </a:t>
            </a:r>
            <a:r>
              <a:rPr lang="ca-ES" sz="2000" i="1" dirty="0" err="1" smtClean="0">
                <a:latin typeface="Arial" pitchFamily="34" charset="0"/>
                <a:cs typeface="Arial" pitchFamily="34" charset="0"/>
              </a:rPr>
              <a:t>What</a:t>
            </a:r>
            <a:r>
              <a:rPr lang="ca-ES" sz="2000" i="1" dirty="0" smtClean="0">
                <a:latin typeface="Arial" pitchFamily="34" charset="0"/>
                <a:cs typeface="Arial" pitchFamily="34" charset="0"/>
              </a:rPr>
              <a:t> is </a:t>
            </a:r>
            <a:r>
              <a:rPr lang="ca-ES" sz="2000" i="1" dirty="0" err="1" smtClean="0">
                <a:latin typeface="Arial" pitchFamily="34" charset="0"/>
                <a:cs typeface="Arial" pitchFamily="34" charset="0"/>
              </a:rPr>
              <a:t>the</a:t>
            </a:r>
            <a:r>
              <a:rPr lang="ca-ES" sz="2000" i="1" dirty="0" smtClean="0">
                <a:latin typeface="Arial" pitchFamily="34" charset="0"/>
                <a:cs typeface="Arial" pitchFamily="34" charset="0"/>
              </a:rPr>
              <a:t> </a:t>
            </a:r>
            <a:r>
              <a:rPr lang="ca-ES" sz="2000" i="1" dirty="0" err="1" smtClean="0">
                <a:latin typeface="Arial" pitchFamily="34" charset="0"/>
                <a:cs typeface="Arial" pitchFamily="34" charset="0"/>
              </a:rPr>
              <a:t>concentration</a:t>
            </a:r>
            <a:r>
              <a:rPr lang="ca-ES" sz="2000" i="1" dirty="0" smtClean="0">
                <a:latin typeface="Arial" pitchFamily="34" charset="0"/>
                <a:cs typeface="Arial" pitchFamily="34" charset="0"/>
              </a:rPr>
              <a:t> of </a:t>
            </a:r>
            <a:r>
              <a:rPr lang="ca-ES" sz="2000" i="1" dirty="0" err="1" smtClean="0">
                <a:latin typeface="Arial" pitchFamily="34" charset="0"/>
                <a:cs typeface="Arial" pitchFamily="34" charset="0"/>
              </a:rPr>
              <a:t>RNAs</a:t>
            </a:r>
            <a:r>
              <a:rPr lang="ca-ES" sz="2000" i="1" dirty="0" smtClean="0">
                <a:latin typeface="Arial" pitchFamily="34" charset="0"/>
                <a:cs typeface="Arial" pitchFamily="34" charset="0"/>
              </a:rPr>
              <a:t>?</a:t>
            </a:r>
          </a:p>
          <a:p>
            <a:pPr lvl="1">
              <a:lnSpc>
                <a:spcPct val="150000"/>
              </a:lnSpc>
              <a:buFont typeface="Wingdings" pitchFamily="2" charset="2"/>
              <a:buChar char="q"/>
            </a:pPr>
            <a:r>
              <a:rPr lang="ca-ES" sz="2000" dirty="0" err="1" smtClean="0">
                <a:latin typeface="Arial" pitchFamily="34" charset="0"/>
                <a:cs typeface="Arial" pitchFamily="34" charset="0"/>
              </a:rPr>
              <a:t>Relative</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gene</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expression</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within</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sample</a:t>
            </a:r>
            <a:r>
              <a:rPr lang="ca-ES" sz="2000" dirty="0" smtClean="0">
                <a:latin typeface="Arial" pitchFamily="34" charset="0"/>
                <a:cs typeface="Arial" pitchFamily="34" charset="0"/>
              </a:rPr>
              <a:t>)</a:t>
            </a:r>
          </a:p>
          <a:p>
            <a:pPr lvl="1">
              <a:lnSpc>
                <a:spcPct val="150000"/>
              </a:lnSpc>
              <a:buFont typeface="Wingdings" pitchFamily="2" charset="2"/>
              <a:buChar char="q"/>
            </a:pPr>
            <a:r>
              <a:rPr lang="ca-ES" sz="2000" dirty="0" err="1" smtClean="0">
                <a:latin typeface="Arial" pitchFamily="34" charset="0"/>
                <a:cs typeface="Arial" pitchFamily="34" charset="0"/>
              </a:rPr>
              <a:t>Differential</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expression</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between</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biological</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samples</a:t>
            </a:r>
            <a:r>
              <a:rPr lang="ca-ES" sz="2000" dirty="0" smtClean="0">
                <a:latin typeface="Arial" pitchFamily="34" charset="0"/>
                <a:cs typeface="Arial" pitchFamily="34" charset="0"/>
              </a:rPr>
              <a:t>)</a:t>
            </a:r>
          </a:p>
          <a:p>
            <a:pPr>
              <a:lnSpc>
                <a:spcPct val="150000"/>
              </a:lnSpc>
              <a:buFont typeface="Arial" pitchFamily="34" charset="0"/>
              <a:buChar char="•"/>
            </a:pPr>
            <a:r>
              <a:rPr lang="es-ES" altLang="en-US" sz="2000" dirty="0" err="1" smtClean="0">
                <a:latin typeface="Arial" pitchFamily="34" charset="0"/>
                <a:cs typeface="Arial" pitchFamily="34" charset="0"/>
              </a:rPr>
              <a:t>Identify</a:t>
            </a:r>
            <a:r>
              <a:rPr lang="es-ES" altLang="en-US" sz="2000" dirty="0" smtClean="0">
                <a:latin typeface="Arial" pitchFamily="34" charset="0"/>
                <a:cs typeface="Arial" pitchFamily="34" charset="0"/>
              </a:rPr>
              <a:t> </a:t>
            </a:r>
            <a:r>
              <a:rPr lang="es-ES" altLang="en-US" sz="2000" dirty="0" err="1" smtClean="0">
                <a:latin typeface="Arial" pitchFamily="34" charset="0"/>
                <a:cs typeface="Arial" pitchFamily="34" charset="0"/>
              </a:rPr>
              <a:t>allele</a:t>
            </a:r>
            <a:r>
              <a:rPr lang="es-ES" altLang="en-US" sz="2000" dirty="0" smtClean="0">
                <a:latin typeface="Arial" pitchFamily="34" charset="0"/>
                <a:cs typeface="Arial" pitchFamily="34" charset="0"/>
              </a:rPr>
              <a:t> </a:t>
            </a:r>
            <a:r>
              <a:rPr lang="es-ES" altLang="en-US" sz="2000" dirty="0" err="1" smtClean="0">
                <a:latin typeface="Arial" pitchFamily="34" charset="0"/>
                <a:cs typeface="Arial" pitchFamily="34" charset="0"/>
              </a:rPr>
              <a:t>specific</a:t>
            </a:r>
            <a:r>
              <a:rPr lang="es-ES" altLang="en-US" sz="2000" dirty="0" smtClean="0">
                <a:latin typeface="Arial" pitchFamily="34" charset="0"/>
                <a:cs typeface="Arial" pitchFamily="34" charset="0"/>
              </a:rPr>
              <a:t> </a:t>
            </a:r>
            <a:r>
              <a:rPr lang="es-ES" altLang="en-US" sz="2000" dirty="0" err="1" smtClean="0">
                <a:latin typeface="Arial" pitchFamily="34" charset="0"/>
                <a:cs typeface="Arial" pitchFamily="34" charset="0"/>
              </a:rPr>
              <a:t>expression</a:t>
            </a:r>
            <a:r>
              <a:rPr lang="es-ES" altLang="en-US" sz="2000" dirty="0" smtClean="0">
                <a:latin typeface="Arial" pitchFamily="34" charset="0"/>
                <a:cs typeface="Arial" pitchFamily="34" charset="0"/>
              </a:rPr>
              <a:t> </a:t>
            </a:r>
            <a:r>
              <a:rPr lang="es-ES" altLang="en-US" sz="2000" dirty="0" err="1" smtClean="0">
                <a:latin typeface="Arial" pitchFamily="34" charset="0"/>
                <a:cs typeface="Arial" pitchFamily="34" charset="0"/>
              </a:rPr>
              <a:t>patterns</a:t>
            </a:r>
            <a:endParaRPr lang="es-ES" altLang="en-US" sz="2000" dirty="0" smtClean="0">
              <a:latin typeface="Arial" pitchFamily="34" charset="0"/>
              <a:cs typeface="Arial" pitchFamily="34" charset="0"/>
            </a:endParaRPr>
          </a:p>
          <a:p>
            <a:pPr marL="0" lvl="1">
              <a:lnSpc>
                <a:spcPct val="150000"/>
              </a:lnSpc>
              <a:buFont typeface="Arial" pitchFamily="34" charset="0"/>
              <a:buChar char="•"/>
            </a:pP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Gene</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fusion</a:t>
            </a:r>
            <a:r>
              <a:rPr lang="ca-ES" sz="2000" dirty="0" smtClean="0">
                <a:latin typeface="Arial" pitchFamily="34" charset="0"/>
                <a:cs typeface="Arial" pitchFamily="34" charset="0"/>
              </a:rPr>
              <a:t> </a:t>
            </a:r>
          </a:p>
          <a:p>
            <a:pPr marL="0" lvl="1">
              <a:lnSpc>
                <a:spcPct val="150000"/>
              </a:lnSpc>
              <a:buFont typeface="Arial" pitchFamily="34" charset="0"/>
              <a:buChar char="•"/>
            </a:pPr>
            <a:r>
              <a:rPr lang="es-ES" altLang="en-US" sz="2000" dirty="0" err="1" smtClean="0">
                <a:latin typeface="Arial" pitchFamily="34" charset="0"/>
                <a:cs typeface="Arial" pitchFamily="34" charset="0"/>
              </a:rPr>
              <a:t>Detect</a:t>
            </a:r>
            <a:r>
              <a:rPr lang="es-ES" altLang="en-US" sz="2000" dirty="0" smtClean="0">
                <a:latin typeface="Arial" pitchFamily="34" charset="0"/>
                <a:cs typeface="Arial" pitchFamily="34" charset="0"/>
              </a:rPr>
              <a:t> </a:t>
            </a:r>
            <a:r>
              <a:rPr lang="es-ES" altLang="en-US" sz="2000" dirty="0" err="1" smtClean="0">
                <a:latin typeface="Arial" pitchFamily="34" charset="0"/>
                <a:cs typeface="Arial" pitchFamily="34" charset="0"/>
              </a:rPr>
              <a:t>expressed</a:t>
            </a:r>
            <a:r>
              <a:rPr lang="es-ES" altLang="en-US" sz="2000" dirty="0" smtClean="0">
                <a:latin typeface="Arial" pitchFamily="34" charset="0"/>
                <a:cs typeface="Arial" pitchFamily="34" charset="0"/>
              </a:rPr>
              <a:t> </a:t>
            </a:r>
            <a:r>
              <a:rPr lang="es-ES" altLang="en-US" sz="2000" dirty="0" err="1" smtClean="0">
                <a:latin typeface="Arial" pitchFamily="34" charset="0"/>
                <a:cs typeface="Arial" pitchFamily="34" charset="0"/>
              </a:rPr>
              <a:t>SNPs</a:t>
            </a:r>
            <a:r>
              <a:rPr lang="es-ES" altLang="en-US" sz="2000" dirty="0" smtClean="0">
                <a:latin typeface="Arial" pitchFamily="34" charset="0"/>
                <a:cs typeface="Arial" pitchFamily="34" charset="0"/>
              </a:rPr>
              <a:t> </a:t>
            </a:r>
            <a:r>
              <a:rPr lang="es-ES" altLang="en-US" sz="2000" dirty="0" err="1" smtClean="0">
                <a:latin typeface="Arial" pitchFamily="34" charset="0"/>
                <a:cs typeface="Arial" pitchFamily="34" charset="0"/>
              </a:rPr>
              <a:t>or</a:t>
            </a:r>
            <a:r>
              <a:rPr lang="es-ES" altLang="en-US" sz="2000" dirty="0" smtClean="0">
                <a:latin typeface="Arial" pitchFamily="34" charset="0"/>
                <a:cs typeface="Arial" pitchFamily="34" charset="0"/>
              </a:rPr>
              <a:t> </a:t>
            </a:r>
            <a:r>
              <a:rPr lang="es-ES" altLang="en-US" sz="2000" dirty="0" err="1" smtClean="0">
                <a:latin typeface="Arial" pitchFamily="34" charset="0"/>
                <a:cs typeface="Arial" pitchFamily="34" charset="0"/>
              </a:rPr>
              <a:t>mutations</a:t>
            </a:r>
            <a:endParaRPr lang="es-ES" altLang="en-US" sz="2000" dirty="0" smtClean="0">
              <a:latin typeface="Arial" pitchFamily="34" charset="0"/>
              <a:cs typeface="Arial" pitchFamily="34" charset="0"/>
            </a:endParaRPr>
          </a:p>
          <a:p>
            <a:pPr>
              <a:lnSpc>
                <a:spcPct val="150000"/>
              </a:lnSpc>
              <a:buFont typeface="Arial" pitchFamily="34" charset="0"/>
              <a:buChar char="•"/>
            </a:pPr>
            <a:r>
              <a:rPr lang="ca-ES" sz="2000" dirty="0" smtClean="0">
                <a:latin typeface="Arial" pitchFamily="34" charset="0"/>
                <a:cs typeface="Arial" pitchFamily="34" charset="0"/>
              </a:rPr>
              <a:t>RNA </a:t>
            </a:r>
            <a:r>
              <a:rPr lang="ca-ES" sz="2000" dirty="0" err="1" smtClean="0">
                <a:latin typeface="Arial" pitchFamily="34" charset="0"/>
                <a:cs typeface="Arial" pitchFamily="34" charset="0"/>
              </a:rPr>
              <a:t>editing</a:t>
            </a:r>
            <a:endParaRPr lang="ca-ES" sz="2000" dirty="0" smtClean="0">
              <a:latin typeface="Arial" pitchFamily="34" charset="0"/>
              <a:cs typeface="Arial" pitchFamily="34" charset="0"/>
            </a:endParaRPr>
          </a:p>
          <a:p>
            <a:pPr>
              <a:lnSpc>
                <a:spcPct val="150000"/>
              </a:lnSpc>
              <a:buFont typeface="Arial" pitchFamily="34" charset="0"/>
              <a:buChar char="•"/>
            </a:pPr>
            <a:r>
              <a:rPr lang="ca-ES" sz="2000" dirty="0" err="1" smtClean="0">
                <a:latin typeface="Arial" pitchFamily="34" charset="0"/>
                <a:cs typeface="Arial" pitchFamily="34" charset="0"/>
              </a:rPr>
              <a:t>Post-transcriptional</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modifications</a:t>
            </a:r>
            <a:endParaRPr lang="ca-ES" sz="2000" dirty="0" smtClean="0">
              <a:latin typeface="Arial" pitchFamily="34" charset="0"/>
              <a:cs typeface="Arial" pitchFamily="34" charset="0"/>
            </a:endParaRPr>
          </a:p>
          <a:p>
            <a:pPr lvl="1">
              <a:lnSpc>
                <a:spcPct val="150000"/>
              </a:lnSpc>
            </a:pPr>
            <a:endParaRPr lang="ca-ES" sz="2000" dirty="0" smtClean="0">
              <a:latin typeface="Arial" pitchFamily="34" charset="0"/>
              <a:cs typeface="Arial" pitchFamily="34" charset="0"/>
            </a:endParaRPr>
          </a:p>
        </p:txBody>
      </p:sp>
      <p:sp>
        <p:nvSpPr>
          <p:cNvPr id="6" name="Rectangle 3"/>
          <p:cNvSpPr>
            <a:spLocks noChangeArrowheads="1"/>
          </p:cNvSpPr>
          <p:nvPr/>
        </p:nvSpPr>
        <p:spPr bwMode="auto">
          <a:xfrm>
            <a:off x="128588" y="606425"/>
            <a:ext cx="7344692"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square"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5</a:t>
            </a:r>
            <a:r>
              <a:rPr lang="en-US" altLang="en-US" sz="2300" b="1" dirty="0" smtClean="0">
                <a:solidFill>
                  <a:srgbClr val="7D468C"/>
                </a:solidFill>
                <a:latin typeface="Calibri" panose="020F0502020204030204" pitchFamily="34" charset="0"/>
                <a:ea typeface="ＭＳ Ｐゴシック" panose="020B0600070205080204" pitchFamily="34" charset="-128"/>
              </a:rPr>
              <a:t>. Introduction to RNA-</a:t>
            </a:r>
            <a:r>
              <a:rPr lang="en-US" altLang="en-US" sz="2300" b="1" dirty="0" err="1" smtClean="0">
                <a:solidFill>
                  <a:srgbClr val="7D468C"/>
                </a:solidFill>
                <a:latin typeface="Calibri" panose="020F0502020204030204" pitchFamily="34" charset="0"/>
                <a:ea typeface="ＭＳ Ｐゴシック" panose="020B0600070205080204" pitchFamily="34" charset="-128"/>
              </a:rPr>
              <a:t>seq</a:t>
            </a:r>
            <a:r>
              <a:rPr lang="en-US" altLang="en-US" sz="2300" b="1" dirty="0" smtClean="0">
                <a:solidFill>
                  <a:srgbClr val="7D468C"/>
                </a:solidFill>
                <a:latin typeface="Calibri" panose="020F0502020204030204" pitchFamily="34" charset="0"/>
                <a:ea typeface="ＭＳ Ｐゴシック" panose="020B0600070205080204" pitchFamily="34" charset="-128"/>
              </a:rPr>
              <a:t>: </a:t>
            </a:r>
            <a:r>
              <a:rPr lang="en-US" altLang="en-US" sz="2300" b="1" dirty="0" smtClean="0">
                <a:solidFill>
                  <a:srgbClr val="CE02CE"/>
                </a:solidFill>
                <a:latin typeface="Calibri" panose="020F0502020204030204" pitchFamily="34" charset="0"/>
                <a:ea typeface="ＭＳ Ｐゴシック" panose="020B0600070205080204" pitchFamily="34" charset="-128"/>
              </a:rPr>
              <a:t>Benefits and opportunities</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128588" y="606425"/>
            <a:ext cx="7344692"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square"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5</a:t>
            </a:r>
            <a:r>
              <a:rPr lang="en-US" altLang="en-US" sz="2300" b="1" dirty="0" smtClean="0">
                <a:solidFill>
                  <a:srgbClr val="7D468C"/>
                </a:solidFill>
                <a:latin typeface="Calibri" panose="020F0502020204030204" pitchFamily="34" charset="0"/>
                <a:ea typeface="ＭＳ Ｐゴシック" panose="020B0600070205080204" pitchFamily="34" charset="-128"/>
              </a:rPr>
              <a:t>. Introduction to RNA-</a:t>
            </a:r>
            <a:r>
              <a:rPr lang="en-US" altLang="en-US" sz="2300" b="1" dirty="0" err="1" smtClean="0">
                <a:solidFill>
                  <a:srgbClr val="7D468C"/>
                </a:solidFill>
                <a:latin typeface="Calibri" panose="020F0502020204030204" pitchFamily="34" charset="0"/>
                <a:ea typeface="ＭＳ Ｐゴシック" panose="020B0600070205080204" pitchFamily="34" charset="-128"/>
              </a:rPr>
              <a:t>seq</a:t>
            </a:r>
            <a:r>
              <a:rPr lang="en-US" altLang="en-US" sz="2300" b="1" dirty="0" smtClean="0">
                <a:solidFill>
                  <a:srgbClr val="7D468C"/>
                </a:solidFill>
                <a:latin typeface="Calibri" panose="020F0502020204030204" pitchFamily="34" charset="0"/>
                <a:ea typeface="ＭＳ Ｐゴシック" panose="020B0600070205080204" pitchFamily="34" charset="-128"/>
              </a:rPr>
              <a:t>: </a:t>
            </a:r>
            <a:r>
              <a:rPr lang="en-US" altLang="en-US" sz="2300" b="1" dirty="0" smtClean="0">
                <a:solidFill>
                  <a:srgbClr val="CE02CE"/>
                </a:solidFill>
                <a:latin typeface="Calibri" panose="020F0502020204030204" pitchFamily="34" charset="0"/>
                <a:ea typeface="ＭＳ Ｐゴシック" panose="020B0600070205080204" pitchFamily="34" charset="-128"/>
              </a:rPr>
              <a:t>Benefits and opportunities</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pic>
        <p:nvPicPr>
          <p:cNvPr id="1026" name="Picture 2"/>
          <p:cNvPicPr>
            <a:picLocks noChangeAspect="1" noChangeArrowheads="1"/>
          </p:cNvPicPr>
          <p:nvPr/>
        </p:nvPicPr>
        <p:blipFill>
          <a:blip r:embed="rId2" cstate="print"/>
          <a:srcRect l="53010" t="19313" r="4929" b="29500"/>
          <a:stretch>
            <a:fillRect/>
          </a:stretch>
        </p:blipFill>
        <p:spPr bwMode="auto">
          <a:xfrm>
            <a:off x="2576736" y="2060848"/>
            <a:ext cx="6209305" cy="4248472"/>
          </a:xfrm>
          <a:prstGeom prst="rect">
            <a:avLst/>
          </a:prstGeom>
          <a:noFill/>
          <a:ln w="9525">
            <a:noFill/>
            <a:miter lim="800000"/>
            <a:headEnd/>
            <a:tailEnd/>
          </a:ln>
        </p:spPr>
      </p:pic>
      <p:sp>
        <p:nvSpPr>
          <p:cNvPr id="7" name="6 Rectángulo"/>
          <p:cNvSpPr/>
          <p:nvPr/>
        </p:nvSpPr>
        <p:spPr>
          <a:xfrm>
            <a:off x="272480" y="1196752"/>
            <a:ext cx="8568952" cy="646331"/>
          </a:xfrm>
          <a:prstGeom prst="rect">
            <a:avLst/>
          </a:prstGeom>
        </p:spPr>
        <p:txBody>
          <a:bodyPr wrap="square">
            <a:spAutoFit/>
          </a:bodyPr>
          <a:lstStyle/>
          <a:p>
            <a:pPr>
              <a:buFont typeface="Arial" pitchFamily="34" charset="0"/>
              <a:buChar char="•"/>
            </a:pPr>
            <a:r>
              <a:rPr lang="en-US" dirty="0" smtClean="0">
                <a:latin typeface="Arial" pitchFamily="34" charset="0"/>
                <a:cs typeface="Arial" pitchFamily="34" charset="0"/>
              </a:rPr>
              <a:t>Recent advances in RNA-</a:t>
            </a:r>
            <a:r>
              <a:rPr lang="en-US" dirty="0" err="1" smtClean="0">
                <a:latin typeface="Arial" pitchFamily="34" charset="0"/>
                <a:cs typeface="Arial" pitchFamily="34" charset="0"/>
              </a:rPr>
              <a:t>Seq</a:t>
            </a:r>
            <a:r>
              <a:rPr lang="en-US" dirty="0" smtClean="0">
                <a:latin typeface="Arial" pitchFamily="34" charset="0"/>
                <a:cs typeface="Arial" pitchFamily="34" charset="0"/>
              </a:rPr>
              <a:t> include single cell sequencing and in situ sequencing of fixed tissue.</a:t>
            </a:r>
            <a:endParaRPr lang="ca-ES" dirty="0">
              <a:latin typeface="Arial" pitchFamily="34" charset="0"/>
              <a:cs typeface="Arial"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l="60205" t="16360" r="21532" b="28516"/>
          <a:stretch>
            <a:fillRect/>
          </a:stretch>
        </p:blipFill>
        <p:spPr bwMode="auto">
          <a:xfrm>
            <a:off x="5889104" y="548680"/>
            <a:ext cx="3394663" cy="5760640"/>
          </a:xfrm>
          <a:prstGeom prst="rect">
            <a:avLst/>
          </a:prstGeom>
          <a:noFill/>
          <a:ln w="9525">
            <a:noFill/>
            <a:miter lim="800000"/>
            <a:headEnd/>
            <a:tailEnd/>
          </a:ln>
        </p:spPr>
      </p:pic>
      <p:sp>
        <p:nvSpPr>
          <p:cNvPr id="3" name="Rectangle 3"/>
          <p:cNvSpPr>
            <a:spLocks noChangeArrowheads="1"/>
          </p:cNvSpPr>
          <p:nvPr/>
        </p:nvSpPr>
        <p:spPr bwMode="auto">
          <a:xfrm>
            <a:off x="128588" y="606425"/>
            <a:ext cx="7344692"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square"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5</a:t>
            </a:r>
            <a:r>
              <a:rPr lang="en-US" altLang="en-US" sz="2300" b="1" dirty="0" smtClean="0">
                <a:solidFill>
                  <a:srgbClr val="7D468C"/>
                </a:solidFill>
                <a:latin typeface="Calibri" panose="020F0502020204030204" pitchFamily="34" charset="0"/>
                <a:ea typeface="ＭＳ Ｐゴシック" panose="020B0600070205080204" pitchFamily="34" charset="-128"/>
              </a:rPr>
              <a:t>. Introduction to RNA-</a:t>
            </a:r>
            <a:r>
              <a:rPr lang="en-US" altLang="en-US" sz="2300" b="1" dirty="0" err="1" smtClean="0">
                <a:solidFill>
                  <a:srgbClr val="7D468C"/>
                </a:solidFill>
                <a:latin typeface="Calibri" panose="020F0502020204030204" pitchFamily="34" charset="0"/>
                <a:ea typeface="ＭＳ Ｐゴシック" panose="020B0600070205080204" pitchFamily="34" charset="-128"/>
              </a:rPr>
              <a:t>seq</a:t>
            </a:r>
            <a:r>
              <a:rPr lang="en-US" altLang="en-US" sz="2300" b="1" dirty="0" smtClean="0">
                <a:solidFill>
                  <a:srgbClr val="7D468C"/>
                </a:solidFill>
                <a:latin typeface="Calibri" panose="020F0502020204030204" pitchFamily="34" charset="0"/>
                <a:ea typeface="ＭＳ Ｐゴシック" panose="020B0600070205080204" pitchFamily="34" charset="-128"/>
              </a:rPr>
              <a:t>: </a:t>
            </a:r>
            <a:r>
              <a:rPr lang="en-US" altLang="en-US" sz="2300" b="1" dirty="0" smtClean="0">
                <a:solidFill>
                  <a:srgbClr val="CE02CE"/>
                </a:solidFill>
                <a:latin typeface="Calibri" panose="020F0502020204030204" pitchFamily="34" charset="0"/>
                <a:ea typeface="ＭＳ Ｐゴシック" panose="020B0600070205080204" pitchFamily="34" charset="-128"/>
              </a:rPr>
              <a:t>How it works</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
        <p:nvSpPr>
          <p:cNvPr id="4" name="3 Rectángulo"/>
          <p:cNvSpPr>
            <a:spLocks noChangeArrowheads="1"/>
          </p:cNvSpPr>
          <p:nvPr/>
        </p:nvSpPr>
        <p:spPr bwMode="auto">
          <a:xfrm>
            <a:off x="200472" y="2033377"/>
            <a:ext cx="5616624" cy="21175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eaLnBrk="1">
              <a:lnSpc>
                <a:spcPct val="93000"/>
              </a:lnSpc>
              <a:spcAft>
                <a:spcPts val="1200"/>
              </a:spcAft>
              <a:buClr>
                <a:srgbClr val="000000"/>
              </a:buClr>
              <a:buSzPct val="100000"/>
              <a:buFont typeface="Arial" panose="020B0604020202020204" pitchFamily="34" charset="0"/>
              <a:buChar char="•"/>
            </a:pPr>
            <a:r>
              <a:rPr lang="en-US" altLang="en-US" sz="2000" dirty="0">
                <a:latin typeface="Arial" pitchFamily="34" charset="0"/>
                <a:cs typeface="Arial" pitchFamily="34" charset="0"/>
              </a:rPr>
              <a:t> </a:t>
            </a:r>
            <a:r>
              <a:rPr lang="en-US" altLang="en-US" sz="2000" dirty="0" smtClean="0">
                <a:latin typeface="Arial" pitchFamily="34" charset="0"/>
                <a:cs typeface="Arial" pitchFamily="34" charset="0"/>
              </a:rPr>
              <a:t>A sequencing library is prepared from </a:t>
            </a:r>
            <a:r>
              <a:rPr lang="en-US" altLang="en-US" sz="2000" dirty="0" err="1" smtClean="0">
                <a:latin typeface="Arial" pitchFamily="34" charset="0"/>
                <a:cs typeface="Arial" pitchFamily="34" charset="0"/>
              </a:rPr>
              <a:t>cDNA</a:t>
            </a:r>
            <a:r>
              <a:rPr lang="en-US" altLang="en-US" sz="2000" dirty="0" smtClean="0">
                <a:latin typeface="Arial" pitchFamily="34" charset="0"/>
                <a:cs typeface="Arial" pitchFamily="34" charset="0"/>
              </a:rPr>
              <a:t>, obtained </a:t>
            </a:r>
            <a:r>
              <a:rPr lang="en-US" altLang="en-US" sz="2000" dirty="0" smtClean="0">
                <a:latin typeface="Arial" pitchFamily="34" charset="0"/>
                <a:cs typeface="Arial" pitchFamily="34" charset="0"/>
              </a:rPr>
              <a:t>by reverse transcription of the RNA.</a:t>
            </a:r>
          </a:p>
          <a:p>
            <a:pPr eaLnBrk="1">
              <a:lnSpc>
                <a:spcPct val="93000"/>
              </a:lnSpc>
              <a:spcAft>
                <a:spcPts val="1200"/>
              </a:spcAft>
              <a:buClr>
                <a:srgbClr val="000000"/>
              </a:buClr>
              <a:buSzPct val="100000"/>
              <a:buFont typeface="Arial" panose="020B0604020202020204" pitchFamily="34" charset="0"/>
              <a:buChar char="•"/>
            </a:pPr>
            <a:r>
              <a:rPr lang="en-US" sz="2000" dirty="0" smtClean="0">
                <a:latin typeface="Arial" pitchFamily="34" charset="0"/>
                <a:cs typeface="Arial" pitchFamily="34" charset="0"/>
              </a:rPr>
              <a:t> Some purification steps may be carried out to enrich for the RNA species of interest</a:t>
            </a:r>
          </a:p>
          <a:p>
            <a:pPr eaLnBrk="1">
              <a:lnSpc>
                <a:spcPct val="93000"/>
              </a:lnSpc>
              <a:spcAft>
                <a:spcPts val="1200"/>
              </a:spcAft>
              <a:buClr>
                <a:srgbClr val="000000"/>
              </a:buClr>
              <a:buSzPct val="100000"/>
              <a:buFont typeface="Arial" panose="020B0604020202020204" pitchFamily="34" charset="0"/>
              <a:buChar char="•"/>
            </a:pPr>
            <a:r>
              <a:rPr lang="en-US" sz="2000" dirty="0" smtClean="0">
                <a:latin typeface="Arial" pitchFamily="34" charset="0"/>
                <a:cs typeface="Arial" pitchFamily="34" charset="0"/>
              </a:rPr>
              <a:t> </a:t>
            </a:r>
            <a:r>
              <a:rPr lang="en-US" altLang="en-US" sz="2000" dirty="0" smtClean="0">
                <a:latin typeface="Arial" pitchFamily="34" charset="0"/>
                <a:cs typeface="Arial" pitchFamily="34" charset="0"/>
              </a:rPr>
              <a:t>Sequence reads may be aligned with the reference genome/</a:t>
            </a:r>
            <a:r>
              <a:rPr lang="en-US" altLang="en-US" sz="2000" dirty="0" err="1" smtClean="0">
                <a:latin typeface="Arial" pitchFamily="34" charset="0"/>
                <a:cs typeface="Arial" pitchFamily="34" charset="0"/>
              </a:rPr>
              <a:t>transcriptome</a:t>
            </a:r>
            <a:endParaRPr lang="ca-ES" altLang="en-US" sz="2000" dirty="0">
              <a:latin typeface="Arial" pitchFamily="34" charset="0"/>
              <a:cs typeface="Arial"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ChangeArrowheads="1"/>
          </p:cNvSpPr>
          <p:nvPr/>
        </p:nvSpPr>
        <p:spPr bwMode="auto">
          <a:xfrm>
            <a:off x="495300" y="274638"/>
            <a:ext cx="8913813"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pic>
        <p:nvPicPr>
          <p:cNvPr id="8195"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16496" y="1412776"/>
            <a:ext cx="3730625" cy="421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8196" name="Rectangle 5"/>
          <p:cNvSpPr>
            <a:spLocks noChangeArrowheads="1"/>
          </p:cNvSpPr>
          <p:nvPr/>
        </p:nvSpPr>
        <p:spPr bwMode="auto">
          <a:xfrm>
            <a:off x="4505400" y="3861048"/>
            <a:ext cx="5400600" cy="19170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square" lIns="90000" tIns="45000" rIns="90000" bIns="45000">
            <a:spAutoFit/>
          </a:bodyPr>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Lst>
              <a:defRPr>
                <a:solidFill>
                  <a:schemeClr val="tx1"/>
                </a:solidFill>
                <a:latin typeface="Arial" panose="020B0604020202020204" pitchFamily="34" charset="0"/>
                <a:ea typeface="Noto Sans CJK SC Regular" charset="0"/>
                <a:cs typeface="Noto Sans CJK SC Regular" charset="0"/>
              </a:defRPr>
            </a:lvl9pPr>
          </a:lstStyle>
          <a:p>
            <a:pPr eaLnBrk="1">
              <a:spcAft>
                <a:spcPts val="725"/>
              </a:spcAft>
              <a:buSzPct val="100000"/>
              <a:buFont typeface="Symbol" panose="05050102010706020507" pitchFamily="18" charset="2"/>
              <a:buChar char=""/>
            </a:pPr>
            <a:r>
              <a:rPr lang="en-US" altLang="en-US" b="1" dirty="0" smtClean="0">
                <a:ea typeface="ＭＳ Ｐゴシック" panose="020B0600070205080204" pitchFamily="34" charset="-128"/>
              </a:rPr>
              <a:t>Chain termination method</a:t>
            </a:r>
            <a:r>
              <a:rPr lang="en-US" altLang="en-US" dirty="0" smtClean="0">
                <a:ea typeface="ＭＳ Ｐゴシック" panose="020B0600070205080204" pitchFamily="34" charset="-128"/>
              </a:rPr>
              <a:t> of DNA sequencing:</a:t>
            </a:r>
          </a:p>
          <a:p>
            <a:pPr lvl="1" eaLnBrk="1">
              <a:spcAft>
                <a:spcPts val="725"/>
              </a:spcAft>
              <a:buSzPct val="100000"/>
              <a:buFont typeface="Arial" pitchFamily="34" charset="0"/>
              <a:buChar char="−"/>
            </a:pPr>
            <a:r>
              <a:rPr lang="en-US" altLang="en-US" sz="1600" dirty="0" smtClean="0">
                <a:ea typeface="ＭＳ Ｐゴシック" panose="020B0600070205080204" pitchFamily="34" charset="-128"/>
              </a:rPr>
              <a:t> based on the selective incorporation of chain terminating </a:t>
            </a:r>
            <a:r>
              <a:rPr lang="en-US" altLang="en-US" sz="1600" dirty="0" err="1" smtClean="0">
                <a:ea typeface="ＭＳ Ｐゴシック" panose="020B0600070205080204" pitchFamily="34" charset="-128"/>
              </a:rPr>
              <a:t>dideoxynucleotides</a:t>
            </a:r>
            <a:r>
              <a:rPr lang="en-US" altLang="en-US" sz="1600" dirty="0" smtClean="0">
                <a:ea typeface="ＭＳ Ｐゴシック" panose="020B0600070205080204" pitchFamily="34" charset="-128"/>
              </a:rPr>
              <a:t> by DNA polymerase during </a:t>
            </a:r>
            <a:r>
              <a:rPr lang="en-US" altLang="en-US" sz="1600" i="1" dirty="0" smtClean="0">
                <a:ea typeface="ＭＳ Ｐゴシック" panose="020B0600070205080204" pitchFamily="34" charset="-128"/>
              </a:rPr>
              <a:t>in vitro</a:t>
            </a:r>
            <a:r>
              <a:rPr lang="en-US" altLang="en-US" sz="1600" dirty="0" smtClean="0">
                <a:ea typeface="ＭＳ Ｐゴシック" panose="020B0600070205080204" pitchFamily="34" charset="-128"/>
              </a:rPr>
              <a:t> DNA replication.</a:t>
            </a:r>
          </a:p>
          <a:p>
            <a:pPr eaLnBrk="1">
              <a:spcBef>
                <a:spcPts val="600"/>
              </a:spcBef>
              <a:buSzPct val="100000"/>
              <a:buFont typeface="Symbol" panose="05050102010706020507" pitchFamily="18" charset="2"/>
              <a:buChar char=""/>
            </a:pPr>
            <a:r>
              <a:rPr lang="en-US" altLang="en-US" dirty="0" smtClean="0">
                <a:ea typeface="ＭＳ Ｐゴシック" panose="020B0600070205080204" pitchFamily="34" charset="-128"/>
              </a:rPr>
              <a:t> can only be used for short DNA strands </a:t>
            </a:r>
          </a:p>
          <a:p>
            <a:pPr eaLnBrk="1">
              <a:buSzPct val="100000"/>
            </a:pPr>
            <a:r>
              <a:rPr lang="en-US" altLang="en-US" dirty="0" smtClean="0">
                <a:ea typeface="ＭＳ Ｐゴシック" panose="020B0600070205080204" pitchFamily="34" charset="-128"/>
              </a:rPr>
              <a:t>	(100-1000 </a:t>
            </a:r>
            <a:r>
              <a:rPr lang="en-US" altLang="en-US" dirty="0" err="1" smtClean="0">
                <a:ea typeface="ＭＳ Ｐゴシック" panose="020B0600070205080204" pitchFamily="34" charset="-128"/>
              </a:rPr>
              <a:t>bp</a:t>
            </a:r>
            <a:r>
              <a:rPr lang="en-US" altLang="en-US" dirty="0" smtClean="0">
                <a:ea typeface="ＭＳ Ｐゴシック" panose="020B0600070205080204" pitchFamily="34" charset="-128"/>
              </a:rPr>
              <a:t>)</a:t>
            </a:r>
            <a:endParaRPr lang="en-US" altLang="en-US" dirty="0">
              <a:ea typeface="ＭＳ Ｐゴシック" panose="020B0600070205080204" pitchFamily="34" charset="-128"/>
            </a:endParaRPr>
          </a:p>
        </p:txBody>
      </p:sp>
      <p:pic>
        <p:nvPicPr>
          <p:cNvPr id="8197" name="Picture 6"/>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977336" y="1628800"/>
            <a:ext cx="1497013" cy="1927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8198" name="Rectangle 2"/>
          <p:cNvSpPr>
            <a:spLocks noChangeArrowheads="1"/>
          </p:cNvSpPr>
          <p:nvPr/>
        </p:nvSpPr>
        <p:spPr bwMode="auto">
          <a:xfrm>
            <a:off x="4304928" y="1124744"/>
            <a:ext cx="4752528" cy="706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square"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marL="457200" indent="-457200" eaLnBrk="1">
              <a:buClr>
                <a:srgbClr val="000000"/>
              </a:buClr>
              <a:buSzPct val="100000"/>
            </a:pPr>
            <a:r>
              <a:rPr lang="en-US" altLang="en-US" sz="2000" dirty="0" smtClean="0">
                <a:ea typeface="ＭＳ Ｐゴシック" panose="020B0600070205080204" pitchFamily="34" charset="-128"/>
                <a:cs typeface="Arial" pitchFamily="34" charset="0"/>
              </a:rPr>
              <a:t>The sequencing revolution begins…</a:t>
            </a:r>
          </a:p>
          <a:p>
            <a:pPr marL="457200" indent="-457200" eaLnBrk="1">
              <a:buClr>
                <a:srgbClr val="000000"/>
              </a:buClr>
              <a:buSzPct val="100000"/>
            </a:pPr>
            <a:r>
              <a:rPr lang="en-US" altLang="en-US" sz="2000" b="1" dirty="0" smtClean="0">
                <a:ea typeface="ＭＳ Ｐゴシック" panose="020B0600070205080204" pitchFamily="34" charset="-128"/>
                <a:cs typeface="Arial" pitchFamily="34" charset="0"/>
              </a:rPr>
              <a:t>	</a:t>
            </a:r>
            <a:r>
              <a:rPr lang="en-US" altLang="en-US" sz="2000" dirty="0" smtClean="0">
                <a:ea typeface="ＭＳ Ｐゴシック" panose="020B0600070205080204" pitchFamily="34" charset="-128"/>
                <a:cs typeface="Arial" pitchFamily="34" charset="0"/>
              </a:rPr>
              <a:t>with </a:t>
            </a:r>
            <a:r>
              <a:rPr lang="en-US" altLang="en-US" sz="2000" b="1" dirty="0" smtClean="0">
                <a:ea typeface="ＭＳ Ｐゴシック" panose="020B0600070205080204" pitchFamily="34" charset="-128"/>
                <a:cs typeface="Arial" pitchFamily="34" charset="0"/>
              </a:rPr>
              <a:t>F. Sanger (1977)</a:t>
            </a:r>
            <a:endParaRPr lang="en-US" altLang="en-US" sz="2000" b="1" dirty="0">
              <a:ea typeface="ＭＳ Ｐゴシック" panose="020B0600070205080204" pitchFamily="34" charset="-128"/>
              <a:cs typeface="Arial" pitchFamily="34" charset="0"/>
            </a:endParaRPr>
          </a:p>
        </p:txBody>
      </p:sp>
      <p:sp>
        <p:nvSpPr>
          <p:cNvPr id="7" name="Rectangle 2"/>
          <p:cNvSpPr>
            <a:spLocks noChangeArrowheads="1"/>
          </p:cNvSpPr>
          <p:nvPr/>
        </p:nvSpPr>
        <p:spPr bwMode="auto">
          <a:xfrm>
            <a:off x="128588" y="476250"/>
            <a:ext cx="7920037"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1. Introduction to </a:t>
            </a:r>
            <a:r>
              <a:rPr lang="en-US" altLang="en-US" sz="2300" b="1" dirty="0" smtClean="0">
                <a:solidFill>
                  <a:srgbClr val="7D468C"/>
                </a:solidFill>
                <a:latin typeface="Calibri" panose="020F0502020204030204" pitchFamily="34" charset="0"/>
                <a:ea typeface="ＭＳ Ｐゴシック" panose="020B0600070205080204" pitchFamily="34" charset="-128"/>
              </a:rPr>
              <a:t>NGS technology: </a:t>
            </a:r>
            <a:r>
              <a:rPr lang="en-US" altLang="en-US" sz="2300" b="1" dirty="0">
                <a:solidFill>
                  <a:srgbClr val="CE02CE"/>
                </a:solidFill>
                <a:latin typeface="Calibri" panose="020F0502020204030204" pitchFamily="34" charset="0"/>
                <a:ea typeface="ＭＳ Ｐゴシック" panose="020B0600070205080204" pitchFamily="34" charset="-128"/>
              </a:rPr>
              <a:t>A bit of history</a:t>
            </a:r>
          </a:p>
        </p:txBody>
      </p:sp>
    </p:spTree>
    <p:extLst>
      <p:ext uri="{BB962C8B-B14F-4D97-AF65-F5344CB8AC3E}">
        <p14:creationId xmlns="" xmlns:p14="http://schemas.microsoft.com/office/powerpoint/2010/main" val="206873846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2 Rectángulo"/>
          <p:cNvSpPr>
            <a:spLocks noChangeArrowheads="1"/>
          </p:cNvSpPr>
          <p:nvPr/>
        </p:nvSpPr>
        <p:spPr bwMode="auto">
          <a:xfrm>
            <a:off x="200472" y="1268760"/>
            <a:ext cx="4897438" cy="4154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9388" indent="-179388">
              <a:defRPr>
                <a:solidFill>
                  <a:schemeClr val="tx1"/>
                </a:solidFill>
                <a:latin typeface="Arial" panose="020B0604020202020204" pitchFamily="34" charset="0"/>
                <a:ea typeface="Noto Sans CJK SC Regular" charset="0"/>
                <a:cs typeface="Noto Sans CJK SC Regular" charset="0"/>
              </a:defRPr>
            </a:lvl1pPr>
            <a:lvl2pPr>
              <a:defRPr>
                <a:solidFill>
                  <a:schemeClr val="tx1"/>
                </a:solidFill>
                <a:latin typeface="Arial" panose="020B0604020202020204" pitchFamily="34" charset="0"/>
                <a:ea typeface="Noto Sans CJK SC Regular" charset="0"/>
                <a:cs typeface="Noto Sans CJK SC Regular" charset="0"/>
              </a:defRPr>
            </a:lvl2pPr>
            <a:lvl3pPr>
              <a:defRPr>
                <a:solidFill>
                  <a:schemeClr val="tx1"/>
                </a:solidFill>
                <a:latin typeface="Arial" panose="020B0604020202020204" pitchFamily="34" charset="0"/>
                <a:ea typeface="Noto Sans CJK SC Regular" charset="0"/>
                <a:cs typeface="Noto Sans CJK SC Regular" charset="0"/>
              </a:defRPr>
            </a:lvl3pPr>
            <a:lvl4pPr>
              <a:defRPr>
                <a:solidFill>
                  <a:schemeClr val="tx1"/>
                </a:solidFill>
                <a:latin typeface="Arial" panose="020B0604020202020204" pitchFamily="34" charset="0"/>
                <a:ea typeface="Noto Sans CJK SC Regular" charset="0"/>
                <a:cs typeface="Noto Sans CJK SC Regular" charset="0"/>
              </a:defRPr>
            </a:lvl4pPr>
            <a:lvl5pPr>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Noto Sans CJK SC Regular" charset="0"/>
                <a:cs typeface="Noto Sans CJK SC Regular" charset="0"/>
              </a:defRPr>
            </a:lvl9pPr>
          </a:lstStyle>
          <a:p>
            <a:pPr eaLnBrk="1">
              <a:spcAft>
                <a:spcPts val="1200"/>
              </a:spcAft>
              <a:buClr>
                <a:srgbClr val="000000"/>
              </a:buClr>
              <a:buSzPct val="100000"/>
              <a:buFont typeface="Arial" panose="020B0604020202020204" pitchFamily="34" charset="0"/>
              <a:buChar char="•"/>
            </a:pPr>
            <a:r>
              <a:rPr lang="en-US" altLang="en-US" dirty="0"/>
              <a:t>Gene expression profiling is achieved  by sequencing every </a:t>
            </a:r>
            <a:r>
              <a:rPr lang="en-US" altLang="en-US" b="1" dirty="0"/>
              <a:t>mRNA</a:t>
            </a:r>
            <a:r>
              <a:rPr lang="en-US" altLang="en-US" dirty="0"/>
              <a:t> molecule and counting the number of times the transcripts have been sequenced.</a:t>
            </a:r>
          </a:p>
          <a:p>
            <a:pPr eaLnBrk="1">
              <a:spcAft>
                <a:spcPts val="1200"/>
              </a:spcAft>
              <a:buClr>
                <a:srgbClr val="000000"/>
              </a:buClr>
              <a:buSzPct val="100000"/>
              <a:buFont typeface="Arial" panose="020B0604020202020204" pitchFamily="34" charset="0"/>
              <a:buChar char="•"/>
            </a:pPr>
            <a:r>
              <a:rPr lang="en-US" altLang="en-US" dirty="0"/>
              <a:t>Sequence reads are aligned with the reference genome/</a:t>
            </a:r>
            <a:r>
              <a:rPr lang="en-US" altLang="en-US" dirty="0" err="1"/>
              <a:t>transcriptome</a:t>
            </a:r>
            <a:r>
              <a:rPr lang="en-US" altLang="en-US" dirty="0"/>
              <a:t> and used to generate a base-resolution expression profile for each gene.</a:t>
            </a:r>
          </a:p>
          <a:p>
            <a:pPr eaLnBrk="1">
              <a:spcAft>
                <a:spcPts val="1200"/>
              </a:spcAft>
              <a:buClr>
                <a:srgbClr val="000000"/>
              </a:buClr>
              <a:buSzPct val="100000"/>
              <a:buFont typeface="Arial" panose="020B0604020202020204" pitchFamily="34" charset="0"/>
              <a:buChar char="•"/>
            </a:pPr>
            <a:r>
              <a:rPr lang="es-ES" altLang="en-US" dirty="0" err="1"/>
              <a:t>Aligned</a:t>
            </a:r>
            <a:r>
              <a:rPr lang="es-ES" altLang="en-US" dirty="0"/>
              <a:t> </a:t>
            </a:r>
            <a:r>
              <a:rPr lang="es-ES" altLang="en-US" dirty="0" err="1"/>
              <a:t>reads</a:t>
            </a:r>
            <a:r>
              <a:rPr lang="es-ES" altLang="en-US" dirty="0"/>
              <a:t> are </a:t>
            </a:r>
            <a:r>
              <a:rPr lang="es-ES" altLang="en-US" dirty="0" err="1"/>
              <a:t>summarised</a:t>
            </a:r>
            <a:r>
              <a:rPr lang="es-ES" altLang="en-US" dirty="0"/>
              <a:t> and </a:t>
            </a:r>
            <a:r>
              <a:rPr lang="es-ES" altLang="en-US" b="1" dirty="0" err="1"/>
              <a:t>count</a:t>
            </a:r>
            <a:r>
              <a:rPr lang="es-ES" altLang="en-US" b="1" dirty="0"/>
              <a:t> </a:t>
            </a:r>
            <a:r>
              <a:rPr lang="es-ES" altLang="en-US" b="1" dirty="0" err="1"/>
              <a:t>over</a:t>
            </a:r>
            <a:r>
              <a:rPr lang="es-ES" altLang="en-US" b="1" dirty="0"/>
              <a:t> </a:t>
            </a:r>
            <a:r>
              <a:rPr lang="es-ES" altLang="en-US" b="1" dirty="0" err="1"/>
              <a:t>some</a:t>
            </a:r>
            <a:r>
              <a:rPr lang="es-ES" altLang="en-US" b="1" dirty="0"/>
              <a:t> </a:t>
            </a:r>
            <a:r>
              <a:rPr lang="es-ES" altLang="en-US" b="1" i="1" dirty="0" err="1"/>
              <a:t>biologically</a:t>
            </a:r>
            <a:r>
              <a:rPr lang="es-ES" altLang="en-US" b="1" i="1" dirty="0"/>
              <a:t> </a:t>
            </a:r>
            <a:r>
              <a:rPr lang="es-ES" altLang="en-US" b="1" i="1" dirty="0" err="1"/>
              <a:t>meaningful</a:t>
            </a:r>
            <a:r>
              <a:rPr lang="es-ES" altLang="en-US" b="1" i="1" dirty="0"/>
              <a:t> </a:t>
            </a:r>
            <a:r>
              <a:rPr lang="es-ES" altLang="en-US" b="1" i="1" dirty="0" err="1"/>
              <a:t>unit</a:t>
            </a:r>
            <a:r>
              <a:rPr lang="es-ES" altLang="en-US" dirty="0"/>
              <a:t>, </a:t>
            </a:r>
            <a:r>
              <a:rPr lang="es-ES" altLang="en-US" dirty="0" err="1"/>
              <a:t>such</a:t>
            </a:r>
            <a:r>
              <a:rPr lang="es-ES" altLang="en-US" dirty="0"/>
              <a:t> as </a:t>
            </a:r>
            <a:r>
              <a:rPr lang="es-ES" altLang="en-US" dirty="0" err="1"/>
              <a:t>exons</a:t>
            </a:r>
            <a:r>
              <a:rPr lang="es-ES" altLang="en-US" dirty="0"/>
              <a:t>, </a:t>
            </a:r>
            <a:r>
              <a:rPr lang="es-ES" altLang="en-US" dirty="0" err="1"/>
              <a:t>transcripts</a:t>
            </a:r>
            <a:r>
              <a:rPr lang="es-ES" altLang="en-US" dirty="0"/>
              <a:t>, </a:t>
            </a:r>
            <a:r>
              <a:rPr lang="es-ES" altLang="en-US" dirty="0" smtClean="0"/>
              <a:t>genes…</a:t>
            </a:r>
            <a:endParaRPr lang="en-US" altLang="en-US" dirty="0"/>
          </a:p>
          <a:p>
            <a:pPr eaLnBrk="1">
              <a:spcAft>
                <a:spcPts val="1200"/>
              </a:spcAft>
              <a:buClr>
                <a:srgbClr val="000000"/>
              </a:buClr>
              <a:buSzPct val="100000"/>
              <a:buFont typeface="Arial" panose="020B0604020202020204" pitchFamily="34" charset="0"/>
              <a:buChar char="•"/>
            </a:pPr>
            <a:r>
              <a:rPr lang="en-US" altLang="en-US" dirty="0"/>
              <a:t>The summarized RNA-</a:t>
            </a:r>
            <a:r>
              <a:rPr lang="en-US" altLang="en-US" dirty="0" err="1"/>
              <a:t>seq</a:t>
            </a:r>
            <a:r>
              <a:rPr lang="en-US" altLang="en-US" dirty="0"/>
              <a:t> data is widely known as a count table.</a:t>
            </a:r>
          </a:p>
        </p:txBody>
      </p:sp>
      <p:pic>
        <p:nvPicPr>
          <p:cNvPr id="33795"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l="4155" t="68845" r="3613"/>
          <a:stretch>
            <a:fillRect/>
          </a:stretch>
        </p:blipFill>
        <p:spPr bwMode="auto">
          <a:xfrm>
            <a:off x="4686300" y="5516563"/>
            <a:ext cx="5219700" cy="93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miter lim="800000"/>
                <a:headEnd/>
                <a:tailEnd/>
              </a14:hiddenLine>
            </a:ext>
          </a:extLst>
        </p:spPr>
      </p:pic>
      <p:sp>
        <p:nvSpPr>
          <p:cNvPr id="33796" name="4 CuadroTexto"/>
          <p:cNvSpPr txBox="1">
            <a:spLocks noChangeArrowheads="1"/>
          </p:cNvSpPr>
          <p:nvPr/>
        </p:nvSpPr>
        <p:spPr bwMode="auto">
          <a:xfrm>
            <a:off x="5900738" y="5157788"/>
            <a:ext cx="1716087"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ca-ES" altLang="en-US" sz="1400"/>
              <a:t>summarize &amp; count</a:t>
            </a:r>
          </a:p>
        </p:txBody>
      </p:sp>
      <p:pic>
        <p:nvPicPr>
          <p:cNvPr id="33798"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l="51524" t="4213" r="887" b="3102"/>
          <a:stretch>
            <a:fillRect/>
          </a:stretch>
        </p:blipFill>
        <p:spPr bwMode="auto">
          <a:xfrm>
            <a:off x="5816600" y="620713"/>
            <a:ext cx="3673475" cy="4464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3799" name="10 Conector recto de flecha"/>
          <p:cNvCxnSpPr>
            <a:cxnSpLocks noChangeShapeType="1"/>
          </p:cNvCxnSpPr>
          <p:nvPr/>
        </p:nvCxnSpPr>
        <p:spPr bwMode="auto">
          <a:xfrm>
            <a:off x="7673975" y="5157788"/>
            <a:ext cx="0" cy="358775"/>
          </a:xfrm>
          <a:prstGeom prst="straightConnector1">
            <a:avLst/>
          </a:prstGeom>
          <a:noFill/>
          <a:ln w="28575" algn="ctr">
            <a:solidFill>
              <a:schemeClr val="bg2"/>
            </a:solidFill>
            <a:round/>
            <a:headEnd/>
            <a:tailEnd type="arrow" w="med" len="med"/>
          </a:ln>
          <a:extLst>
            <a:ext uri="{909E8E84-426E-40DD-AFC4-6F175D3DCCD1}">
              <a14:hiddenFill xmlns="" xmlns:a14="http://schemas.microsoft.com/office/drawing/2010/main">
                <a:noFill/>
              </a14:hiddenFill>
            </a:ext>
          </a:extLst>
        </p:spPr>
      </p:cxnSp>
      <p:sp>
        <p:nvSpPr>
          <p:cNvPr id="8" name="Rectangle 3"/>
          <p:cNvSpPr>
            <a:spLocks noChangeArrowheads="1"/>
          </p:cNvSpPr>
          <p:nvPr/>
        </p:nvSpPr>
        <p:spPr bwMode="auto">
          <a:xfrm>
            <a:off x="128588" y="606425"/>
            <a:ext cx="9777412"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square"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5</a:t>
            </a:r>
            <a:r>
              <a:rPr lang="en-US" altLang="en-US" sz="2300" b="1" dirty="0" smtClean="0">
                <a:solidFill>
                  <a:srgbClr val="7D468C"/>
                </a:solidFill>
                <a:latin typeface="Calibri" panose="020F0502020204030204" pitchFamily="34" charset="0"/>
                <a:ea typeface="ＭＳ Ｐゴシック" panose="020B0600070205080204" pitchFamily="34" charset="-128"/>
              </a:rPr>
              <a:t>. Introduction to RNA-</a:t>
            </a:r>
            <a:r>
              <a:rPr lang="en-US" altLang="en-US" sz="2300" b="1" dirty="0" err="1" smtClean="0">
                <a:solidFill>
                  <a:srgbClr val="7D468C"/>
                </a:solidFill>
                <a:latin typeface="Calibri" panose="020F0502020204030204" pitchFamily="34" charset="0"/>
                <a:ea typeface="ＭＳ Ｐゴシック" panose="020B0600070205080204" pitchFamily="34" charset="-128"/>
              </a:rPr>
              <a:t>seq</a:t>
            </a:r>
            <a:r>
              <a:rPr lang="en-US" altLang="en-US" sz="2300" b="1" dirty="0" smtClean="0">
                <a:solidFill>
                  <a:srgbClr val="7D468C"/>
                </a:solidFill>
                <a:latin typeface="Calibri" panose="020F0502020204030204" pitchFamily="34" charset="0"/>
                <a:ea typeface="ＭＳ Ｐゴシック" panose="020B0600070205080204" pitchFamily="34" charset="-128"/>
              </a:rPr>
              <a:t>: </a:t>
            </a:r>
            <a:r>
              <a:rPr lang="en-US" altLang="en-US" sz="2300" b="1" dirty="0" smtClean="0">
                <a:solidFill>
                  <a:srgbClr val="CE02CE"/>
                </a:solidFill>
                <a:latin typeface="Calibri" panose="020F0502020204030204" pitchFamily="34" charset="0"/>
                <a:ea typeface="ＭＳ Ｐゴシック" panose="020B0600070205080204" pitchFamily="34" charset="-128"/>
              </a:rPr>
              <a:t>Expression analysis</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40774895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ChangeArrowheads="1"/>
          </p:cNvSpPr>
          <p:nvPr/>
        </p:nvSpPr>
        <p:spPr bwMode="auto">
          <a:xfrm>
            <a:off x="542925" y="2009775"/>
            <a:ext cx="8737600" cy="436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36867" name="Rectangle 2"/>
          <p:cNvSpPr>
            <a:spLocks noChangeArrowheads="1"/>
          </p:cNvSpPr>
          <p:nvPr/>
        </p:nvSpPr>
        <p:spPr bwMode="auto">
          <a:xfrm>
            <a:off x="495300" y="274638"/>
            <a:ext cx="8913813"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36869" name="7 Rectángulo"/>
          <p:cNvSpPr>
            <a:spLocks noChangeArrowheads="1"/>
          </p:cNvSpPr>
          <p:nvPr/>
        </p:nvSpPr>
        <p:spPr bwMode="auto">
          <a:xfrm>
            <a:off x="5184775" y="2349500"/>
            <a:ext cx="4592638" cy="4138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a:spcAft>
                <a:spcPts val="600"/>
              </a:spcAft>
              <a:buClr>
                <a:srgbClr val="000000"/>
              </a:buClr>
              <a:buSzPct val="100000"/>
              <a:buFont typeface="Arial" panose="020B0604020202020204" pitchFamily="34" charset="0"/>
              <a:buChar char="•"/>
            </a:pPr>
            <a:r>
              <a:rPr lang="en-GB" altLang="en-US" sz="1600"/>
              <a:t> Digital signal, discrete (read counts)</a:t>
            </a:r>
          </a:p>
          <a:p>
            <a:pPr eaLnBrk="1">
              <a:spcAft>
                <a:spcPts val="600"/>
              </a:spcAft>
              <a:buClr>
                <a:srgbClr val="00B050"/>
              </a:buClr>
              <a:buSzPct val="125000"/>
              <a:buFont typeface="Wingdings" panose="05000000000000000000" pitchFamily="2" charset="2"/>
              <a:buChar char="ü"/>
            </a:pPr>
            <a:r>
              <a:rPr lang="en-GB" altLang="en-US" sz="1600"/>
              <a:t> Weak background or no noise</a:t>
            </a:r>
          </a:p>
          <a:p>
            <a:pPr eaLnBrk="1">
              <a:spcAft>
                <a:spcPts val="600"/>
              </a:spcAft>
              <a:buClr>
                <a:srgbClr val="00B050"/>
              </a:buClr>
              <a:buSzPct val="125000"/>
              <a:buFont typeface="Wingdings" panose="05000000000000000000" pitchFamily="2" charset="2"/>
              <a:buChar char="ü"/>
            </a:pPr>
            <a:r>
              <a:rPr lang="en-GB" altLang="en-US" sz="1600"/>
              <a:t> Unbiased detection (though may be GC biases, mapping ambiguities)</a:t>
            </a:r>
          </a:p>
          <a:p>
            <a:pPr eaLnBrk="1">
              <a:spcAft>
                <a:spcPts val="1200"/>
              </a:spcAft>
              <a:buClr>
                <a:srgbClr val="00B050"/>
              </a:buClr>
              <a:buSzPct val="125000"/>
              <a:buFont typeface="Wingdings" panose="05000000000000000000" pitchFamily="2" charset="2"/>
              <a:buChar char="ü"/>
            </a:pPr>
            <a:r>
              <a:rPr lang="en-GB" altLang="en-US" sz="1600"/>
              <a:t> Higher reproducibility</a:t>
            </a:r>
          </a:p>
          <a:p>
            <a:pPr eaLnBrk="1">
              <a:spcAft>
                <a:spcPts val="600"/>
              </a:spcAft>
              <a:buClr>
                <a:srgbClr val="00B050"/>
              </a:buClr>
              <a:buSzPct val="125000"/>
              <a:buFont typeface="Wingdings" panose="05000000000000000000" pitchFamily="2" charset="2"/>
              <a:buChar char="ü"/>
            </a:pPr>
            <a:r>
              <a:rPr lang="en-GB" altLang="en-US" sz="1600"/>
              <a:t> Wider range of detection, sensitivity limited by depth of sequencing (library size)</a:t>
            </a:r>
          </a:p>
          <a:p>
            <a:pPr eaLnBrk="1">
              <a:spcAft>
                <a:spcPts val="600"/>
              </a:spcAft>
              <a:buClr>
                <a:srgbClr val="00B050"/>
              </a:buClr>
              <a:buSzPct val="125000"/>
              <a:buFont typeface="Wingdings" panose="05000000000000000000" pitchFamily="2" charset="2"/>
              <a:buChar char="ü"/>
            </a:pPr>
            <a:r>
              <a:rPr lang="en-US" altLang="en-US" sz="1600"/>
              <a:t> No prior knowledge of transcript seq. needed </a:t>
            </a:r>
            <a:r>
              <a:rPr lang="en-US" altLang="en-US" sz="1600">
                <a:sym typeface="Wingdings" panose="05000000000000000000" pitchFamily="2" charset="2"/>
              </a:rPr>
              <a:t> discovery, rare genes, non-model organisms</a:t>
            </a:r>
          </a:p>
          <a:p>
            <a:pPr eaLnBrk="1">
              <a:spcAft>
                <a:spcPts val="1200"/>
              </a:spcAft>
              <a:buClr>
                <a:srgbClr val="00B050"/>
              </a:buClr>
              <a:buSzPct val="125000"/>
              <a:buFont typeface="Wingdings" panose="05000000000000000000" pitchFamily="2" charset="2"/>
              <a:buChar char="ü"/>
            </a:pPr>
            <a:r>
              <a:rPr lang="es-ES" altLang="en-US" sz="1600">
                <a:sym typeface="Wingdings" panose="05000000000000000000" pitchFamily="2" charset="2"/>
              </a:rPr>
              <a:t> Single-base resolution  SNPs, isoforms</a:t>
            </a:r>
            <a:endParaRPr lang="en-US" altLang="en-US" sz="1600">
              <a:sym typeface="Wingdings" panose="05000000000000000000" pitchFamily="2" charset="2"/>
            </a:endParaRPr>
          </a:p>
          <a:p>
            <a:pPr eaLnBrk="1">
              <a:spcAft>
                <a:spcPts val="600"/>
              </a:spcAft>
              <a:buClr>
                <a:srgbClr val="FF0000"/>
              </a:buClr>
              <a:buSzPct val="100000"/>
              <a:buFont typeface="Webdings" panose="05030102010509060703" pitchFamily="18" charset="2"/>
              <a:buChar char=""/>
            </a:pPr>
            <a:r>
              <a:rPr lang="en-GB" altLang="en-US" sz="1600"/>
              <a:t> Complex analysis</a:t>
            </a:r>
          </a:p>
          <a:p>
            <a:pPr eaLnBrk="1">
              <a:spcAft>
                <a:spcPts val="600"/>
              </a:spcAft>
              <a:buClr>
                <a:srgbClr val="FF0000"/>
              </a:buClr>
              <a:buSzPct val="100000"/>
              <a:buFont typeface="Webdings" panose="05030102010509060703" pitchFamily="18" charset="2"/>
              <a:buChar char=""/>
            </a:pPr>
            <a:r>
              <a:rPr lang="en-GB" altLang="en-US" sz="1600"/>
              <a:t> High data storage &amp; computational demands</a:t>
            </a:r>
          </a:p>
          <a:p>
            <a:pPr eaLnBrk="1">
              <a:spcAft>
                <a:spcPts val="600"/>
              </a:spcAft>
              <a:buClr>
                <a:srgbClr val="FF0000"/>
              </a:buClr>
              <a:buSzPct val="100000"/>
              <a:buFont typeface="Webdings" panose="05030102010509060703" pitchFamily="18" charset="2"/>
              <a:buChar char=""/>
            </a:pPr>
            <a:r>
              <a:rPr lang="en-GB" altLang="en-US" sz="1600"/>
              <a:t> Higher costs</a:t>
            </a:r>
          </a:p>
        </p:txBody>
      </p:sp>
      <p:sp>
        <p:nvSpPr>
          <p:cNvPr id="36871" name="10 Rectángulo"/>
          <p:cNvSpPr>
            <a:spLocks noChangeArrowheads="1"/>
          </p:cNvSpPr>
          <p:nvPr/>
        </p:nvSpPr>
        <p:spPr bwMode="auto">
          <a:xfrm>
            <a:off x="273050" y="2349500"/>
            <a:ext cx="4808538" cy="4138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a:spcAft>
                <a:spcPts val="600"/>
              </a:spcAft>
              <a:buClr>
                <a:srgbClr val="000000"/>
              </a:buClr>
              <a:buSzPct val="100000"/>
              <a:buFont typeface="Arial" panose="020B0604020202020204" pitchFamily="34" charset="0"/>
              <a:buChar char="•"/>
            </a:pPr>
            <a:r>
              <a:rPr lang="en-GB" altLang="en-US" sz="1600"/>
              <a:t> Analog signal, continuous (intensity)</a:t>
            </a:r>
          </a:p>
          <a:p>
            <a:pPr eaLnBrk="1">
              <a:spcAft>
                <a:spcPts val="600"/>
              </a:spcAft>
              <a:buClr>
                <a:srgbClr val="FF0000"/>
              </a:buClr>
              <a:buSzPct val="100000"/>
              <a:buFont typeface="Webdings" panose="05030102010509060703" pitchFamily="18" charset="2"/>
              <a:buChar char=""/>
            </a:pPr>
            <a:r>
              <a:rPr lang="en-GB" altLang="en-US" sz="1600"/>
              <a:t> High background noise</a:t>
            </a:r>
          </a:p>
          <a:p>
            <a:pPr eaLnBrk="1">
              <a:spcAft>
                <a:spcPts val="1200"/>
              </a:spcAft>
              <a:buClr>
                <a:srgbClr val="FF0000"/>
              </a:buClr>
              <a:buSzPct val="100000"/>
              <a:buFont typeface="Webdings" panose="05030102010509060703" pitchFamily="18" charset="2"/>
              <a:buChar char=""/>
            </a:pPr>
            <a:r>
              <a:rPr lang="en-GB" altLang="en-US" sz="1600"/>
              <a:t> Cross-hybridization bias</a:t>
            </a:r>
          </a:p>
          <a:p>
            <a:pPr eaLnBrk="1">
              <a:spcAft>
                <a:spcPts val="600"/>
              </a:spcAft>
              <a:buClr>
                <a:srgbClr val="000000"/>
              </a:buClr>
              <a:buSzPct val="100000"/>
              <a:buFont typeface="Times New Roman" panose="02020603050405020304" pitchFamily="18" charset="0"/>
              <a:buNone/>
            </a:pPr>
            <a:endParaRPr lang="en-GB" altLang="en-US" sz="1600"/>
          </a:p>
          <a:p>
            <a:pPr eaLnBrk="1">
              <a:buClr>
                <a:srgbClr val="000000"/>
              </a:buClr>
              <a:buSzPct val="100000"/>
              <a:buFont typeface="Times New Roman" panose="02020603050405020304" pitchFamily="18" charset="0"/>
              <a:buNone/>
            </a:pPr>
            <a:endParaRPr lang="en-GB" altLang="en-US" sz="1600"/>
          </a:p>
          <a:p>
            <a:pPr eaLnBrk="1">
              <a:spcAft>
                <a:spcPts val="600"/>
              </a:spcAft>
              <a:buClr>
                <a:srgbClr val="000000"/>
              </a:buClr>
              <a:buSzPct val="100000"/>
              <a:buFont typeface="Arial" panose="020B0604020202020204" pitchFamily="34" charset="0"/>
              <a:buChar char="•"/>
            </a:pPr>
            <a:r>
              <a:rPr lang="en-GB" altLang="en-US" sz="1600"/>
              <a:t> Range of detection limited by background and signal saturation</a:t>
            </a:r>
          </a:p>
          <a:p>
            <a:pPr eaLnBrk="1">
              <a:spcAft>
                <a:spcPts val="600"/>
              </a:spcAft>
              <a:buClr>
                <a:srgbClr val="000000"/>
              </a:buClr>
              <a:buSzPct val="100000"/>
              <a:buFont typeface="Arial" panose="020B0604020202020204" pitchFamily="34" charset="0"/>
              <a:buChar char="•"/>
            </a:pPr>
            <a:r>
              <a:rPr lang="en-GB" altLang="en-US" sz="1600"/>
              <a:t> Sequence must be known</a:t>
            </a:r>
          </a:p>
          <a:p>
            <a:pPr eaLnBrk="1">
              <a:spcAft>
                <a:spcPts val="1200"/>
              </a:spcAft>
              <a:buClr>
                <a:srgbClr val="000000"/>
              </a:buClr>
              <a:buSzPct val="100000"/>
              <a:buFont typeface="Arial" panose="020B0604020202020204" pitchFamily="34" charset="0"/>
              <a:buChar char="•"/>
            </a:pPr>
            <a:r>
              <a:rPr lang="en-GB" altLang="en-US" sz="1600"/>
              <a:t> Only see what’s on the chip</a:t>
            </a:r>
          </a:p>
          <a:p>
            <a:pPr eaLnBrk="1">
              <a:buClr>
                <a:srgbClr val="000000"/>
              </a:buClr>
              <a:buSzPct val="100000"/>
              <a:buFont typeface="Times New Roman" panose="02020603050405020304" pitchFamily="18" charset="0"/>
              <a:buNone/>
            </a:pPr>
            <a:endParaRPr lang="en-GB" altLang="en-US" sz="1600"/>
          </a:p>
          <a:p>
            <a:pPr eaLnBrk="1">
              <a:spcAft>
                <a:spcPts val="600"/>
              </a:spcAft>
              <a:buClr>
                <a:srgbClr val="00B050"/>
              </a:buClr>
              <a:buSzPct val="125000"/>
              <a:buFont typeface="Wingdings" panose="05000000000000000000" pitchFamily="2" charset="2"/>
              <a:buChar char="ü"/>
            </a:pPr>
            <a:r>
              <a:rPr lang="en-US" altLang="en-US" sz="1600"/>
              <a:t> Well established methods for analysis</a:t>
            </a:r>
          </a:p>
          <a:p>
            <a:pPr eaLnBrk="1">
              <a:spcAft>
                <a:spcPts val="600"/>
              </a:spcAft>
              <a:buClr>
                <a:srgbClr val="00B050"/>
              </a:buClr>
              <a:buSzPct val="125000"/>
              <a:buFont typeface="Wingdings" panose="05000000000000000000" pitchFamily="2" charset="2"/>
              <a:buChar char="ü"/>
            </a:pPr>
            <a:r>
              <a:rPr lang="en-US" altLang="en-US" sz="1600"/>
              <a:t> Small data demands</a:t>
            </a:r>
          </a:p>
          <a:p>
            <a:pPr eaLnBrk="1">
              <a:spcAft>
                <a:spcPts val="600"/>
              </a:spcAft>
              <a:buClr>
                <a:srgbClr val="00B050"/>
              </a:buClr>
              <a:buSzPct val="125000"/>
              <a:buFont typeface="Wingdings" panose="05000000000000000000" pitchFamily="2" charset="2"/>
              <a:buChar char="ü"/>
            </a:pPr>
            <a:r>
              <a:rPr lang="en-US" altLang="en-US" sz="1600"/>
              <a:t> Lower costs </a:t>
            </a:r>
          </a:p>
        </p:txBody>
      </p:sp>
      <p:sp>
        <p:nvSpPr>
          <p:cNvPr id="36872" name="12 CuadroTexto"/>
          <p:cNvSpPr txBox="1">
            <a:spLocks noChangeArrowheads="1"/>
          </p:cNvSpPr>
          <p:nvPr/>
        </p:nvSpPr>
        <p:spPr bwMode="auto">
          <a:xfrm>
            <a:off x="920750" y="1565275"/>
            <a:ext cx="1363663"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ca-ES" altLang="en-US" b="1" u="sng"/>
              <a:t>Microarray</a:t>
            </a:r>
          </a:p>
        </p:txBody>
      </p:sp>
      <p:sp>
        <p:nvSpPr>
          <p:cNvPr id="36873" name="13 CuadroTexto"/>
          <p:cNvSpPr txBox="1">
            <a:spLocks noChangeArrowheads="1"/>
          </p:cNvSpPr>
          <p:nvPr/>
        </p:nvSpPr>
        <p:spPr bwMode="auto">
          <a:xfrm>
            <a:off x="5384800" y="1557338"/>
            <a:ext cx="1158875"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ca-ES" altLang="en-US" b="1" u="sng"/>
              <a:t>RNA-seq</a:t>
            </a:r>
          </a:p>
        </p:txBody>
      </p:sp>
      <p:pic>
        <p:nvPicPr>
          <p:cNvPr id="3687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l="13075" t="13367" r="65547" b="53329"/>
          <a:stretch>
            <a:fillRect/>
          </a:stretch>
        </p:blipFill>
        <p:spPr bwMode="auto">
          <a:xfrm>
            <a:off x="2360613" y="1125538"/>
            <a:ext cx="1187450" cy="1079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75"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l="18434" t="66078" r="62486" b="19656"/>
          <a:stretch>
            <a:fillRect/>
          </a:stretch>
        </p:blipFill>
        <p:spPr bwMode="auto">
          <a:xfrm>
            <a:off x="6969125" y="981075"/>
            <a:ext cx="2936875" cy="1235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Rectangle 3"/>
          <p:cNvSpPr>
            <a:spLocks noChangeArrowheads="1"/>
          </p:cNvSpPr>
          <p:nvPr/>
        </p:nvSpPr>
        <p:spPr bwMode="auto">
          <a:xfrm>
            <a:off x="128588" y="606425"/>
            <a:ext cx="9777412"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square"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5</a:t>
            </a:r>
            <a:r>
              <a:rPr lang="en-US" altLang="en-US" sz="2300" b="1" dirty="0" smtClean="0">
                <a:solidFill>
                  <a:srgbClr val="7D468C"/>
                </a:solidFill>
                <a:latin typeface="Calibri" panose="020F0502020204030204" pitchFamily="34" charset="0"/>
                <a:ea typeface="ＭＳ Ｐゴシック" panose="020B0600070205080204" pitchFamily="34" charset="-128"/>
              </a:rPr>
              <a:t>. Introduction to RNA-</a:t>
            </a:r>
            <a:r>
              <a:rPr lang="en-US" altLang="en-US" sz="2300" b="1" dirty="0" err="1" smtClean="0">
                <a:solidFill>
                  <a:srgbClr val="7D468C"/>
                </a:solidFill>
                <a:latin typeface="Calibri" panose="020F0502020204030204" pitchFamily="34" charset="0"/>
                <a:ea typeface="ＭＳ Ｐゴシック" panose="020B0600070205080204" pitchFamily="34" charset="-128"/>
              </a:rPr>
              <a:t>seq</a:t>
            </a:r>
            <a:r>
              <a:rPr lang="en-US" altLang="en-US" sz="2300" b="1" dirty="0" smtClean="0">
                <a:solidFill>
                  <a:srgbClr val="7D468C"/>
                </a:solidFill>
                <a:latin typeface="Calibri" panose="020F0502020204030204" pitchFamily="34" charset="0"/>
                <a:ea typeface="ＭＳ Ｐゴシック" panose="020B0600070205080204" pitchFamily="34" charset="-128"/>
              </a:rPr>
              <a:t>: </a:t>
            </a:r>
            <a:r>
              <a:rPr lang="en-US" altLang="en-US" sz="2300" b="1" dirty="0" smtClean="0">
                <a:solidFill>
                  <a:srgbClr val="CE02CE"/>
                </a:solidFill>
                <a:latin typeface="Calibri" panose="020F0502020204030204" pitchFamily="34" charset="0"/>
                <a:ea typeface="ＭＳ Ｐゴシック" panose="020B0600070205080204" pitchFamily="34" charset="-128"/>
              </a:rPr>
              <a:t>Expression analysis</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397300412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1"/>
          <p:cNvSpPr/>
          <p:nvPr/>
        </p:nvSpPr>
        <p:spPr>
          <a:xfrm>
            <a:off x="272480" y="1217283"/>
            <a:ext cx="9633520" cy="5062411"/>
          </a:xfrm>
          <a:prstGeom prst="rect">
            <a:avLst/>
          </a:prstGeom>
        </p:spPr>
        <p:txBody>
          <a:bodyPr wrap="square">
            <a:spAutoFit/>
          </a:bodyPr>
          <a:lstStyle/>
          <a:p>
            <a:pPr marL="285750" indent="-285750" eaLnBrk="1">
              <a:lnSpc>
                <a:spcPct val="93000"/>
              </a:lnSpc>
              <a:spcAft>
                <a:spcPts val="600"/>
              </a:spcAft>
              <a:buClr>
                <a:srgbClr val="000000"/>
              </a:buClr>
              <a:buSzPct val="100000"/>
              <a:buFont typeface="Wingdings" panose="05000000000000000000" pitchFamily="2" charset="2"/>
              <a:buChar char="§"/>
              <a:defRPr/>
            </a:pPr>
            <a:r>
              <a:rPr lang="en-US" sz="2000" b="1" dirty="0">
                <a:latin typeface="Arial" pitchFamily="34" charset="0"/>
                <a:cs typeface="Arial" pitchFamily="34" charset="0"/>
              </a:rPr>
              <a:t>Sample</a:t>
            </a:r>
          </a:p>
          <a:p>
            <a:pPr lvl="1" eaLnBrk="1">
              <a:lnSpc>
                <a:spcPct val="93000"/>
              </a:lnSpc>
              <a:spcAft>
                <a:spcPts val="600"/>
              </a:spcAft>
              <a:buClr>
                <a:srgbClr val="000000"/>
              </a:buClr>
              <a:buSzPct val="100000"/>
              <a:buFont typeface="Courier New" pitchFamily="49" charset="0"/>
              <a:buChar char="o"/>
              <a:defRPr/>
            </a:pPr>
            <a:r>
              <a:rPr lang="en-GB" sz="2000" dirty="0">
                <a:latin typeface="Arial" pitchFamily="34" charset="0"/>
                <a:cs typeface="Arial" pitchFamily="34" charset="0"/>
              </a:rPr>
              <a:t>RNA is fragile compared to DNA</a:t>
            </a:r>
            <a:endParaRPr lang="en-US" sz="2000" dirty="0">
              <a:latin typeface="Arial" pitchFamily="34" charset="0"/>
              <a:cs typeface="Arial" pitchFamily="34" charset="0"/>
            </a:endParaRPr>
          </a:p>
          <a:p>
            <a:pPr lvl="1" eaLnBrk="1">
              <a:lnSpc>
                <a:spcPct val="93000"/>
              </a:lnSpc>
              <a:spcAft>
                <a:spcPts val="600"/>
              </a:spcAft>
              <a:buClr>
                <a:srgbClr val="000000"/>
              </a:buClr>
              <a:buSzPct val="100000"/>
              <a:buFont typeface="Courier New" pitchFamily="49" charset="0"/>
              <a:buChar char="o"/>
              <a:defRPr/>
            </a:pPr>
            <a:r>
              <a:rPr lang="en-US" sz="2000" dirty="0">
                <a:latin typeface="Arial" pitchFamily="34" charset="0"/>
                <a:cs typeface="Arial" pitchFamily="34" charset="0"/>
              </a:rPr>
              <a:t>Purity?  Quantity?  Quality?</a:t>
            </a:r>
          </a:p>
          <a:p>
            <a:pPr lvl="1" eaLnBrk="1">
              <a:lnSpc>
                <a:spcPct val="93000"/>
              </a:lnSpc>
              <a:spcAft>
                <a:spcPts val="600"/>
              </a:spcAft>
              <a:buClr>
                <a:srgbClr val="000000"/>
              </a:buClr>
              <a:buSzPct val="100000"/>
              <a:buFont typeface="Courier New" pitchFamily="49" charset="0"/>
              <a:buChar char="o"/>
              <a:defRPr/>
            </a:pPr>
            <a:r>
              <a:rPr lang="es-ES" sz="2000" dirty="0">
                <a:latin typeface="Arial" pitchFamily="34" charset="0"/>
                <a:cs typeface="Arial" pitchFamily="34" charset="0"/>
              </a:rPr>
              <a:t>RNA </a:t>
            </a:r>
            <a:r>
              <a:rPr lang="es-ES" sz="2000" dirty="0" err="1">
                <a:latin typeface="Arial" pitchFamily="34" charset="0"/>
                <a:cs typeface="Arial" pitchFamily="34" charset="0"/>
              </a:rPr>
              <a:t>subtype</a:t>
            </a:r>
            <a:r>
              <a:rPr lang="es-ES" sz="2000" dirty="0">
                <a:latin typeface="Arial" pitchFamily="34" charset="0"/>
                <a:cs typeface="Arial" pitchFamily="34" charset="0"/>
              </a:rPr>
              <a:t> </a:t>
            </a:r>
            <a:r>
              <a:rPr lang="es-ES" sz="2000" dirty="0" err="1">
                <a:latin typeface="Arial" pitchFamily="34" charset="0"/>
                <a:cs typeface="Arial" pitchFamily="34" charset="0"/>
              </a:rPr>
              <a:t>selection</a:t>
            </a:r>
            <a:endParaRPr lang="es-ES" sz="2000" dirty="0">
              <a:latin typeface="Arial" pitchFamily="34" charset="0"/>
              <a:cs typeface="Arial" pitchFamily="34" charset="0"/>
            </a:endParaRPr>
          </a:p>
          <a:p>
            <a:pPr lvl="2" eaLnBrk="1">
              <a:lnSpc>
                <a:spcPct val="93000"/>
              </a:lnSpc>
              <a:spcAft>
                <a:spcPts val="600"/>
              </a:spcAft>
              <a:buClr>
                <a:srgbClr val="000000"/>
              </a:buClr>
              <a:buSzPct val="100000"/>
              <a:buFont typeface="Arial" panose="020B0604020202020204" pitchFamily="34" charset="0"/>
              <a:buChar char="•"/>
              <a:defRPr/>
            </a:pPr>
            <a:r>
              <a:rPr lang="en-GB" dirty="0">
                <a:latin typeface="Arial" pitchFamily="34" charset="0"/>
                <a:cs typeface="Arial" pitchFamily="34" charset="0"/>
              </a:rPr>
              <a:t>Small RNAs captured separately</a:t>
            </a:r>
          </a:p>
          <a:p>
            <a:pPr lvl="2" eaLnBrk="1">
              <a:lnSpc>
                <a:spcPct val="93000"/>
              </a:lnSpc>
              <a:spcAft>
                <a:spcPts val="600"/>
              </a:spcAft>
              <a:buClr>
                <a:srgbClr val="000000"/>
              </a:buClr>
              <a:buSzPct val="100000"/>
              <a:buFont typeface="Arial" panose="020B0604020202020204" pitchFamily="34" charset="0"/>
              <a:buChar char="•"/>
              <a:defRPr/>
            </a:pPr>
            <a:r>
              <a:rPr lang="en-GB" dirty="0" err="1">
                <a:latin typeface="Arial" pitchFamily="34" charset="0"/>
                <a:cs typeface="Arial" pitchFamily="34" charset="0"/>
              </a:rPr>
              <a:t>PolyA</a:t>
            </a:r>
            <a:r>
              <a:rPr lang="en-GB" dirty="0">
                <a:latin typeface="Arial" pitchFamily="34" charset="0"/>
                <a:cs typeface="Arial" pitchFamily="34" charset="0"/>
              </a:rPr>
              <a:t> selection of large RNAs may result </a:t>
            </a:r>
            <a:r>
              <a:rPr lang="en-US" dirty="0">
                <a:latin typeface="Arial" pitchFamily="34" charset="0"/>
                <a:cs typeface="Arial" pitchFamily="34" charset="0"/>
              </a:rPr>
              <a:t>in 3’ end bias</a:t>
            </a:r>
          </a:p>
          <a:p>
            <a:pPr lvl="2" eaLnBrk="1">
              <a:lnSpc>
                <a:spcPct val="93000"/>
              </a:lnSpc>
              <a:spcAft>
                <a:spcPts val="1200"/>
              </a:spcAft>
              <a:buClr>
                <a:srgbClr val="000000"/>
              </a:buClr>
              <a:buSzPct val="100000"/>
              <a:buFont typeface="Arial" panose="020B0604020202020204" pitchFamily="34" charset="0"/>
              <a:buChar char="•"/>
              <a:defRPr/>
            </a:pPr>
            <a:r>
              <a:rPr lang="en-GB" dirty="0">
                <a:latin typeface="Arial" pitchFamily="34" charset="0"/>
                <a:cs typeface="Arial" pitchFamily="34" charset="0"/>
              </a:rPr>
              <a:t>A small fraction of highly expressed genes may consume the majority of reads (rRNA)</a:t>
            </a:r>
            <a:endParaRPr lang="en-US" dirty="0">
              <a:latin typeface="Arial" pitchFamily="34" charset="0"/>
              <a:cs typeface="Arial" pitchFamily="34" charset="0"/>
            </a:endParaRPr>
          </a:p>
          <a:p>
            <a:pPr marL="285750" indent="-285750" eaLnBrk="1">
              <a:lnSpc>
                <a:spcPct val="93000"/>
              </a:lnSpc>
              <a:spcAft>
                <a:spcPts val="600"/>
              </a:spcAft>
              <a:buClr>
                <a:srgbClr val="000000"/>
              </a:buClr>
              <a:buSzPct val="100000"/>
              <a:buFont typeface="Wingdings" panose="05000000000000000000" pitchFamily="2" charset="2"/>
              <a:buChar char="§"/>
              <a:defRPr/>
            </a:pPr>
            <a:r>
              <a:rPr lang="en-US" sz="2000" b="1" dirty="0">
                <a:latin typeface="Arial" pitchFamily="34" charset="0"/>
                <a:cs typeface="Arial" pitchFamily="34" charset="0"/>
              </a:rPr>
              <a:t>Library preparation</a:t>
            </a:r>
          </a:p>
          <a:p>
            <a:pPr lvl="1" eaLnBrk="1">
              <a:lnSpc>
                <a:spcPct val="93000"/>
              </a:lnSpc>
              <a:spcAft>
                <a:spcPts val="600"/>
              </a:spcAft>
              <a:buClr>
                <a:srgbClr val="000000"/>
              </a:buClr>
              <a:buSzPct val="100000"/>
              <a:buFont typeface="Courier New" pitchFamily="49" charset="0"/>
              <a:buChar char="o"/>
              <a:defRPr/>
            </a:pPr>
            <a:r>
              <a:rPr lang="en-US" sz="2000" dirty="0">
                <a:latin typeface="Arial" pitchFamily="34" charset="0"/>
                <a:cs typeface="Arial" pitchFamily="34" charset="0"/>
              </a:rPr>
              <a:t>Technical biases</a:t>
            </a:r>
          </a:p>
          <a:p>
            <a:pPr lvl="1" eaLnBrk="1">
              <a:lnSpc>
                <a:spcPct val="93000"/>
              </a:lnSpc>
              <a:spcAft>
                <a:spcPts val="1200"/>
              </a:spcAft>
              <a:buClr>
                <a:srgbClr val="000000"/>
              </a:buClr>
              <a:buSzPct val="100000"/>
              <a:buFont typeface="Courier New" pitchFamily="49" charset="0"/>
              <a:buChar char="o"/>
              <a:defRPr/>
            </a:pPr>
            <a:r>
              <a:rPr lang="es-ES" sz="2000" dirty="0" err="1">
                <a:latin typeface="Arial" pitchFamily="34" charset="0"/>
                <a:cs typeface="Arial" pitchFamily="34" charset="0"/>
              </a:rPr>
              <a:t>Contaminating</a:t>
            </a:r>
            <a:r>
              <a:rPr lang="es-ES" sz="2000" dirty="0">
                <a:latin typeface="Arial" pitchFamily="34" charset="0"/>
                <a:cs typeface="Arial" pitchFamily="34" charset="0"/>
              </a:rPr>
              <a:t> </a:t>
            </a:r>
            <a:r>
              <a:rPr lang="es-ES" sz="2000" dirty="0" err="1">
                <a:latin typeface="Arial" pitchFamily="34" charset="0"/>
                <a:cs typeface="Arial" pitchFamily="34" charset="0"/>
              </a:rPr>
              <a:t>sequences</a:t>
            </a:r>
            <a:r>
              <a:rPr lang="es-ES" sz="2000" dirty="0">
                <a:latin typeface="Arial" pitchFamily="34" charset="0"/>
                <a:cs typeface="Arial" pitchFamily="34" charset="0"/>
              </a:rPr>
              <a:t> (adapters..)</a:t>
            </a:r>
            <a:endParaRPr lang="en-US" sz="2000" dirty="0">
              <a:latin typeface="Arial" pitchFamily="34" charset="0"/>
              <a:cs typeface="Arial" pitchFamily="34" charset="0"/>
            </a:endParaRPr>
          </a:p>
          <a:p>
            <a:pPr marL="285750" lvl="1" eaLnBrk="1">
              <a:lnSpc>
                <a:spcPct val="93000"/>
              </a:lnSpc>
              <a:spcAft>
                <a:spcPts val="600"/>
              </a:spcAft>
              <a:buClr>
                <a:srgbClr val="000000"/>
              </a:buClr>
              <a:buSzPct val="100000"/>
              <a:buFont typeface="Wingdings" panose="05000000000000000000" pitchFamily="2" charset="2"/>
              <a:buChar char="§"/>
              <a:defRPr/>
            </a:pPr>
            <a:r>
              <a:rPr lang="en-GB" sz="2000" b="1" dirty="0">
                <a:latin typeface="Arial" pitchFamily="34" charset="0"/>
                <a:cs typeface="Arial" pitchFamily="34" charset="0"/>
              </a:rPr>
              <a:t>Sequencing depth (library size)</a:t>
            </a:r>
          </a:p>
          <a:p>
            <a:pPr lvl="1" eaLnBrk="1">
              <a:lnSpc>
                <a:spcPct val="93000"/>
              </a:lnSpc>
              <a:spcAft>
                <a:spcPts val="600"/>
              </a:spcAft>
              <a:buClr>
                <a:srgbClr val="000000"/>
              </a:buClr>
              <a:buSzPct val="100000"/>
              <a:buFont typeface="Courier New" pitchFamily="49" charset="0"/>
              <a:buChar char="o"/>
              <a:defRPr/>
            </a:pPr>
            <a:r>
              <a:rPr lang="en-GB" sz="2000" dirty="0">
                <a:latin typeface="Arial" pitchFamily="34" charset="0"/>
                <a:cs typeface="Arial" pitchFamily="34" charset="0"/>
              </a:rPr>
              <a:t>The relative abundance of RNAs vary </a:t>
            </a:r>
            <a:r>
              <a:rPr lang="en-GB" sz="2000" dirty="0" smtClean="0">
                <a:latin typeface="Arial" pitchFamily="34" charset="0"/>
                <a:cs typeface="Arial" pitchFamily="34" charset="0"/>
              </a:rPr>
              <a:t>widely </a:t>
            </a:r>
            <a:r>
              <a:rPr lang="en-GB" sz="2000" dirty="0">
                <a:latin typeface="Arial" pitchFamily="34" charset="0"/>
                <a:cs typeface="Arial" pitchFamily="34" charset="0"/>
              </a:rPr>
              <a:t>(10</a:t>
            </a:r>
            <a:r>
              <a:rPr lang="en-GB" sz="2000" baseline="30000" dirty="0">
                <a:latin typeface="Arial" pitchFamily="34" charset="0"/>
                <a:cs typeface="Arial" pitchFamily="34" charset="0"/>
              </a:rPr>
              <a:t>5</a:t>
            </a:r>
            <a:r>
              <a:rPr lang="en-GB" sz="2000" dirty="0">
                <a:latin typeface="Arial" pitchFamily="34" charset="0"/>
                <a:cs typeface="Arial" pitchFamily="34" charset="0"/>
              </a:rPr>
              <a:t> – 10</a:t>
            </a:r>
            <a:r>
              <a:rPr lang="en-GB" sz="2000" baseline="30000" dirty="0">
                <a:latin typeface="Arial" pitchFamily="34" charset="0"/>
                <a:cs typeface="Arial" pitchFamily="34" charset="0"/>
              </a:rPr>
              <a:t>7</a:t>
            </a:r>
            <a:r>
              <a:rPr lang="en-GB" sz="2000" dirty="0">
                <a:latin typeface="Arial" pitchFamily="34" charset="0"/>
                <a:cs typeface="Arial" pitchFamily="34" charset="0"/>
              </a:rPr>
              <a:t> orders of magnitude)</a:t>
            </a:r>
            <a:endParaRPr lang="en-US" sz="2000" dirty="0">
              <a:latin typeface="Arial" pitchFamily="34" charset="0"/>
              <a:cs typeface="Arial" pitchFamily="34" charset="0"/>
            </a:endParaRPr>
          </a:p>
          <a:p>
            <a:pPr lvl="1" eaLnBrk="1">
              <a:lnSpc>
                <a:spcPct val="93000"/>
              </a:lnSpc>
              <a:spcAft>
                <a:spcPts val="600"/>
              </a:spcAft>
              <a:buClr>
                <a:srgbClr val="000000"/>
              </a:buClr>
              <a:buSzPct val="100000"/>
              <a:buFont typeface="Courier New" pitchFamily="49" charset="0"/>
              <a:buChar char="o"/>
              <a:defRPr/>
            </a:pPr>
            <a:r>
              <a:rPr lang="es-ES" sz="2000" dirty="0" err="1">
                <a:latin typeface="Arial" pitchFamily="34" charset="0"/>
                <a:cs typeface="Arial" pitchFamily="34" charset="0"/>
              </a:rPr>
              <a:t>Range</a:t>
            </a:r>
            <a:r>
              <a:rPr lang="es-ES" sz="2000" dirty="0">
                <a:latin typeface="Arial" pitchFamily="34" charset="0"/>
                <a:cs typeface="Arial" pitchFamily="34" charset="0"/>
              </a:rPr>
              <a:t> of </a:t>
            </a:r>
            <a:r>
              <a:rPr lang="es-ES" sz="2000" dirty="0" err="1">
                <a:latin typeface="Arial" pitchFamily="34" charset="0"/>
                <a:cs typeface="Arial" pitchFamily="34" charset="0"/>
              </a:rPr>
              <a:t>detection</a:t>
            </a:r>
            <a:endParaRPr lang="en-GB" sz="2000" dirty="0">
              <a:latin typeface="Arial" pitchFamily="34" charset="0"/>
              <a:cs typeface="Arial" pitchFamily="34" charset="0"/>
            </a:endParaRPr>
          </a:p>
        </p:txBody>
      </p:sp>
      <p:sp>
        <p:nvSpPr>
          <p:cNvPr id="5" name="Rectangle 3"/>
          <p:cNvSpPr>
            <a:spLocks noChangeArrowheads="1"/>
          </p:cNvSpPr>
          <p:nvPr/>
        </p:nvSpPr>
        <p:spPr bwMode="auto">
          <a:xfrm>
            <a:off x="128588" y="606425"/>
            <a:ext cx="9777412"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square"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5</a:t>
            </a:r>
            <a:r>
              <a:rPr lang="en-US" altLang="en-US" sz="2300" b="1" dirty="0" smtClean="0">
                <a:solidFill>
                  <a:srgbClr val="7D468C"/>
                </a:solidFill>
                <a:latin typeface="Calibri" panose="020F0502020204030204" pitchFamily="34" charset="0"/>
                <a:ea typeface="ＭＳ Ｐゴシック" panose="020B0600070205080204" pitchFamily="34" charset="-128"/>
              </a:rPr>
              <a:t>. Introduction to RNA-</a:t>
            </a:r>
            <a:r>
              <a:rPr lang="en-US" altLang="en-US" sz="2300" b="1" dirty="0" err="1" smtClean="0">
                <a:solidFill>
                  <a:srgbClr val="7D468C"/>
                </a:solidFill>
                <a:latin typeface="Calibri" panose="020F0502020204030204" pitchFamily="34" charset="0"/>
                <a:ea typeface="ＭＳ Ｐゴシック" panose="020B0600070205080204" pitchFamily="34" charset="-128"/>
              </a:rPr>
              <a:t>seq</a:t>
            </a:r>
            <a:r>
              <a:rPr lang="en-US" altLang="en-US" sz="2300" b="1" dirty="0" smtClean="0">
                <a:solidFill>
                  <a:srgbClr val="7D468C"/>
                </a:solidFill>
                <a:latin typeface="Calibri" panose="020F0502020204030204" pitchFamily="34" charset="0"/>
                <a:ea typeface="ＭＳ Ｐゴシック" panose="020B0600070205080204" pitchFamily="34" charset="-128"/>
              </a:rPr>
              <a:t> Expression Analysis: </a:t>
            </a:r>
            <a:r>
              <a:rPr lang="en-US" altLang="en-US" sz="2300" b="1" dirty="0" smtClean="0">
                <a:solidFill>
                  <a:srgbClr val="CE02CE"/>
                </a:solidFill>
                <a:latin typeface="Calibri" panose="020F0502020204030204" pitchFamily="34" charset="0"/>
                <a:ea typeface="ＭＳ Ｐゴシック" panose="020B0600070205080204" pitchFamily="34" charset="-128"/>
              </a:rPr>
              <a:t>Main challenges</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25996490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l="786" t="12643" r="52866" b="12093"/>
          <a:stretch>
            <a:fillRect/>
          </a:stretch>
        </p:blipFill>
        <p:spPr bwMode="auto">
          <a:xfrm>
            <a:off x="6033120" y="1412776"/>
            <a:ext cx="3643313" cy="3455988"/>
          </a:xfrm>
          <a:prstGeom prst="rect">
            <a:avLst/>
          </a:prstGeom>
          <a:noFill/>
          <a:ln w="6350">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pic>
        <p:nvPicPr>
          <p:cNvPr id="35844"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l="22778" t="93283" r="34015" b="1341"/>
          <a:stretch>
            <a:fillRect/>
          </a:stretch>
        </p:blipFill>
        <p:spPr bwMode="auto">
          <a:xfrm>
            <a:off x="5945187" y="5013176"/>
            <a:ext cx="3960813"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miter lim="800000"/>
                <a:headEnd/>
                <a:tailEnd/>
              </a14:hiddenLine>
            </a:ext>
          </a:extLst>
        </p:spPr>
      </p:pic>
      <p:sp>
        <p:nvSpPr>
          <p:cNvPr id="6" name="5 Rectángulo"/>
          <p:cNvSpPr/>
          <p:nvPr/>
        </p:nvSpPr>
        <p:spPr>
          <a:xfrm>
            <a:off x="56456" y="1412776"/>
            <a:ext cx="5761087" cy="4611647"/>
          </a:xfrm>
          <a:prstGeom prst="rect">
            <a:avLst/>
          </a:prstGeom>
        </p:spPr>
        <p:txBody>
          <a:bodyPr wrap="square">
            <a:spAutoFit/>
          </a:bodyPr>
          <a:lstStyle/>
          <a:p>
            <a:pPr marL="285750" lvl="1" eaLnBrk="1">
              <a:lnSpc>
                <a:spcPct val="93000"/>
              </a:lnSpc>
              <a:spcAft>
                <a:spcPts val="600"/>
              </a:spcAft>
              <a:buClr>
                <a:srgbClr val="000000"/>
              </a:buClr>
              <a:buSzPct val="100000"/>
              <a:buFont typeface="Wingdings" panose="05000000000000000000" pitchFamily="2" charset="2"/>
              <a:buChar char="§"/>
              <a:defRPr/>
            </a:pPr>
            <a:r>
              <a:rPr lang="en-GB" sz="2000" b="1" dirty="0">
                <a:latin typeface="Arial" pitchFamily="34" charset="0"/>
                <a:cs typeface="Arial" pitchFamily="34" charset="0"/>
              </a:rPr>
              <a:t>Mapping</a:t>
            </a:r>
            <a:r>
              <a:rPr lang="en-GB" sz="2000" dirty="0">
                <a:latin typeface="Arial" pitchFamily="34" charset="0"/>
                <a:cs typeface="Arial" pitchFamily="34" charset="0"/>
              </a:rPr>
              <a:t> reads to genome is challenging</a:t>
            </a:r>
          </a:p>
          <a:p>
            <a:pPr lvl="1" eaLnBrk="1">
              <a:lnSpc>
                <a:spcPct val="93000"/>
              </a:lnSpc>
              <a:spcAft>
                <a:spcPts val="600"/>
              </a:spcAft>
              <a:buClr>
                <a:srgbClr val="000000"/>
              </a:buClr>
              <a:buSzPct val="100000"/>
              <a:buFont typeface="Courier New" pitchFamily="49" charset="0"/>
              <a:buChar char="o"/>
              <a:defRPr/>
            </a:pPr>
            <a:r>
              <a:rPr lang="en-GB" dirty="0" smtClean="0">
                <a:latin typeface="Arial" pitchFamily="34" charset="0"/>
                <a:cs typeface="Arial" pitchFamily="34" charset="0"/>
              </a:rPr>
              <a:t> RNAs </a:t>
            </a:r>
            <a:r>
              <a:rPr lang="en-GB" dirty="0">
                <a:latin typeface="Arial" pitchFamily="34" charset="0"/>
                <a:cs typeface="Arial" pitchFamily="34" charset="0"/>
              </a:rPr>
              <a:t>consist of small </a:t>
            </a:r>
            <a:r>
              <a:rPr lang="en-GB" dirty="0" err="1">
                <a:latin typeface="Arial" pitchFamily="34" charset="0"/>
                <a:cs typeface="Arial" pitchFamily="34" charset="0"/>
              </a:rPr>
              <a:t>exons</a:t>
            </a:r>
            <a:r>
              <a:rPr lang="en-GB" dirty="0">
                <a:latin typeface="Arial" pitchFamily="34" charset="0"/>
                <a:cs typeface="Arial" pitchFamily="34" charset="0"/>
              </a:rPr>
              <a:t> that may be separated by large </a:t>
            </a:r>
            <a:r>
              <a:rPr lang="en-GB" dirty="0" err="1">
                <a:latin typeface="Arial" pitchFamily="34" charset="0"/>
                <a:cs typeface="Arial" pitchFamily="34" charset="0"/>
              </a:rPr>
              <a:t>introns</a:t>
            </a:r>
            <a:endParaRPr lang="en-GB" dirty="0">
              <a:latin typeface="Arial" pitchFamily="34" charset="0"/>
              <a:cs typeface="Arial" pitchFamily="34" charset="0"/>
            </a:endParaRPr>
          </a:p>
          <a:p>
            <a:pPr lvl="1" eaLnBrk="1">
              <a:lnSpc>
                <a:spcPct val="93000"/>
              </a:lnSpc>
              <a:spcAft>
                <a:spcPts val="600"/>
              </a:spcAft>
              <a:buClr>
                <a:srgbClr val="000000"/>
              </a:buClr>
              <a:buSzPct val="100000"/>
              <a:buFont typeface="Courier New" pitchFamily="49" charset="0"/>
              <a:buChar char="o"/>
              <a:defRPr/>
            </a:pPr>
            <a:r>
              <a:rPr lang="en-GB" dirty="0" smtClean="0">
                <a:latin typeface="Arial" pitchFamily="34" charset="0"/>
                <a:cs typeface="Arial" pitchFamily="34" charset="0"/>
              </a:rPr>
              <a:t> Non-uniformity </a:t>
            </a:r>
            <a:r>
              <a:rPr lang="en-GB" dirty="0">
                <a:latin typeface="Arial" pitchFamily="34" charset="0"/>
                <a:cs typeface="Arial" pitchFamily="34" charset="0"/>
              </a:rPr>
              <a:t>coverage of the genome</a:t>
            </a:r>
          </a:p>
          <a:p>
            <a:pPr lvl="1" eaLnBrk="1">
              <a:lnSpc>
                <a:spcPct val="93000"/>
              </a:lnSpc>
              <a:spcAft>
                <a:spcPts val="1200"/>
              </a:spcAft>
              <a:buClr>
                <a:srgbClr val="000000"/>
              </a:buClr>
              <a:buSzPct val="100000"/>
              <a:buFont typeface="Courier New" pitchFamily="49" charset="0"/>
              <a:buChar char="o"/>
              <a:defRPr/>
            </a:pPr>
            <a:r>
              <a:rPr lang="en-GB" dirty="0" smtClean="0">
                <a:latin typeface="Arial" pitchFamily="34" charset="0"/>
                <a:cs typeface="Arial" pitchFamily="34" charset="0"/>
              </a:rPr>
              <a:t> Reads </a:t>
            </a:r>
            <a:r>
              <a:rPr lang="en-GB" dirty="0">
                <a:latin typeface="Arial" pitchFamily="34" charset="0"/>
                <a:cs typeface="Arial" pitchFamily="34" charset="0"/>
              </a:rPr>
              <a:t>may align to multiple </a:t>
            </a:r>
            <a:r>
              <a:rPr lang="en-GB" dirty="0" smtClean="0">
                <a:latin typeface="Arial" pitchFamily="34" charset="0"/>
                <a:cs typeface="Arial" pitchFamily="34" charset="0"/>
              </a:rPr>
              <a:t>positions</a:t>
            </a:r>
          </a:p>
          <a:p>
            <a:pPr lvl="1" eaLnBrk="1">
              <a:lnSpc>
                <a:spcPct val="93000"/>
              </a:lnSpc>
              <a:spcAft>
                <a:spcPts val="1200"/>
              </a:spcAft>
              <a:buClr>
                <a:srgbClr val="000000"/>
              </a:buClr>
              <a:buSzPct val="100000"/>
              <a:defRPr/>
            </a:pPr>
            <a:endParaRPr lang="en-GB" dirty="0">
              <a:latin typeface="Arial" pitchFamily="34" charset="0"/>
              <a:cs typeface="Arial" pitchFamily="34" charset="0"/>
            </a:endParaRPr>
          </a:p>
          <a:p>
            <a:pPr marL="285750" lvl="1" eaLnBrk="1">
              <a:lnSpc>
                <a:spcPct val="93000"/>
              </a:lnSpc>
              <a:spcAft>
                <a:spcPts val="600"/>
              </a:spcAft>
              <a:buClr>
                <a:srgbClr val="000000"/>
              </a:buClr>
              <a:buSzPct val="100000"/>
              <a:buFont typeface="Wingdings" panose="05000000000000000000" pitchFamily="2" charset="2"/>
              <a:buChar char="§"/>
              <a:defRPr/>
            </a:pPr>
            <a:r>
              <a:rPr lang="en-GB" sz="2000" b="1" dirty="0">
                <a:latin typeface="Arial" pitchFamily="34" charset="0"/>
                <a:cs typeface="Arial" pitchFamily="34" charset="0"/>
              </a:rPr>
              <a:t>Feature summarization and counting</a:t>
            </a:r>
          </a:p>
          <a:p>
            <a:pPr lvl="1" eaLnBrk="1">
              <a:lnSpc>
                <a:spcPct val="93000"/>
              </a:lnSpc>
              <a:spcAft>
                <a:spcPts val="600"/>
              </a:spcAft>
              <a:buClr>
                <a:srgbClr val="000000"/>
              </a:buClr>
              <a:buSzPct val="100000"/>
              <a:buFont typeface="Courier New" pitchFamily="49" charset="0"/>
              <a:buChar char="o"/>
              <a:defRPr/>
            </a:pPr>
            <a:r>
              <a:rPr lang="en-GB" dirty="0" smtClean="0">
                <a:latin typeface="Arial" pitchFamily="34" charset="0"/>
                <a:cs typeface="Arial" pitchFamily="34" charset="0"/>
              </a:rPr>
              <a:t> Need for reference </a:t>
            </a:r>
            <a:r>
              <a:rPr lang="en-GB" dirty="0">
                <a:latin typeface="Arial" pitchFamily="34" charset="0"/>
                <a:cs typeface="Arial" pitchFamily="34" charset="0"/>
              </a:rPr>
              <a:t>annotations</a:t>
            </a:r>
          </a:p>
          <a:p>
            <a:pPr lvl="1" eaLnBrk="1">
              <a:lnSpc>
                <a:spcPct val="93000"/>
              </a:lnSpc>
              <a:spcAft>
                <a:spcPts val="600"/>
              </a:spcAft>
              <a:buClr>
                <a:srgbClr val="000000"/>
              </a:buClr>
              <a:buSzPct val="100000"/>
              <a:buFont typeface="Courier New" pitchFamily="49" charset="0"/>
              <a:buChar char="o"/>
              <a:defRPr/>
            </a:pPr>
            <a:r>
              <a:rPr lang="en-US" dirty="0" smtClean="0">
                <a:latin typeface="Arial" pitchFamily="34" charset="0"/>
                <a:cs typeface="Arial" pitchFamily="34" charset="0"/>
              </a:rPr>
              <a:t> Read </a:t>
            </a:r>
            <a:r>
              <a:rPr lang="en-US" dirty="0">
                <a:latin typeface="Arial" pitchFamily="34" charset="0"/>
                <a:cs typeface="Arial" pitchFamily="34" charset="0"/>
              </a:rPr>
              <a:t>counts are affected by factors such as transcript length (longer transcripts have higher read counts, at the same expression level) and total number of </a:t>
            </a:r>
            <a:r>
              <a:rPr lang="en-US" dirty="0" smtClean="0">
                <a:latin typeface="Arial" pitchFamily="34" charset="0"/>
                <a:cs typeface="Arial" pitchFamily="34" charset="0"/>
              </a:rPr>
              <a:t>reads (sequencing depth)</a:t>
            </a:r>
            <a:r>
              <a:rPr lang="en-US" sz="2000" dirty="0" smtClean="0">
                <a:latin typeface="Arial" pitchFamily="34" charset="0"/>
                <a:cs typeface="Arial" pitchFamily="34" charset="0"/>
              </a:rPr>
              <a:t>.</a:t>
            </a:r>
            <a:endParaRPr lang="en-GB" sz="2000" dirty="0">
              <a:latin typeface="Arial" pitchFamily="34" charset="0"/>
              <a:cs typeface="Arial" pitchFamily="34" charset="0"/>
            </a:endParaRPr>
          </a:p>
          <a:p>
            <a:pPr lvl="1" eaLnBrk="1">
              <a:lnSpc>
                <a:spcPct val="93000"/>
              </a:lnSpc>
              <a:buClr>
                <a:srgbClr val="000000"/>
              </a:buClr>
              <a:buSzPct val="100000"/>
              <a:buFont typeface="Arial" panose="020B0604020202020204" pitchFamily="34" charset="0"/>
              <a:buChar char="•"/>
              <a:defRPr/>
            </a:pPr>
            <a:endParaRPr lang="en-GB" sz="2000" dirty="0">
              <a:latin typeface="Arial" pitchFamily="34" charset="0"/>
              <a:cs typeface="Arial" pitchFamily="34" charset="0"/>
            </a:endParaRPr>
          </a:p>
          <a:p>
            <a:pPr lvl="1" eaLnBrk="1">
              <a:lnSpc>
                <a:spcPct val="93000"/>
              </a:lnSpc>
              <a:buClr>
                <a:srgbClr val="000000"/>
              </a:buClr>
              <a:buSzPct val="100000"/>
              <a:buFont typeface="Times New Roman" panose="02020603050405020304" pitchFamily="18" charset="0"/>
              <a:buNone/>
              <a:defRPr/>
            </a:pPr>
            <a:endParaRPr lang="en-GB" sz="2000" dirty="0">
              <a:latin typeface="Arial" pitchFamily="34" charset="0"/>
              <a:cs typeface="Arial" pitchFamily="34" charset="0"/>
            </a:endParaRPr>
          </a:p>
        </p:txBody>
      </p:sp>
      <p:sp>
        <p:nvSpPr>
          <p:cNvPr id="8" name="Rectangle 3"/>
          <p:cNvSpPr>
            <a:spLocks noChangeArrowheads="1"/>
          </p:cNvSpPr>
          <p:nvPr/>
        </p:nvSpPr>
        <p:spPr bwMode="auto">
          <a:xfrm>
            <a:off x="128588" y="606425"/>
            <a:ext cx="9777412"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square"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5</a:t>
            </a:r>
            <a:r>
              <a:rPr lang="en-US" altLang="en-US" sz="2300" b="1" dirty="0" smtClean="0">
                <a:solidFill>
                  <a:srgbClr val="7D468C"/>
                </a:solidFill>
                <a:latin typeface="Calibri" panose="020F0502020204030204" pitchFamily="34" charset="0"/>
                <a:ea typeface="ＭＳ Ｐゴシック" panose="020B0600070205080204" pitchFamily="34" charset="-128"/>
              </a:rPr>
              <a:t>. Introduction to RNA-</a:t>
            </a:r>
            <a:r>
              <a:rPr lang="en-US" altLang="en-US" sz="2300" b="1" dirty="0" err="1" smtClean="0">
                <a:solidFill>
                  <a:srgbClr val="7D468C"/>
                </a:solidFill>
                <a:latin typeface="Calibri" panose="020F0502020204030204" pitchFamily="34" charset="0"/>
                <a:ea typeface="ＭＳ Ｐゴシック" panose="020B0600070205080204" pitchFamily="34" charset="-128"/>
              </a:rPr>
              <a:t>seq</a:t>
            </a:r>
            <a:r>
              <a:rPr lang="en-US" altLang="en-US" sz="2300" b="1" dirty="0" smtClean="0">
                <a:solidFill>
                  <a:srgbClr val="7D468C"/>
                </a:solidFill>
                <a:latin typeface="Calibri" panose="020F0502020204030204" pitchFamily="34" charset="0"/>
                <a:ea typeface="ＭＳ Ｐゴシック" panose="020B0600070205080204" pitchFamily="34" charset="-128"/>
              </a:rPr>
              <a:t> Expression Analysis: </a:t>
            </a:r>
            <a:r>
              <a:rPr lang="en-US" altLang="en-US" sz="2300" b="1" dirty="0" smtClean="0">
                <a:solidFill>
                  <a:srgbClr val="CE02CE"/>
                </a:solidFill>
                <a:latin typeface="Calibri" panose="020F0502020204030204" pitchFamily="34" charset="0"/>
                <a:ea typeface="ＭＳ Ｐゴシック" panose="020B0600070205080204" pitchFamily="34" charset="-128"/>
              </a:rPr>
              <a:t>Main challenges</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30355392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2" descr="https://www.ebi.ac.uk/training/online/sites/ebi.ac.uk.training.online/files/user/18/Figure16.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88950" y="1196975"/>
            <a:ext cx="2741613" cy="5149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941" name="28 Flecha derecha"/>
          <p:cNvSpPr>
            <a:spLocks noChangeArrowheads="1"/>
          </p:cNvSpPr>
          <p:nvPr/>
        </p:nvSpPr>
        <p:spPr bwMode="auto">
          <a:xfrm rot="-1490645">
            <a:off x="3297238" y="4365625"/>
            <a:ext cx="792162" cy="576263"/>
          </a:xfrm>
          <a:prstGeom prst="rightArrow">
            <a:avLst>
              <a:gd name="adj1" fmla="val 50000"/>
              <a:gd name="adj2" fmla="val 49990"/>
            </a:avLst>
          </a:prstGeom>
          <a:solidFill>
            <a:srgbClr val="FFC000"/>
          </a:solidFill>
          <a:ln w="9525" algn="ctr">
            <a:solidFill>
              <a:srgbClr val="C00000"/>
            </a:solidFill>
            <a:round/>
            <a:headEnd/>
            <a:tailEnd/>
          </a:ln>
        </p:spPr>
        <p:txBody>
          <a:bodyPr/>
          <a:lstStyle/>
          <a:p>
            <a:pPr eaLnBrk="1">
              <a:lnSpc>
                <a:spcPct val="93000"/>
              </a:lnSpc>
              <a:buClr>
                <a:srgbClr val="000000"/>
              </a:buClr>
              <a:buSzPct val="100000"/>
              <a:buFont typeface="Times New Roman" panose="02020603050405020304" pitchFamily="18" charset="0"/>
              <a:buNone/>
            </a:pPr>
            <a:endParaRPr lang="en-US" altLang="en-US"/>
          </a:p>
        </p:txBody>
      </p:sp>
      <p:grpSp>
        <p:nvGrpSpPr>
          <p:cNvPr id="31" name="30 Grupo"/>
          <p:cNvGrpSpPr/>
          <p:nvPr/>
        </p:nvGrpSpPr>
        <p:grpSpPr>
          <a:xfrm>
            <a:off x="5097016" y="1196975"/>
            <a:ext cx="4032697" cy="5040313"/>
            <a:chOff x="5097016" y="1196975"/>
            <a:chExt cx="4032697" cy="5040313"/>
          </a:xfrm>
        </p:grpSpPr>
        <p:grpSp>
          <p:nvGrpSpPr>
            <p:cNvPr id="27" name="26 Grupo"/>
            <p:cNvGrpSpPr/>
            <p:nvPr/>
          </p:nvGrpSpPr>
          <p:grpSpPr>
            <a:xfrm>
              <a:off x="5097016" y="1196975"/>
              <a:ext cx="4032697" cy="5040313"/>
              <a:chOff x="5097016" y="1196975"/>
              <a:chExt cx="4032697" cy="5040313"/>
            </a:xfrm>
          </p:grpSpPr>
          <p:grpSp>
            <p:nvGrpSpPr>
              <p:cNvPr id="39940" name="4 Grupo"/>
              <p:cNvGrpSpPr>
                <a:grpSpLocks/>
              </p:cNvGrpSpPr>
              <p:nvPr/>
            </p:nvGrpSpPr>
            <p:grpSpPr bwMode="auto">
              <a:xfrm>
                <a:off x="5384800" y="1196975"/>
                <a:ext cx="3744913" cy="5040313"/>
                <a:chOff x="4088904" y="620688"/>
                <a:chExt cx="4608512" cy="5688632"/>
              </a:xfrm>
            </p:grpSpPr>
            <p:sp>
              <p:nvSpPr>
                <p:cNvPr id="6" name="5 Rectángulo redondeado"/>
                <p:cNvSpPr/>
                <p:nvPr/>
              </p:nvSpPr>
              <p:spPr bwMode="auto">
                <a:xfrm>
                  <a:off x="6464466" y="620688"/>
                  <a:ext cx="1584360" cy="791929"/>
                </a:xfrm>
                <a:prstGeom prst="round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1">
                    <a:lnSpc>
                      <a:spcPct val="93000"/>
                    </a:lnSpc>
                    <a:buClr>
                      <a:srgbClr val="000000"/>
                    </a:buClr>
                    <a:buSzPct val="100000"/>
                    <a:buFont typeface="Times New Roman" pitchFamily="16" charset="0"/>
                    <a:buNone/>
                    <a:defRPr/>
                  </a:pPr>
                  <a:r>
                    <a:rPr lang="es-ES" sz="1200" b="1" dirty="0" err="1">
                      <a:latin typeface="Arial" charset="0"/>
                      <a:ea typeface="+mn-ea"/>
                      <a:cs typeface="+mn-cs"/>
                    </a:rPr>
                    <a:t>Raw</a:t>
                  </a:r>
                  <a:r>
                    <a:rPr lang="es-ES" sz="1200" b="1" dirty="0">
                      <a:latin typeface="Arial" charset="0"/>
                      <a:ea typeface="+mn-ea"/>
                      <a:cs typeface="+mn-cs"/>
                    </a:rPr>
                    <a:t> </a:t>
                  </a:r>
                  <a:r>
                    <a:rPr lang="es-ES" sz="1200" b="1" dirty="0" err="1">
                      <a:latin typeface="Arial" charset="0"/>
                      <a:ea typeface="+mn-ea"/>
                      <a:cs typeface="+mn-cs"/>
                    </a:rPr>
                    <a:t>sequence</a:t>
                  </a:r>
                  <a:r>
                    <a:rPr lang="es-ES" sz="1200" b="1" dirty="0">
                      <a:latin typeface="Arial" charset="0"/>
                      <a:ea typeface="+mn-ea"/>
                      <a:cs typeface="+mn-cs"/>
                    </a:rPr>
                    <a:t> </a:t>
                  </a:r>
                  <a:r>
                    <a:rPr lang="es-ES" sz="1200" b="1" dirty="0" err="1">
                      <a:latin typeface="Arial" charset="0"/>
                      <a:ea typeface="+mn-ea"/>
                      <a:cs typeface="+mn-cs"/>
                    </a:rPr>
                    <a:t>reads</a:t>
                  </a:r>
                  <a:endParaRPr lang="es-ES" sz="1200" b="1" dirty="0">
                    <a:latin typeface="Arial" charset="0"/>
                    <a:ea typeface="+mn-ea"/>
                    <a:cs typeface="+mn-cs"/>
                  </a:endParaRPr>
                </a:p>
                <a:p>
                  <a:pPr algn="ctr" eaLnBrk="1">
                    <a:lnSpc>
                      <a:spcPct val="93000"/>
                    </a:lnSpc>
                    <a:buClr>
                      <a:srgbClr val="000000"/>
                    </a:buClr>
                    <a:buSzPct val="100000"/>
                    <a:buFont typeface="Times New Roman" pitchFamily="16" charset="0"/>
                    <a:buNone/>
                    <a:defRPr/>
                  </a:pPr>
                  <a:r>
                    <a:rPr lang="es-ES" sz="1200" b="1" dirty="0">
                      <a:latin typeface="Arial" charset="0"/>
                      <a:ea typeface="+mn-ea"/>
                      <a:cs typeface="+mn-cs"/>
                    </a:rPr>
                    <a:t>(.FASTQ </a:t>
                  </a:r>
                  <a:r>
                    <a:rPr lang="es-ES" sz="1200" b="1" dirty="0" err="1">
                      <a:latin typeface="Arial" charset="0"/>
                      <a:ea typeface="+mn-ea"/>
                      <a:cs typeface="+mn-cs"/>
                    </a:rPr>
                    <a:t>file</a:t>
                  </a:r>
                  <a:r>
                    <a:rPr lang="es-ES" sz="1200" b="1" dirty="0">
                      <a:latin typeface="Arial" charset="0"/>
                      <a:ea typeface="+mn-ea"/>
                      <a:cs typeface="+mn-cs"/>
                    </a:rPr>
                    <a:t>)</a:t>
                  </a:r>
                  <a:endParaRPr lang="en-US" sz="1200" b="1" dirty="0">
                    <a:latin typeface="Arial" charset="0"/>
                    <a:ea typeface="+mn-ea"/>
                    <a:cs typeface="+mn-cs"/>
                  </a:endParaRPr>
                </a:p>
              </p:txBody>
            </p:sp>
            <p:sp>
              <p:nvSpPr>
                <p:cNvPr id="7" name="6 Rectángulo redondeado"/>
                <p:cNvSpPr/>
                <p:nvPr/>
              </p:nvSpPr>
              <p:spPr bwMode="auto">
                <a:xfrm>
                  <a:off x="6464466" y="2493010"/>
                  <a:ext cx="1584360" cy="648594"/>
                </a:xfrm>
                <a:prstGeom prst="round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1">
                    <a:lnSpc>
                      <a:spcPct val="93000"/>
                    </a:lnSpc>
                    <a:buClr>
                      <a:srgbClr val="000000"/>
                    </a:buClr>
                    <a:buSzPct val="100000"/>
                    <a:buFont typeface="Times New Roman" pitchFamily="16" charset="0"/>
                    <a:buNone/>
                    <a:defRPr/>
                  </a:pPr>
                  <a:r>
                    <a:rPr lang="es-ES" sz="1200" b="1" dirty="0">
                      <a:latin typeface="Arial" charset="0"/>
                      <a:ea typeface="+mn-ea"/>
                      <a:cs typeface="+mn-cs"/>
                    </a:rPr>
                    <a:t>Aligned </a:t>
                  </a:r>
                  <a:r>
                    <a:rPr lang="es-ES" sz="1200" b="1" dirty="0" err="1">
                      <a:latin typeface="Arial" charset="0"/>
                      <a:ea typeface="+mn-ea"/>
                      <a:cs typeface="+mn-cs"/>
                    </a:rPr>
                    <a:t>reads</a:t>
                  </a:r>
                  <a:endParaRPr lang="es-ES" sz="1200" b="1" dirty="0">
                    <a:latin typeface="Arial" charset="0"/>
                    <a:ea typeface="+mn-ea"/>
                    <a:cs typeface="+mn-cs"/>
                  </a:endParaRPr>
                </a:p>
                <a:p>
                  <a:pPr algn="ctr" eaLnBrk="1">
                    <a:lnSpc>
                      <a:spcPct val="93000"/>
                    </a:lnSpc>
                    <a:buClr>
                      <a:srgbClr val="000000"/>
                    </a:buClr>
                    <a:buSzPct val="100000"/>
                    <a:buFont typeface="Times New Roman" pitchFamily="16" charset="0"/>
                    <a:buNone/>
                    <a:defRPr/>
                  </a:pPr>
                  <a:r>
                    <a:rPr lang="es-ES" sz="1200" b="1" dirty="0">
                      <a:latin typeface="Arial" charset="0"/>
                      <a:ea typeface="+mn-ea"/>
                      <a:cs typeface="+mn-cs"/>
                    </a:rPr>
                    <a:t>(.SAM/BAM </a:t>
                  </a:r>
                  <a:r>
                    <a:rPr lang="es-ES" sz="1200" b="1" dirty="0" err="1">
                      <a:latin typeface="Arial" charset="0"/>
                      <a:ea typeface="+mn-ea"/>
                      <a:cs typeface="+mn-cs"/>
                    </a:rPr>
                    <a:t>file</a:t>
                  </a:r>
                  <a:r>
                    <a:rPr lang="es-ES" sz="1200" b="1" dirty="0">
                      <a:latin typeface="Arial" charset="0"/>
                      <a:ea typeface="+mn-ea"/>
                      <a:cs typeface="+mn-cs"/>
                    </a:rPr>
                    <a:t>)</a:t>
                  </a:r>
                  <a:endParaRPr lang="en-US" sz="1200" b="1" dirty="0">
                    <a:latin typeface="Arial" charset="0"/>
                    <a:ea typeface="+mn-ea"/>
                    <a:cs typeface="+mn-cs"/>
                  </a:endParaRPr>
                </a:p>
              </p:txBody>
            </p:sp>
            <p:sp>
              <p:nvSpPr>
                <p:cNvPr id="8" name="7 Rectángulo redondeado"/>
                <p:cNvSpPr/>
                <p:nvPr/>
              </p:nvSpPr>
              <p:spPr bwMode="auto">
                <a:xfrm>
                  <a:off x="6394136" y="4293663"/>
                  <a:ext cx="1582405" cy="791929"/>
                </a:xfrm>
                <a:prstGeom prst="round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1">
                    <a:lnSpc>
                      <a:spcPct val="93000"/>
                    </a:lnSpc>
                    <a:buClr>
                      <a:srgbClr val="000000"/>
                    </a:buClr>
                    <a:buSzPct val="100000"/>
                    <a:buFont typeface="Times New Roman" pitchFamily="16" charset="0"/>
                    <a:buNone/>
                    <a:defRPr/>
                  </a:pPr>
                  <a:r>
                    <a:rPr lang="es-ES" sz="1200" b="1" dirty="0" err="1">
                      <a:latin typeface="Arial" charset="0"/>
                      <a:ea typeface="+mn-ea"/>
                      <a:cs typeface="+mn-cs"/>
                    </a:rPr>
                    <a:t>Counts</a:t>
                  </a:r>
                  <a:r>
                    <a:rPr lang="es-ES" sz="1200" b="1" dirty="0">
                      <a:latin typeface="Arial" charset="0"/>
                      <a:ea typeface="+mn-ea"/>
                      <a:cs typeface="+mn-cs"/>
                    </a:rPr>
                    <a:t> </a:t>
                  </a:r>
                  <a:r>
                    <a:rPr lang="es-ES" sz="1200" b="1" dirty="0" err="1">
                      <a:latin typeface="Arial" charset="0"/>
                      <a:ea typeface="+mn-ea"/>
                      <a:cs typeface="+mn-cs"/>
                    </a:rPr>
                    <a:t>table</a:t>
                  </a:r>
                  <a:endParaRPr lang="es-ES" sz="1200" b="1" dirty="0">
                    <a:latin typeface="Arial" charset="0"/>
                    <a:ea typeface="+mn-ea"/>
                    <a:cs typeface="+mn-cs"/>
                  </a:endParaRPr>
                </a:p>
                <a:p>
                  <a:pPr algn="ctr" eaLnBrk="1">
                    <a:lnSpc>
                      <a:spcPct val="93000"/>
                    </a:lnSpc>
                    <a:buClr>
                      <a:srgbClr val="000000"/>
                    </a:buClr>
                    <a:buSzPct val="100000"/>
                    <a:buFont typeface="Times New Roman" pitchFamily="16" charset="0"/>
                    <a:buNone/>
                    <a:defRPr/>
                  </a:pPr>
                  <a:r>
                    <a:rPr lang="es-ES" sz="1200" b="1" dirty="0">
                      <a:latin typeface="Arial" charset="0"/>
                      <a:ea typeface="+mn-ea"/>
                      <a:cs typeface="+mn-cs"/>
                    </a:rPr>
                    <a:t>(.TXT </a:t>
                  </a:r>
                  <a:r>
                    <a:rPr lang="es-ES" sz="1200" b="1" dirty="0" err="1">
                      <a:latin typeface="Arial" charset="0"/>
                      <a:ea typeface="+mn-ea"/>
                      <a:cs typeface="+mn-cs"/>
                    </a:rPr>
                    <a:t>file</a:t>
                  </a:r>
                  <a:r>
                    <a:rPr lang="es-ES" sz="1200" b="1" dirty="0">
                      <a:latin typeface="Arial" charset="0"/>
                      <a:ea typeface="+mn-ea"/>
                      <a:cs typeface="+mn-cs"/>
                    </a:rPr>
                    <a:t>)</a:t>
                  </a:r>
                  <a:endParaRPr lang="en-US" sz="1200" b="1" dirty="0">
                    <a:latin typeface="Arial" charset="0"/>
                    <a:ea typeface="+mn-ea"/>
                    <a:cs typeface="+mn-cs"/>
                  </a:endParaRPr>
                </a:p>
              </p:txBody>
            </p:sp>
            <p:sp>
              <p:nvSpPr>
                <p:cNvPr id="9" name="8 Rectángulo redondeado"/>
                <p:cNvSpPr/>
                <p:nvPr/>
              </p:nvSpPr>
              <p:spPr bwMode="auto">
                <a:xfrm>
                  <a:off x="6464466" y="3284939"/>
                  <a:ext cx="1584360" cy="648594"/>
                </a:xfrm>
                <a:prstGeom prst="round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1">
                    <a:lnSpc>
                      <a:spcPct val="93000"/>
                    </a:lnSpc>
                    <a:buClr>
                      <a:srgbClr val="000000"/>
                    </a:buClr>
                    <a:buSzPct val="100000"/>
                    <a:buFont typeface="Times New Roman" pitchFamily="16" charset="0"/>
                    <a:buNone/>
                    <a:defRPr/>
                  </a:pPr>
                  <a:r>
                    <a:rPr lang="es-ES" sz="1200" b="1" dirty="0" err="1">
                      <a:latin typeface="Arial" charset="0"/>
                      <a:ea typeface="+mn-ea"/>
                      <a:cs typeface="+mn-cs"/>
                    </a:rPr>
                    <a:t>Genome</a:t>
                  </a:r>
                  <a:r>
                    <a:rPr lang="es-ES" sz="1200" b="1" dirty="0">
                      <a:latin typeface="Arial" charset="0"/>
                      <a:ea typeface="+mn-ea"/>
                      <a:cs typeface="+mn-cs"/>
                    </a:rPr>
                    <a:t> </a:t>
                  </a:r>
                  <a:r>
                    <a:rPr lang="es-ES" sz="1200" b="1" dirty="0" err="1">
                      <a:latin typeface="Arial" charset="0"/>
                      <a:ea typeface="+mn-ea"/>
                      <a:cs typeface="+mn-cs"/>
                    </a:rPr>
                    <a:t>annotations</a:t>
                  </a:r>
                  <a:endParaRPr lang="es-ES" sz="1200" b="1" dirty="0">
                    <a:latin typeface="Arial" charset="0"/>
                    <a:ea typeface="+mn-ea"/>
                    <a:cs typeface="+mn-cs"/>
                  </a:endParaRPr>
                </a:p>
                <a:p>
                  <a:pPr algn="ctr" eaLnBrk="1">
                    <a:lnSpc>
                      <a:spcPct val="93000"/>
                    </a:lnSpc>
                    <a:buClr>
                      <a:srgbClr val="000000"/>
                    </a:buClr>
                    <a:buSzPct val="100000"/>
                    <a:buFont typeface="Times New Roman" pitchFamily="16" charset="0"/>
                    <a:buNone/>
                    <a:defRPr/>
                  </a:pPr>
                  <a:r>
                    <a:rPr lang="es-ES" sz="1200" b="1" dirty="0">
                      <a:latin typeface="Arial" charset="0"/>
                      <a:ea typeface="+mn-ea"/>
                      <a:cs typeface="+mn-cs"/>
                    </a:rPr>
                    <a:t>(.GFF </a:t>
                  </a:r>
                  <a:r>
                    <a:rPr lang="es-ES" sz="1200" b="1" dirty="0" err="1">
                      <a:latin typeface="Arial" charset="0"/>
                      <a:ea typeface="+mn-ea"/>
                      <a:cs typeface="+mn-cs"/>
                    </a:rPr>
                    <a:t>file</a:t>
                  </a:r>
                  <a:r>
                    <a:rPr lang="es-ES" sz="1200" b="1" dirty="0">
                      <a:latin typeface="Arial" charset="0"/>
                      <a:ea typeface="+mn-ea"/>
                      <a:cs typeface="+mn-cs"/>
                    </a:rPr>
                    <a:t>)</a:t>
                  </a:r>
                  <a:endParaRPr lang="en-US" sz="1200" b="1" dirty="0">
                    <a:latin typeface="Arial" charset="0"/>
                    <a:ea typeface="+mn-ea"/>
                    <a:cs typeface="+mn-cs"/>
                  </a:endParaRPr>
                </a:p>
              </p:txBody>
            </p:sp>
            <p:sp>
              <p:nvSpPr>
                <p:cNvPr id="10" name="9 Rectángulo redondeado"/>
                <p:cNvSpPr/>
                <p:nvPr/>
              </p:nvSpPr>
              <p:spPr bwMode="auto">
                <a:xfrm>
                  <a:off x="6464466" y="1555953"/>
                  <a:ext cx="1584360" cy="576926"/>
                </a:xfrm>
                <a:prstGeom prst="round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1">
                    <a:lnSpc>
                      <a:spcPct val="93000"/>
                    </a:lnSpc>
                    <a:buClr>
                      <a:srgbClr val="000000"/>
                    </a:buClr>
                    <a:buSzPct val="100000"/>
                    <a:buFont typeface="Times New Roman" pitchFamily="16" charset="0"/>
                    <a:buNone/>
                    <a:defRPr/>
                  </a:pPr>
                  <a:r>
                    <a:rPr lang="es-ES" sz="1200" b="1" dirty="0">
                      <a:latin typeface="Arial" charset="0"/>
                      <a:ea typeface="+mn-ea"/>
                      <a:cs typeface="+mn-cs"/>
                    </a:rPr>
                    <a:t>Ref. </a:t>
                  </a:r>
                  <a:r>
                    <a:rPr lang="es-ES" sz="1200" b="1" dirty="0" err="1">
                      <a:latin typeface="Arial" charset="0"/>
                      <a:ea typeface="+mn-ea"/>
                      <a:cs typeface="+mn-cs"/>
                    </a:rPr>
                    <a:t>genome</a:t>
                  </a:r>
                  <a:endParaRPr lang="es-ES" sz="1200" b="1" dirty="0">
                    <a:latin typeface="Arial" charset="0"/>
                    <a:ea typeface="+mn-ea"/>
                    <a:cs typeface="+mn-cs"/>
                  </a:endParaRPr>
                </a:p>
                <a:p>
                  <a:pPr algn="ctr" eaLnBrk="1">
                    <a:lnSpc>
                      <a:spcPct val="93000"/>
                    </a:lnSpc>
                    <a:buClr>
                      <a:srgbClr val="000000"/>
                    </a:buClr>
                    <a:buSzPct val="100000"/>
                    <a:buFont typeface="Times New Roman" pitchFamily="16" charset="0"/>
                    <a:buNone/>
                    <a:defRPr/>
                  </a:pPr>
                  <a:r>
                    <a:rPr lang="es-ES" sz="1200" b="1" dirty="0">
                      <a:latin typeface="Arial" charset="0"/>
                      <a:ea typeface="+mn-ea"/>
                      <a:cs typeface="+mn-cs"/>
                    </a:rPr>
                    <a:t>(.FA </a:t>
                  </a:r>
                  <a:r>
                    <a:rPr lang="es-ES" sz="1200" b="1" dirty="0" err="1">
                      <a:latin typeface="Arial" charset="0"/>
                      <a:ea typeface="+mn-ea"/>
                      <a:cs typeface="+mn-cs"/>
                    </a:rPr>
                    <a:t>file</a:t>
                  </a:r>
                  <a:r>
                    <a:rPr lang="es-ES" sz="1200" b="1" dirty="0">
                      <a:latin typeface="Arial" charset="0"/>
                      <a:ea typeface="+mn-ea"/>
                      <a:cs typeface="+mn-cs"/>
                    </a:rPr>
                    <a:t>)</a:t>
                  </a:r>
                  <a:endParaRPr lang="en-US" sz="1200" b="1" dirty="0">
                    <a:latin typeface="Arial" charset="0"/>
                    <a:ea typeface="+mn-ea"/>
                    <a:cs typeface="+mn-cs"/>
                  </a:endParaRPr>
                </a:p>
              </p:txBody>
            </p:sp>
            <p:sp>
              <p:nvSpPr>
                <p:cNvPr id="39947" name="10 Rectángulo"/>
                <p:cNvSpPr>
                  <a:spLocks noChangeArrowheads="1"/>
                </p:cNvSpPr>
                <p:nvPr/>
              </p:nvSpPr>
              <p:spPr bwMode="auto">
                <a:xfrm>
                  <a:off x="4160912" y="692696"/>
                  <a:ext cx="1584176" cy="576064"/>
                </a:xfrm>
                <a:prstGeom prst="rect">
                  <a:avLst/>
                </a:prstGeom>
                <a:solidFill>
                  <a:srgbClr val="FFC000"/>
                </a:solidFill>
                <a:ln w="9525" algn="ctr">
                  <a:solidFill>
                    <a:schemeClr val="tx1"/>
                  </a:solidFill>
                  <a:round/>
                  <a:headEnd/>
                  <a:tailEnd/>
                </a:ln>
              </p:spPr>
              <p:txBody>
                <a:bodyPr anchor="ctr"/>
                <a:lstStyle/>
                <a:p>
                  <a:pPr algn="ctr" eaLnBrk="1">
                    <a:lnSpc>
                      <a:spcPct val="93000"/>
                    </a:lnSpc>
                    <a:buClr>
                      <a:srgbClr val="000000"/>
                    </a:buClr>
                    <a:buSzPct val="100000"/>
                    <a:buFont typeface="Times New Roman" panose="02020603050405020304" pitchFamily="18" charset="0"/>
                    <a:buNone/>
                  </a:pPr>
                  <a:r>
                    <a:rPr lang="es-ES" altLang="en-US" sz="1400" b="1" dirty="0" err="1">
                      <a:latin typeface="Arial" pitchFamily="34" charset="0"/>
                      <a:cs typeface="Arial" pitchFamily="34" charset="0"/>
                    </a:rPr>
                    <a:t>Sequencing</a:t>
                  </a:r>
                  <a:endParaRPr lang="en-US" altLang="en-US" sz="1400" b="1" dirty="0">
                    <a:latin typeface="Arial" pitchFamily="34" charset="0"/>
                    <a:cs typeface="Arial" pitchFamily="34" charset="0"/>
                  </a:endParaRPr>
                </a:p>
              </p:txBody>
            </p:sp>
            <p:sp>
              <p:nvSpPr>
                <p:cNvPr id="39948" name="11 Rectángulo"/>
                <p:cNvSpPr>
                  <a:spLocks noChangeArrowheads="1"/>
                </p:cNvSpPr>
                <p:nvPr/>
              </p:nvSpPr>
              <p:spPr bwMode="auto">
                <a:xfrm>
                  <a:off x="4160912" y="2492896"/>
                  <a:ext cx="1584176" cy="576064"/>
                </a:xfrm>
                <a:prstGeom prst="rect">
                  <a:avLst/>
                </a:prstGeom>
                <a:solidFill>
                  <a:srgbClr val="FFC000"/>
                </a:solidFill>
                <a:ln w="9525" algn="ctr">
                  <a:solidFill>
                    <a:schemeClr val="tx1"/>
                  </a:solidFill>
                  <a:round/>
                  <a:headEnd/>
                  <a:tailEnd/>
                </a:ln>
              </p:spPr>
              <p:txBody>
                <a:bodyPr anchor="ctr"/>
                <a:lstStyle/>
                <a:p>
                  <a:pPr algn="ctr" eaLnBrk="1">
                    <a:lnSpc>
                      <a:spcPct val="93000"/>
                    </a:lnSpc>
                    <a:buClr>
                      <a:srgbClr val="000000"/>
                    </a:buClr>
                    <a:buSzPct val="100000"/>
                    <a:buFont typeface="Times New Roman" panose="02020603050405020304" pitchFamily="18" charset="0"/>
                    <a:buNone/>
                  </a:pPr>
                  <a:r>
                    <a:rPr lang="es-ES" altLang="en-US" sz="1400" b="1">
                      <a:latin typeface="Arial" pitchFamily="34" charset="0"/>
                      <a:cs typeface="Arial" pitchFamily="34" charset="0"/>
                    </a:rPr>
                    <a:t>Mapping/</a:t>
                  </a:r>
                </a:p>
                <a:p>
                  <a:pPr algn="ctr" eaLnBrk="1">
                    <a:lnSpc>
                      <a:spcPct val="93000"/>
                    </a:lnSpc>
                    <a:buClr>
                      <a:srgbClr val="000000"/>
                    </a:buClr>
                    <a:buSzPct val="100000"/>
                    <a:buFont typeface="Times New Roman" panose="02020603050405020304" pitchFamily="18" charset="0"/>
                    <a:buNone/>
                  </a:pPr>
                  <a:r>
                    <a:rPr lang="es-ES" altLang="en-US" sz="1400" b="1">
                      <a:latin typeface="Arial" pitchFamily="34" charset="0"/>
                      <a:cs typeface="Arial" pitchFamily="34" charset="0"/>
                    </a:rPr>
                    <a:t>Alignment</a:t>
                  </a:r>
                  <a:endParaRPr lang="en-US" altLang="en-US" sz="1400" b="1">
                    <a:latin typeface="Arial" pitchFamily="34" charset="0"/>
                    <a:cs typeface="Arial" pitchFamily="34" charset="0"/>
                  </a:endParaRPr>
                </a:p>
              </p:txBody>
            </p:sp>
            <p:sp>
              <p:nvSpPr>
                <p:cNvPr id="39949" name="12 Rectángulo"/>
                <p:cNvSpPr>
                  <a:spLocks noChangeArrowheads="1"/>
                </p:cNvSpPr>
                <p:nvPr/>
              </p:nvSpPr>
              <p:spPr bwMode="auto">
                <a:xfrm>
                  <a:off x="4088904" y="4365104"/>
                  <a:ext cx="1584176" cy="576064"/>
                </a:xfrm>
                <a:prstGeom prst="rect">
                  <a:avLst/>
                </a:prstGeom>
                <a:solidFill>
                  <a:srgbClr val="FFC000"/>
                </a:solidFill>
                <a:ln w="9525" algn="ctr">
                  <a:solidFill>
                    <a:schemeClr val="tx1"/>
                  </a:solidFill>
                  <a:round/>
                  <a:headEnd/>
                  <a:tailEnd/>
                </a:ln>
              </p:spPr>
              <p:txBody>
                <a:bodyPr anchor="ctr"/>
                <a:lstStyle/>
                <a:p>
                  <a:pPr algn="ctr" eaLnBrk="1">
                    <a:lnSpc>
                      <a:spcPct val="93000"/>
                    </a:lnSpc>
                    <a:buClr>
                      <a:srgbClr val="000000"/>
                    </a:buClr>
                    <a:buSzPct val="100000"/>
                    <a:buFont typeface="Times New Roman" panose="02020603050405020304" pitchFamily="18" charset="0"/>
                    <a:buNone/>
                  </a:pPr>
                  <a:r>
                    <a:rPr lang="es-ES" altLang="en-US" sz="1400" b="1">
                      <a:latin typeface="Arial" pitchFamily="34" charset="0"/>
                      <a:cs typeface="Arial" pitchFamily="34" charset="0"/>
                    </a:rPr>
                    <a:t>Summarize </a:t>
                  </a:r>
                </a:p>
                <a:p>
                  <a:pPr algn="ctr" eaLnBrk="1">
                    <a:lnSpc>
                      <a:spcPct val="93000"/>
                    </a:lnSpc>
                    <a:buClr>
                      <a:srgbClr val="000000"/>
                    </a:buClr>
                    <a:buSzPct val="100000"/>
                    <a:buFont typeface="Times New Roman" panose="02020603050405020304" pitchFamily="18" charset="0"/>
                    <a:buNone/>
                  </a:pPr>
                  <a:r>
                    <a:rPr lang="es-ES" altLang="en-US" sz="1400" b="1">
                      <a:latin typeface="Arial" pitchFamily="34" charset="0"/>
                      <a:cs typeface="Arial" pitchFamily="34" charset="0"/>
                    </a:rPr>
                    <a:t>&amp; Count</a:t>
                  </a:r>
                  <a:endParaRPr lang="en-US" altLang="en-US" sz="1400" b="1">
                    <a:latin typeface="Arial" pitchFamily="34" charset="0"/>
                    <a:cs typeface="Arial" pitchFamily="34" charset="0"/>
                  </a:endParaRPr>
                </a:p>
              </p:txBody>
            </p:sp>
            <p:sp>
              <p:nvSpPr>
                <p:cNvPr id="14" name="13 Flecha abajo"/>
                <p:cNvSpPr/>
                <p:nvPr/>
              </p:nvSpPr>
              <p:spPr bwMode="auto">
                <a:xfrm>
                  <a:off x="4880107" y="1412617"/>
                  <a:ext cx="216848" cy="937057"/>
                </a:xfrm>
                <a:prstGeom prst="downArrow">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a:lstStyle/>
                <a:p>
                  <a:pPr eaLnBrk="1">
                    <a:lnSpc>
                      <a:spcPct val="93000"/>
                    </a:lnSpc>
                    <a:buClr>
                      <a:srgbClr val="000000"/>
                    </a:buClr>
                    <a:buSzPct val="100000"/>
                    <a:buFont typeface="Times New Roman" pitchFamily="16" charset="0"/>
                    <a:buNone/>
                    <a:defRPr/>
                  </a:pPr>
                  <a:endParaRPr lang="en-US" sz="1600">
                    <a:latin typeface="Arial" charset="0"/>
                    <a:ea typeface="+mn-ea"/>
                    <a:cs typeface="+mn-cs"/>
                  </a:endParaRPr>
                </a:p>
              </p:txBody>
            </p:sp>
            <p:sp>
              <p:nvSpPr>
                <p:cNvPr id="15" name="14 Flecha abajo"/>
                <p:cNvSpPr/>
                <p:nvPr/>
              </p:nvSpPr>
              <p:spPr bwMode="auto">
                <a:xfrm>
                  <a:off x="4809778" y="3284939"/>
                  <a:ext cx="214895" cy="935265"/>
                </a:xfrm>
                <a:prstGeom prst="downArrow">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a:lstStyle/>
                <a:p>
                  <a:pPr eaLnBrk="1">
                    <a:lnSpc>
                      <a:spcPct val="93000"/>
                    </a:lnSpc>
                    <a:buClr>
                      <a:srgbClr val="000000"/>
                    </a:buClr>
                    <a:buSzPct val="100000"/>
                    <a:buFont typeface="Times New Roman" pitchFamily="16" charset="0"/>
                    <a:buNone/>
                    <a:defRPr/>
                  </a:pPr>
                  <a:endParaRPr lang="en-US" sz="1600">
                    <a:latin typeface="Arial" charset="0"/>
                    <a:ea typeface="+mn-ea"/>
                    <a:cs typeface="+mn-cs"/>
                  </a:endParaRPr>
                </a:p>
              </p:txBody>
            </p:sp>
            <p:cxnSp>
              <p:nvCxnSpPr>
                <p:cNvPr id="39952" name="15 Conector recto de flecha"/>
                <p:cNvCxnSpPr>
                  <a:cxnSpLocks noChangeShapeType="1"/>
                </p:cNvCxnSpPr>
                <p:nvPr/>
              </p:nvCxnSpPr>
              <p:spPr bwMode="auto">
                <a:xfrm flipH="1">
                  <a:off x="5097016" y="1340768"/>
                  <a:ext cx="1368152" cy="432048"/>
                </a:xfrm>
                <a:prstGeom prst="straightConnector1">
                  <a:avLst/>
                </a:prstGeom>
                <a:noFill/>
                <a:ln w="38100" algn="ctr">
                  <a:solidFill>
                    <a:srgbClr val="FF9900"/>
                  </a:solidFill>
                  <a:round/>
                  <a:headEnd/>
                  <a:tailEnd type="arrow" w="med" len="med"/>
                </a:ln>
                <a:extLst>
                  <a:ext uri="{909E8E84-426E-40DD-AFC4-6F175D3DCCD1}">
                    <a14:hiddenFill xmlns="" xmlns:a14="http://schemas.microsoft.com/office/drawing/2010/main">
                      <a:noFill/>
                    </a14:hiddenFill>
                  </a:ext>
                </a:extLst>
              </p:spPr>
            </p:cxnSp>
            <p:cxnSp>
              <p:nvCxnSpPr>
                <p:cNvPr id="39953" name="16 Conector recto de flecha"/>
                <p:cNvCxnSpPr>
                  <a:cxnSpLocks noChangeShapeType="1"/>
                </p:cNvCxnSpPr>
                <p:nvPr/>
              </p:nvCxnSpPr>
              <p:spPr bwMode="auto">
                <a:xfrm flipH="1">
                  <a:off x="5097016" y="1844824"/>
                  <a:ext cx="1368152" cy="0"/>
                </a:xfrm>
                <a:prstGeom prst="straightConnector1">
                  <a:avLst/>
                </a:prstGeom>
                <a:noFill/>
                <a:ln w="38100" algn="ctr">
                  <a:solidFill>
                    <a:srgbClr val="FF9900"/>
                  </a:solidFill>
                  <a:round/>
                  <a:headEnd/>
                  <a:tailEnd type="arrow" w="med" len="med"/>
                </a:ln>
                <a:extLst>
                  <a:ext uri="{909E8E84-426E-40DD-AFC4-6F175D3DCCD1}">
                    <a14:hiddenFill xmlns="" xmlns:a14="http://schemas.microsoft.com/office/drawing/2010/main">
                      <a:noFill/>
                    </a14:hiddenFill>
                  </a:ext>
                </a:extLst>
              </p:spPr>
            </p:cxnSp>
            <p:cxnSp>
              <p:nvCxnSpPr>
                <p:cNvPr id="39954" name="17 Conector recto de flecha"/>
                <p:cNvCxnSpPr>
                  <a:cxnSpLocks noChangeShapeType="1"/>
                </p:cNvCxnSpPr>
                <p:nvPr/>
              </p:nvCxnSpPr>
              <p:spPr bwMode="auto">
                <a:xfrm>
                  <a:off x="5745088" y="980728"/>
                  <a:ext cx="684000" cy="0"/>
                </a:xfrm>
                <a:prstGeom prst="straightConnector1">
                  <a:avLst/>
                </a:prstGeom>
                <a:noFill/>
                <a:ln w="38100" algn="ctr">
                  <a:solidFill>
                    <a:srgbClr val="0066FF"/>
                  </a:solidFill>
                  <a:round/>
                  <a:headEnd/>
                  <a:tailEnd type="arrow" w="med" len="med"/>
                </a:ln>
                <a:extLst>
                  <a:ext uri="{909E8E84-426E-40DD-AFC4-6F175D3DCCD1}">
                    <a14:hiddenFill xmlns="" xmlns:a14="http://schemas.microsoft.com/office/drawing/2010/main">
                      <a:noFill/>
                    </a14:hiddenFill>
                  </a:ext>
                </a:extLst>
              </p:spPr>
            </p:cxnSp>
            <p:cxnSp>
              <p:nvCxnSpPr>
                <p:cNvPr id="39955" name="18 Conector recto de flecha"/>
                <p:cNvCxnSpPr>
                  <a:cxnSpLocks noChangeShapeType="1"/>
                </p:cNvCxnSpPr>
                <p:nvPr/>
              </p:nvCxnSpPr>
              <p:spPr bwMode="auto">
                <a:xfrm>
                  <a:off x="5745088" y="2780928"/>
                  <a:ext cx="684000" cy="0"/>
                </a:xfrm>
                <a:prstGeom prst="straightConnector1">
                  <a:avLst/>
                </a:prstGeom>
                <a:noFill/>
                <a:ln w="38100" algn="ctr">
                  <a:solidFill>
                    <a:srgbClr val="0066FF"/>
                  </a:solidFill>
                  <a:round/>
                  <a:headEnd/>
                  <a:tailEnd type="arrow" w="med" len="med"/>
                </a:ln>
                <a:extLst>
                  <a:ext uri="{909E8E84-426E-40DD-AFC4-6F175D3DCCD1}">
                    <a14:hiddenFill xmlns="" xmlns:a14="http://schemas.microsoft.com/office/drawing/2010/main">
                      <a:noFill/>
                    </a14:hiddenFill>
                  </a:ext>
                </a:extLst>
              </p:spPr>
            </p:cxnSp>
            <p:cxnSp>
              <p:nvCxnSpPr>
                <p:cNvPr id="39956" name="19 Conector recto de flecha"/>
                <p:cNvCxnSpPr>
                  <a:cxnSpLocks noChangeShapeType="1"/>
                </p:cNvCxnSpPr>
                <p:nvPr/>
              </p:nvCxnSpPr>
              <p:spPr bwMode="auto">
                <a:xfrm>
                  <a:off x="5673080" y="4725144"/>
                  <a:ext cx="684000" cy="0"/>
                </a:xfrm>
                <a:prstGeom prst="straightConnector1">
                  <a:avLst/>
                </a:prstGeom>
                <a:noFill/>
                <a:ln w="38100" algn="ctr">
                  <a:solidFill>
                    <a:srgbClr val="0066FF"/>
                  </a:solidFill>
                  <a:round/>
                  <a:headEnd/>
                  <a:tailEnd type="arrow" w="med" len="med"/>
                </a:ln>
                <a:extLst>
                  <a:ext uri="{909E8E84-426E-40DD-AFC4-6F175D3DCCD1}">
                    <a14:hiddenFill xmlns="" xmlns:a14="http://schemas.microsoft.com/office/drawing/2010/main">
                      <a:noFill/>
                    </a14:hiddenFill>
                  </a:ext>
                </a:extLst>
              </p:spPr>
            </p:cxnSp>
            <p:cxnSp>
              <p:nvCxnSpPr>
                <p:cNvPr id="39957" name="20 Conector recto de flecha"/>
                <p:cNvCxnSpPr>
                  <a:cxnSpLocks noChangeShapeType="1"/>
                </p:cNvCxnSpPr>
                <p:nvPr/>
              </p:nvCxnSpPr>
              <p:spPr bwMode="auto">
                <a:xfrm flipH="1">
                  <a:off x="5025008" y="3140968"/>
                  <a:ext cx="1368152" cy="432048"/>
                </a:xfrm>
                <a:prstGeom prst="straightConnector1">
                  <a:avLst/>
                </a:prstGeom>
                <a:noFill/>
                <a:ln w="38100" algn="ctr">
                  <a:solidFill>
                    <a:srgbClr val="FF9900"/>
                  </a:solidFill>
                  <a:round/>
                  <a:headEnd/>
                  <a:tailEnd type="arrow" w="med" len="med"/>
                </a:ln>
                <a:extLst>
                  <a:ext uri="{909E8E84-426E-40DD-AFC4-6F175D3DCCD1}">
                    <a14:hiddenFill xmlns="" xmlns:a14="http://schemas.microsoft.com/office/drawing/2010/main">
                      <a:noFill/>
                    </a14:hiddenFill>
                  </a:ext>
                </a:extLst>
              </p:spPr>
            </p:cxnSp>
            <p:cxnSp>
              <p:nvCxnSpPr>
                <p:cNvPr id="39958" name="21 Conector recto de flecha"/>
                <p:cNvCxnSpPr>
                  <a:cxnSpLocks noChangeShapeType="1"/>
                </p:cNvCxnSpPr>
                <p:nvPr/>
              </p:nvCxnSpPr>
              <p:spPr bwMode="auto">
                <a:xfrm flipH="1">
                  <a:off x="5025008" y="3645024"/>
                  <a:ext cx="1368152" cy="0"/>
                </a:xfrm>
                <a:prstGeom prst="straightConnector1">
                  <a:avLst/>
                </a:prstGeom>
                <a:noFill/>
                <a:ln w="38100" algn="ctr">
                  <a:solidFill>
                    <a:srgbClr val="FF9900"/>
                  </a:solidFill>
                  <a:round/>
                  <a:headEnd/>
                  <a:tailEnd type="arrow" w="med" len="med"/>
                </a:ln>
                <a:extLst>
                  <a:ext uri="{909E8E84-426E-40DD-AFC4-6F175D3DCCD1}">
                    <a14:hiddenFill xmlns="" xmlns:a14="http://schemas.microsoft.com/office/drawing/2010/main">
                      <a:noFill/>
                    </a14:hiddenFill>
                  </a:ext>
                </a:extLst>
              </p:spPr>
            </p:cxnSp>
            <p:sp>
              <p:nvSpPr>
                <p:cNvPr id="39959" name="22 Rectángulo"/>
                <p:cNvSpPr>
                  <a:spLocks noChangeArrowheads="1"/>
                </p:cNvSpPr>
                <p:nvPr/>
              </p:nvSpPr>
              <p:spPr bwMode="auto">
                <a:xfrm>
                  <a:off x="5745088" y="5733256"/>
                  <a:ext cx="2952328" cy="576064"/>
                </a:xfrm>
                <a:prstGeom prst="rect">
                  <a:avLst/>
                </a:prstGeom>
                <a:solidFill>
                  <a:srgbClr val="FFC000"/>
                </a:solidFill>
                <a:ln w="9525" algn="ctr">
                  <a:solidFill>
                    <a:schemeClr val="tx1"/>
                  </a:solidFill>
                  <a:round/>
                  <a:headEnd/>
                  <a:tailEnd/>
                </a:ln>
              </p:spPr>
              <p:txBody>
                <a:bodyPr anchor="ctr"/>
                <a:lstStyle/>
                <a:p>
                  <a:pPr algn="ctr" eaLnBrk="1">
                    <a:lnSpc>
                      <a:spcPct val="93000"/>
                    </a:lnSpc>
                    <a:buClr>
                      <a:srgbClr val="000000"/>
                    </a:buClr>
                    <a:buSzPct val="100000"/>
                    <a:buFont typeface="Times New Roman" panose="02020603050405020304" pitchFamily="18" charset="0"/>
                    <a:buNone/>
                  </a:pPr>
                  <a:r>
                    <a:rPr lang="es-ES" altLang="en-US" sz="1400" b="1">
                      <a:latin typeface="Arial" pitchFamily="34" charset="0"/>
                      <a:cs typeface="Arial" pitchFamily="34" charset="0"/>
                    </a:rPr>
                    <a:t>Differential expression analysis</a:t>
                  </a:r>
                  <a:endParaRPr lang="en-US" altLang="en-US" sz="1400" b="1">
                    <a:latin typeface="Arial" pitchFamily="34" charset="0"/>
                    <a:cs typeface="Arial" pitchFamily="34" charset="0"/>
                  </a:endParaRPr>
                </a:p>
              </p:txBody>
            </p:sp>
            <p:cxnSp>
              <p:nvCxnSpPr>
                <p:cNvPr id="39960" name="23 Conector recto de flecha"/>
                <p:cNvCxnSpPr>
                  <a:cxnSpLocks noChangeShapeType="1"/>
                </p:cNvCxnSpPr>
                <p:nvPr/>
              </p:nvCxnSpPr>
              <p:spPr bwMode="auto">
                <a:xfrm rot="16200000" flipH="1">
                  <a:off x="6789240" y="5409185"/>
                  <a:ext cx="648000" cy="0"/>
                </a:xfrm>
                <a:prstGeom prst="straightConnector1">
                  <a:avLst/>
                </a:prstGeom>
                <a:noFill/>
                <a:ln w="38100" algn="ctr">
                  <a:solidFill>
                    <a:srgbClr val="FF9900"/>
                  </a:solidFill>
                  <a:round/>
                  <a:headEnd/>
                  <a:tailEnd type="arrow" w="med" len="med"/>
                </a:ln>
                <a:extLst>
                  <a:ext uri="{909E8E84-426E-40DD-AFC4-6F175D3DCCD1}">
                    <a14:hiddenFill xmlns="" xmlns:a14="http://schemas.microsoft.com/office/drawing/2010/main">
                      <a:noFill/>
                    </a14:hiddenFill>
                  </a:ext>
                </a:extLst>
              </p:spPr>
            </p:cxnSp>
          </p:grpSp>
          <p:sp>
            <p:nvSpPr>
              <p:cNvPr id="26" name="25 Elipse"/>
              <p:cNvSpPr/>
              <p:nvPr/>
            </p:nvSpPr>
            <p:spPr>
              <a:xfrm>
                <a:off x="5097016" y="3717032"/>
                <a:ext cx="864096" cy="432048"/>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dirty="0" smtClean="0"/>
                  <a:t>QC</a:t>
                </a:r>
                <a:endParaRPr lang="ca-ES" dirty="0"/>
              </a:p>
            </p:txBody>
          </p:sp>
        </p:grpSp>
        <p:sp>
          <p:nvSpPr>
            <p:cNvPr id="30" name="29 Elipse"/>
            <p:cNvSpPr/>
            <p:nvPr/>
          </p:nvSpPr>
          <p:spPr>
            <a:xfrm>
              <a:off x="5169024" y="1988840"/>
              <a:ext cx="864096" cy="432048"/>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dirty="0" smtClean="0"/>
                <a:t>QC</a:t>
              </a:r>
              <a:endParaRPr lang="ca-ES" dirty="0"/>
            </a:p>
          </p:txBody>
        </p:sp>
      </p:grpSp>
      <p:sp>
        <p:nvSpPr>
          <p:cNvPr id="32" name="Rectángulo redondeado 3"/>
          <p:cNvSpPr/>
          <p:nvPr/>
        </p:nvSpPr>
        <p:spPr>
          <a:xfrm>
            <a:off x="488949" y="4346351"/>
            <a:ext cx="2741613" cy="200047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
          <p:cNvSpPr>
            <a:spLocks noChangeArrowheads="1"/>
          </p:cNvSpPr>
          <p:nvPr/>
        </p:nvSpPr>
        <p:spPr bwMode="auto">
          <a:xfrm>
            <a:off x="128588" y="606425"/>
            <a:ext cx="9777412"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square"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5</a:t>
            </a:r>
            <a:r>
              <a:rPr lang="en-US" altLang="en-US" sz="2300" b="1" dirty="0" smtClean="0">
                <a:solidFill>
                  <a:srgbClr val="7D468C"/>
                </a:solidFill>
                <a:latin typeface="Calibri" panose="020F0502020204030204" pitchFamily="34" charset="0"/>
                <a:ea typeface="ＭＳ Ｐゴシック" panose="020B0600070205080204" pitchFamily="34" charset="-128"/>
              </a:rPr>
              <a:t>. Introduction to RNA-</a:t>
            </a:r>
            <a:r>
              <a:rPr lang="en-US" altLang="en-US" sz="2300" b="1" dirty="0" err="1" smtClean="0">
                <a:solidFill>
                  <a:srgbClr val="7D468C"/>
                </a:solidFill>
                <a:latin typeface="Calibri" panose="020F0502020204030204" pitchFamily="34" charset="0"/>
                <a:ea typeface="ＭＳ Ｐゴシック" panose="020B0600070205080204" pitchFamily="34" charset="-128"/>
              </a:rPr>
              <a:t>seq</a:t>
            </a:r>
            <a:r>
              <a:rPr lang="en-US" altLang="en-US" sz="2300" b="1" dirty="0" smtClean="0">
                <a:solidFill>
                  <a:srgbClr val="7D468C"/>
                </a:solidFill>
                <a:latin typeface="Calibri" panose="020F0502020204030204" pitchFamily="34" charset="0"/>
                <a:ea typeface="ＭＳ Ｐゴシック" panose="020B0600070205080204" pitchFamily="34" charset="-128"/>
              </a:rPr>
              <a:t> Expression Analysis: </a:t>
            </a:r>
            <a:r>
              <a:rPr lang="en-US" altLang="en-US" sz="2300" b="1" dirty="0" smtClean="0">
                <a:solidFill>
                  <a:srgbClr val="CE02CE"/>
                </a:solidFill>
                <a:latin typeface="Calibri" panose="020F0502020204030204" pitchFamily="34" charset="0"/>
                <a:ea typeface="ＭＳ Ｐゴシック" panose="020B0600070205080204" pitchFamily="34" charset="-128"/>
              </a:rPr>
              <a:t>Workflow and data formats</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18374459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13363" y="2060575"/>
            <a:ext cx="4186237" cy="4211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miter lim="800000"/>
                <a:headEnd/>
                <a:tailEnd/>
              </a14:hiddenLine>
            </a:ext>
          </a:extLst>
        </p:spPr>
      </p:pic>
      <p:pic>
        <p:nvPicPr>
          <p:cNvPr id="40965" name="Picture 2" descr="https://www.ebi.ac.uk/training/online/sites/ebi.ac.uk.training.online/files/user/18/Figure16.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88950" y="1196975"/>
            <a:ext cx="2741613" cy="5149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66" name="7 Flecha derecha"/>
          <p:cNvSpPr>
            <a:spLocks noChangeArrowheads="1"/>
          </p:cNvSpPr>
          <p:nvPr/>
        </p:nvSpPr>
        <p:spPr bwMode="auto">
          <a:xfrm rot="-1490645">
            <a:off x="3297238" y="4365625"/>
            <a:ext cx="792162" cy="576263"/>
          </a:xfrm>
          <a:prstGeom prst="rightArrow">
            <a:avLst>
              <a:gd name="adj1" fmla="val 50000"/>
              <a:gd name="adj2" fmla="val 49990"/>
            </a:avLst>
          </a:prstGeom>
          <a:solidFill>
            <a:srgbClr val="FFC000"/>
          </a:solidFill>
          <a:ln w="9525" algn="ctr">
            <a:solidFill>
              <a:srgbClr val="C00000"/>
            </a:solidFill>
            <a:round/>
            <a:headEnd/>
            <a:tailEnd/>
          </a:ln>
        </p:spPr>
        <p:txBody>
          <a:bodyPr/>
          <a:lstStyle/>
          <a:p>
            <a:pPr eaLnBrk="1">
              <a:lnSpc>
                <a:spcPct val="93000"/>
              </a:lnSpc>
              <a:buClr>
                <a:srgbClr val="000000"/>
              </a:buClr>
              <a:buSzPct val="100000"/>
              <a:buFont typeface="Times New Roman" panose="02020603050405020304" pitchFamily="18" charset="0"/>
              <a:buNone/>
            </a:pPr>
            <a:endParaRPr lang="en-US" altLang="en-US"/>
          </a:p>
        </p:txBody>
      </p:sp>
      <p:sp>
        <p:nvSpPr>
          <p:cNvPr id="7" name="22 Rectángulo"/>
          <p:cNvSpPr>
            <a:spLocks noChangeArrowheads="1"/>
          </p:cNvSpPr>
          <p:nvPr/>
        </p:nvSpPr>
        <p:spPr bwMode="auto">
          <a:xfrm>
            <a:off x="5745088" y="1196752"/>
            <a:ext cx="2399085" cy="510411"/>
          </a:xfrm>
          <a:prstGeom prst="rect">
            <a:avLst/>
          </a:prstGeom>
          <a:solidFill>
            <a:srgbClr val="FFC000"/>
          </a:solidFill>
          <a:ln w="9525" algn="ctr">
            <a:solidFill>
              <a:schemeClr val="tx1"/>
            </a:solidFill>
            <a:round/>
            <a:headEnd/>
            <a:tailEnd/>
          </a:ln>
        </p:spPr>
        <p:txBody>
          <a:bodyPr anchor="ctr"/>
          <a:lstStyle/>
          <a:p>
            <a:pPr algn="ctr" eaLnBrk="1">
              <a:lnSpc>
                <a:spcPct val="93000"/>
              </a:lnSpc>
              <a:buClr>
                <a:srgbClr val="000000"/>
              </a:buClr>
              <a:buSzPct val="100000"/>
              <a:buFont typeface="Times New Roman" panose="02020603050405020304" pitchFamily="18" charset="0"/>
              <a:buNone/>
            </a:pPr>
            <a:r>
              <a:rPr lang="es-ES" altLang="en-US" sz="1400" b="1">
                <a:latin typeface="Arial" pitchFamily="34" charset="0"/>
                <a:cs typeface="Arial" pitchFamily="34" charset="0"/>
              </a:rPr>
              <a:t>Differential expression analysis</a:t>
            </a:r>
            <a:endParaRPr lang="en-US" altLang="en-US" sz="1400" b="1">
              <a:latin typeface="Arial" pitchFamily="34" charset="0"/>
              <a:cs typeface="Arial" pitchFamily="34" charset="0"/>
            </a:endParaRPr>
          </a:p>
        </p:txBody>
      </p:sp>
      <p:sp>
        <p:nvSpPr>
          <p:cNvPr id="8" name="Rectángulo redondeado 3"/>
          <p:cNvSpPr/>
          <p:nvPr/>
        </p:nvSpPr>
        <p:spPr>
          <a:xfrm>
            <a:off x="488949" y="4346351"/>
            <a:ext cx="2741613" cy="200047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3"/>
          <p:cNvSpPr>
            <a:spLocks noChangeArrowheads="1"/>
          </p:cNvSpPr>
          <p:nvPr/>
        </p:nvSpPr>
        <p:spPr bwMode="auto">
          <a:xfrm>
            <a:off x="128588" y="606425"/>
            <a:ext cx="9777412"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square"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5</a:t>
            </a:r>
            <a:r>
              <a:rPr lang="en-US" altLang="en-US" sz="2300" b="1" dirty="0" smtClean="0">
                <a:solidFill>
                  <a:srgbClr val="7D468C"/>
                </a:solidFill>
                <a:latin typeface="Calibri" panose="020F0502020204030204" pitchFamily="34" charset="0"/>
                <a:ea typeface="ＭＳ Ｐゴシック" panose="020B0600070205080204" pitchFamily="34" charset="-128"/>
              </a:rPr>
              <a:t>. Introduction to RNA-</a:t>
            </a:r>
            <a:r>
              <a:rPr lang="en-US" altLang="en-US" sz="2300" b="1" dirty="0" err="1" smtClean="0">
                <a:solidFill>
                  <a:srgbClr val="7D468C"/>
                </a:solidFill>
                <a:latin typeface="Calibri" panose="020F0502020204030204" pitchFamily="34" charset="0"/>
                <a:ea typeface="ＭＳ Ｐゴシック" panose="020B0600070205080204" pitchFamily="34" charset="-128"/>
              </a:rPr>
              <a:t>seq</a:t>
            </a:r>
            <a:r>
              <a:rPr lang="en-US" altLang="en-US" sz="2300" b="1" dirty="0" smtClean="0">
                <a:solidFill>
                  <a:srgbClr val="7D468C"/>
                </a:solidFill>
                <a:latin typeface="Calibri" panose="020F0502020204030204" pitchFamily="34" charset="0"/>
                <a:ea typeface="ＭＳ Ｐゴシック" panose="020B0600070205080204" pitchFamily="34" charset="-128"/>
              </a:rPr>
              <a:t> Expression Analysis: </a:t>
            </a:r>
            <a:r>
              <a:rPr lang="en-US" altLang="en-US" sz="2300" b="1" dirty="0" smtClean="0">
                <a:solidFill>
                  <a:srgbClr val="CE02CE"/>
                </a:solidFill>
                <a:latin typeface="Calibri" panose="020F0502020204030204" pitchFamily="34" charset="0"/>
                <a:ea typeface="ＭＳ Ｐゴシック" panose="020B0600070205080204" pitchFamily="34" charset="-128"/>
              </a:rPr>
              <a:t>Workflow</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25249319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ChangeArrowheads="1"/>
          </p:cNvSpPr>
          <p:nvPr/>
        </p:nvSpPr>
        <p:spPr bwMode="auto">
          <a:xfrm>
            <a:off x="542925" y="2009775"/>
            <a:ext cx="8737600" cy="436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38915" name="Rectangle 2"/>
          <p:cNvSpPr>
            <a:spLocks noChangeArrowheads="1"/>
          </p:cNvSpPr>
          <p:nvPr/>
        </p:nvSpPr>
        <p:spPr bwMode="auto">
          <a:xfrm>
            <a:off x="495300" y="274638"/>
            <a:ext cx="8913813"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38916" name="Rectangle 3"/>
          <p:cNvSpPr>
            <a:spLocks noChangeArrowheads="1"/>
          </p:cNvSpPr>
          <p:nvPr/>
        </p:nvSpPr>
        <p:spPr bwMode="auto">
          <a:xfrm>
            <a:off x="1280592" y="1052513"/>
            <a:ext cx="8279333" cy="540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58775"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marL="798513"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lnSpc>
                <a:spcPct val="150000"/>
              </a:lnSpc>
              <a:spcBef>
                <a:spcPts val="288"/>
              </a:spcBef>
              <a:buSzPct val="100000"/>
              <a:buFont typeface="+mj-lt"/>
              <a:buAutoNum type="arabicPeriod"/>
            </a:pPr>
            <a:r>
              <a:rPr lang="en-US" altLang="en-US" dirty="0">
                <a:solidFill>
                  <a:srgbClr val="FF0000"/>
                </a:solidFill>
                <a:latin typeface="Verdana" panose="020B0604030504040204" pitchFamily="34" charset="0"/>
                <a:ea typeface="ＭＳ Ｐゴシック" panose="020B0600070205080204" pitchFamily="34" charset="-128"/>
              </a:rPr>
              <a:t>Introduction to </a:t>
            </a:r>
            <a:r>
              <a:rPr lang="en-US" altLang="en-US" dirty="0" smtClean="0">
                <a:solidFill>
                  <a:srgbClr val="FF0000"/>
                </a:solidFill>
                <a:latin typeface="Verdana" panose="020B0604030504040204" pitchFamily="34" charset="0"/>
                <a:ea typeface="ＭＳ Ｐゴシック" panose="020B0600070205080204" pitchFamily="34" charset="-128"/>
              </a:rPr>
              <a:t>Next Generation Sequencing (NGS) technology</a:t>
            </a:r>
            <a:endParaRPr lang="en-US" altLang="en-US" sz="1400" dirty="0">
              <a:solidFill>
                <a:srgbClr val="FF0000"/>
              </a:solidFill>
              <a:latin typeface="Verdana" panose="020B0604030504040204" pitchFamily="34" charset="0"/>
              <a:ea typeface="ＭＳ Ｐゴシック" panose="020B0600070205080204" pitchFamily="34" charset="-128"/>
            </a:endParaRPr>
          </a:p>
          <a:p>
            <a:pPr eaLnBrk="1">
              <a:lnSpc>
                <a:spcPct val="150000"/>
              </a:lnSpc>
              <a:spcBef>
                <a:spcPts val="250"/>
              </a:spcBef>
              <a:buSzPct val="100000"/>
              <a:buFont typeface="+mj-lt"/>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Applications of NGS</a:t>
            </a:r>
          </a:p>
          <a:p>
            <a:pPr eaLnBrk="1">
              <a:lnSpc>
                <a:spcPct val="150000"/>
              </a:lnSpc>
              <a:spcBef>
                <a:spcPts val="250"/>
              </a:spcBef>
              <a:buSzPct val="100000"/>
              <a:buFont typeface="+mj-lt"/>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Bioinformatics challenges of NGS</a:t>
            </a:r>
          </a:p>
          <a:p>
            <a:pPr eaLnBrk="1">
              <a:lnSpc>
                <a:spcPct val="150000"/>
              </a:lnSpc>
              <a:spcBef>
                <a:spcPts val="250"/>
              </a:spcBef>
              <a:buSzPct val="100000"/>
              <a:buFont typeface="+mj-lt"/>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Steps in NGS data analysis</a:t>
            </a:r>
            <a:endParaRPr lang="en-US" altLang="en-US" dirty="0">
              <a:solidFill>
                <a:srgbClr val="FF0000"/>
              </a:solidFill>
              <a:latin typeface="Verdana" panose="020B0604030504040204" pitchFamily="34" charset="0"/>
              <a:ea typeface="ＭＳ Ｐゴシック" panose="020B0600070205080204" pitchFamily="34" charset="-128"/>
            </a:endParaRPr>
          </a:p>
          <a:p>
            <a:pPr eaLnBrk="1">
              <a:lnSpc>
                <a:spcPct val="150000"/>
              </a:lnSpc>
              <a:spcBef>
                <a:spcPts val="250"/>
              </a:spcBef>
              <a:buSzPct val="100000"/>
              <a:buFont typeface="+mj-lt"/>
              <a:buAutoNum type="arabicPeriod"/>
            </a:pPr>
            <a:r>
              <a:rPr lang="en-US" altLang="en-US" dirty="0">
                <a:solidFill>
                  <a:srgbClr val="FF0000"/>
                </a:solidFill>
                <a:latin typeface="Verdana" panose="020B0604030504040204" pitchFamily="34" charset="0"/>
                <a:ea typeface="ＭＳ Ｐゴシック" panose="020B0600070205080204" pitchFamily="34" charset="-128"/>
              </a:rPr>
              <a:t>Introduction to RNA-</a:t>
            </a:r>
            <a:r>
              <a:rPr lang="en-US" altLang="en-US" dirty="0" err="1">
                <a:solidFill>
                  <a:srgbClr val="FF0000"/>
                </a:solidFill>
                <a:latin typeface="Verdana" panose="020B0604030504040204" pitchFamily="34" charset="0"/>
                <a:ea typeface="ＭＳ Ｐゴシック" panose="020B0600070205080204" pitchFamily="34" charset="-128"/>
              </a:rPr>
              <a:t>seq</a:t>
            </a:r>
            <a:r>
              <a:rPr lang="en-US" altLang="en-US" dirty="0">
                <a:solidFill>
                  <a:srgbClr val="FF0000"/>
                </a:solidFill>
                <a:latin typeface="Verdana" panose="020B0604030504040204" pitchFamily="34" charset="0"/>
                <a:ea typeface="ＭＳ Ｐゴシック" panose="020B0600070205080204" pitchFamily="34" charset="-128"/>
              </a:rPr>
              <a:t> and Expression </a:t>
            </a:r>
            <a:r>
              <a:rPr lang="en-US" altLang="en-US" dirty="0" smtClean="0">
                <a:solidFill>
                  <a:srgbClr val="FF0000"/>
                </a:solidFill>
                <a:latin typeface="Verdana" panose="020B0604030504040204" pitchFamily="34" charset="0"/>
                <a:ea typeface="ＭＳ Ｐゴシック" panose="020B0600070205080204" pitchFamily="34" charset="-128"/>
              </a:rPr>
              <a:t>analysis</a:t>
            </a:r>
          </a:p>
          <a:p>
            <a:pPr eaLnBrk="1">
              <a:lnSpc>
                <a:spcPct val="150000"/>
              </a:lnSpc>
              <a:spcBef>
                <a:spcPts val="250"/>
              </a:spcBef>
              <a:buSzPct val="100000"/>
              <a:buFont typeface="+mj-lt"/>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Introduction </a:t>
            </a:r>
            <a:r>
              <a:rPr lang="en-US" altLang="en-US" dirty="0">
                <a:solidFill>
                  <a:srgbClr val="FF0000"/>
                </a:solidFill>
                <a:latin typeface="Verdana" panose="020B0604030504040204" pitchFamily="34" charset="0"/>
                <a:ea typeface="ＭＳ Ｐゴシック" panose="020B0600070205080204" pitchFamily="34" charset="-128"/>
              </a:rPr>
              <a:t>to Galaxy</a:t>
            </a:r>
          </a:p>
          <a:p>
            <a:pPr eaLnBrk="1">
              <a:lnSpc>
                <a:spcPct val="150000"/>
              </a:lnSpc>
              <a:spcBef>
                <a:spcPts val="250"/>
              </a:spcBef>
              <a:buSzPct val="100000"/>
              <a:buFont typeface="+mj-lt"/>
              <a:buAutoNum type="arabicPeriod"/>
            </a:pPr>
            <a:r>
              <a:rPr lang="en-US" altLang="en-US" dirty="0">
                <a:latin typeface="Verdana" panose="020B0604030504040204" pitchFamily="34" charset="0"/>
                <a:ea typeface="ＭＳ Ｐゴシック" panose="020B0600070205080204" pitchFamily="34" charset="-128"/>
              </a:rPr>
              <a:t>RNA-</a:t>
            </a:r>
            <a:r>
              <a:rPr lang="en-US" altLang="en-US" dirty="0" err="1">
                <a:latin typeface="Verdana" panose="020B0604030504040204" pitchFamily="34" charset="0"/>
                <a:ea typeface="ＭＳ Ｐゴシック" panose="020B0600070205080204" pitchFamily="34" charset="-128"/>
              </a:rPr>
              <a:t>seq</a:t>
            </a:r>
            <a:r>
              <a:rPr lang="en-US" altLang="en-US" dirty="0">
                <a:latin typeface="Verdana" panose="020B0604030504040204" pitchFamily="34" charset="0"/>
                <a:ea typeface="ＭＳ Ｐゴシック" panose="020B0600070205080204" pitchFamily="34" charset="-128"/>
              </a:rPr>
              <a:t> analysis exercise with Galaxy</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Exercise overview and Input data</a:t>
            </a:r>
          </a:p>
          <a:p>
            <a:pPr lvl="1" eaLnBrk="1">
              <a:lnSpc>
                <a:spcPct val="150000"/>
              </a:lnSpc>
              <a:spcBef>
                <a:spcPts val="288"/>
              </a:spcBef>
              <a:buSzPct val="100000"/>
              <a:buFont typeface="Times New Roman" panose="02020603050405020304" pitchFamily="18" charset="0"/>
              <a:buAutoNum type="arabicPeriod"/>
            </a:pPr>
            <a:r>
              <a:rPr lang="en-US" altLang="en-US" sz="1400" dirty="0" smtClean="0">
                <a:latin typeface="Verdana" panose="020B0604030504040204" pitchFamily="34" charset="0"/>
                <a:ea typeface="ＭＳ Ｐゴシック" panose="020B0600070205080204" pitchFamily="34" charset="-128"/>
              </a:rPr>
              <a:t>Quality Control and pre-processing of raw data</a:t>
            </a:r>
            <a:endParaRPr lang="en-US" altLang="en-US" sz="1400" dirty="0">
              <a:latin typeface="Verdana" panose="020B0604030504040204" pitchFamily="34" charset="0"/>
              <a:ea typeface="ＭＳ Ｐゴシック" panose="020B0600070205080204" pitchFamily="34" charset="-128"/>
            </a:endParaRP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Reads mapping</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Summarization to get raw counts</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Differential expression analysis (plots, normalization and testing)</a:t>
            </a:r>
          </a:p>
        </p:txBody>
      </p:sp>
      <p:sp>
        <p:nvSpPr>
          <p:cNvPr id="38917" name="Rectangle 4"/>
          <p:cNvSpPr>
            <a:spLocks noChangeArrowheads="1"/>
          </p:cNvSpPr>
          <p:nvPr/>
        </p:nvSpPr>
        <p:spPr bwMode="auto">
          <a:xfrm>
            <a:off x="2576513" y="549275"/>
            <a:ext cx="5551487"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u="sng">
                <a:solidFill>
                  <a:srgbClr val="7D468C"/>
                </a:solidFill>
                <a:latin typeface="Calibri" panose="020F0502020204030204" pitchFamily="34" charset="0"/>
                <a:ea typeface="ＭＳ Ｐゴシック" panose="020B0600070205080204" pitchFamily="34" charset="-128"/>
              </a:rPr>
              <a:t>TABLE OF CONTENTS</a:t>
            </a:r>
          </a:p>
        </p:txBody>
      </p:sp>
    </p:spTree>
    <p:extLst>
      <p:ext uri="{BB962C8B-B14F-4D97-AF65-F5344CB8AC3E}">
        <p14:creationId xmlns="" xmlns:p14="http://schemas.microsoft.com/office/powerpoint/2010/main" val="33209124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t="81000" r="24086"/>
          <a:stretch>
            <a:fillRect/>
          </a:stretch>
        </p:blipFill>
        <p:spPr bwMode="auto">
          <a:xfrm>
            <a:off x="1001713" y="1124744"/>
            <a:ext cx="8199759" cy="1107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7 Grupo"/>
          <p:cNvGrpSpPr>
            <a:grpSpLocks/>
          </p:cNvGrpSpPr>
          <p:nvPr/>
        </p:nvGrpSpPr>
        <p:grpSpPr bwMode="auto">
          <a:xfrm>
            <a:off x="920552" y="1988840"/>
            <a:ext cx="8424936" cy="3833936"/>
            <a:chOff x="1568624" y="908720"/>
            <a:chExt cx="8064896" cy="3617590"/>
          </a:xfrm>
        </p:grpSpPr>
        <p:pic>
          <p:nvPicPr>
            <p:cNvPr id="6861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68624" y="1268760"/>
              <a:ext cx="5000625" cy="325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8615"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l="55878" t="7030" r="34673" b="63843"/>
            <a:stretch>
              <a:fillRect/>
            </a:stretch>
          </p:blipFill>
          <p:spPr bwMode="auto">
            <a:xfrm>
              <a:off x="6969224" y="908720"/>
              <a:ext cx="2664296" cy="31683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6 Conector recto de flecha"/>
            <p:cNvCxnSpPr/>
            <p:nvPr/>
          </p:nvCxnSpPr>
          <p:spPr bwMode="auto">
            <a:xfrm flipV="1">
              <a:off x="6393274" y="1988124"/>
              <a:ext cx="576290" cy="433348"/>
            </a:xfrm>
            <a:prstGeom prst="straightConnector1">
              <a:avLst/>
            </a:prstGeom>
            <a:solidFill>
              <a:srgbClr val="00B8FF"/>
            </a:solidFill>
            <a:ln w="28575" cap="flat" cmpd="sng" algn="ctr">
              <a:solidFill>
                <a:schemeClr val="accent5">
                  <a:lumMod val="50000"/>
                </a:schemeClr>
              </a:solidFill>
              <a:prstDash val="solid"/>
              <a:round/>
              <a:headEnd type="none" w="med" len="med"/>
              <a:tailEnd type="arrow"/>
            </a:ln>
            <a:effectLst/>
          </p:spPr>
        </p:cxnSp>
      </p:grpSp>
      <p:sp>
        <p:nvSpPr>
          <p:cNvPr id="68613" name="8 Rectángulo"/>
          <p:cNvSpPr>
            <a:spLocks noChangeArrowheads="1"/>
          </p:cNvSpPr>
          <p:nvPr/>
        </p:nvSpPr>
        <p:spPr bwMode="auto">
          <a:xfrm>
            <a:off x="6983413" y="4365625"/>
            <a:ext cx="2865437"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en-US" sz="1600">
                <a:solidFill>
                  <a:schemeClr val="bg2"/>
                </a:solidFill>
              </a:rPr>
              <a:t>https://www.bioconductor.org/</a:t>
            </a:r>
          </a:p>
        </p:txBody>
      </p:sp>
      <p:sp>
        <p:nvSpPr>
          <p:cNvPr id="9" name="Rectangle 3"/>
          <p:cNvSpPr>
            <a:spLocks noChangeArrowheads="1"/>
          </p:cNvSpPr>
          <p:nvPr/>
        </p:nvSpPr>
        <p:spPr bwMode="auto">
          <a:xfrm>
            <a:off x="128588" y="606425"/>
            <a:ext cx="9777412"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square"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smtClean="0">
                <a:solidFill>
                  <a:srgbClr val="7D468C"/>
                </a:solidFill>
                <a:latin typeface="Calibri" panose="020F0502020204030204" pitchFamily="34" charset="0"/>
                <a:ea typeface="ＭＳ Ｐゴシック" panose="020B0600070205080204" pitchFamily="34" charset="-128"/>
              </a:rPr>
              <a:t>6. Introduction to Galaxy</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9743138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smtClean="0">
                <a:solidFill>
                  <a:srgbClr val="7D468C"/>
                </a:solidFill>
                <a:latin typeface="Calibri" panose="020F0502020204030204" pitchFamily="34" charset="0"/>
                <a:ea typeface="ＭＳ Ｐゴシック" panose="020B0600070205080204" pitchFamily="34" charset="-128"/>
              </a:rPr>
              <a:t>6. </a:t>
            </a:r>
            <a:r>
              <a:rPr lang="en-US" altLang="en-US" sz="2300" b="1" dirty="0">
                <a:solidFill>
                  <a:srgbClr val="7D468C"/>
                </a:solidFill>
                <a:latin typeface="Calibri" panose="020F0502020204030204" pitchFamily="34" charset="0"/>
                <a:ea typeface="ＭＳ Ｐゴシック" panose="020B0600070205080204" pitchFamily="34" charset="-128"/>
              </a:rPr>
              <a:t>Introduction to Galaxy</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
        <p:nvSpPr>
          <p:cNvPr id="70659" name="4 Rectángulo"/>
          <p:cNvSpPr>
            <a:spLocks noChangeArrowheads="1"/>
          </p:cNvSpPr>
          <p:nvPr/>
        </p:nvSpPr>
        <p:spPr bwMode="auto">
          <a:xfrm>
            <a:off x="849313" y="1268413"/>
            <a:ext cx="8496300" cy="34092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a:lnSpc>
                <a:spcPct val="93000"/>
              </a:lnSpc>
              <a:spcAft>
                <a:spcPts val="1200"/>
              </a:spcAft>
              <a:buClr>
                <a:srgbClr val="000000"/>
              </a:buClr>
              <a:buSzPct val="100000"/>
              <a:buFont typeface="Arial" panose="020B0604020202020204" pitchFamily="34" charset="0"/>
              <a:buChar char="•"/>
            </a:pPr>
            <a:r>
              <a:rPr lang="en-US" altLang="en-US" sz="2000" dirty="0">
                <a:latin typeface="Arial" pitchFamily="34" charset="0"/>
                <a:cs typeface="Arial" pitchFamily="34" charset="0"/>
              </a:rPr>
              <a:t>An open, web-based platform integrating many popular tools and resources for intensive biomedical research.</a:t>
            </a:r>
          </a:p>
          <a:p>
            <a:pPr eaLnBrk="1">
              <a:lnSpc>
                <a:spcPct val="93000"/>
              </a:lnSpc>
              <a:spcAft>
                <a:spcPts val="1200"/>
              </a:spcAft>
              <a:buClr>
                <a:srgbClr val="000000"/>
              </a:buClr>
              <a:buSzPct val="100000"/>
              <a:buFont typeface="Arial" panose="020B0604020202020204" pitchFamily="34" charset="0"/>
              <a:buChar char="•"/>
            </a:pPr>
            <a:r>
              <a:rPr lang="en-US" altLang="en-US" sz="2000" b="1" dirty="0">
                <a:latin typeface="Arial" pitchFamily="34" charset="0"/>
                <a:cs typeface="Arial" pitchFamily="34" charset="0"/>
              </a:rPr>
              <a:t>What can be done?</a:t>
            </a:r>
          </a:p>
          <a:p>
            <a:pPr lvl="1" eaLnBrk="1">
              <a:lnSpc>
                <a:spcPct val="93000"/>
              </a:lnSpc>
              <a:spcAft>
                <a:spcPts val="1200"/>
              </a:spcAft>
              <a:buClr>
                <a:srgbClr val="000000"/>
              </a:buClr>
              <a:buSzPct val="100000"/>
              <a:buFont typeface="Wingdings" panose="05000000000000000000" pitchFamily="2" charset="2"/>
              <a:buChar char="ü"/>
            </a:pPr>
            <a:r>
              <a:rPr lang="en-US" altLang="en-US" sz="2000" dirty="0">
                <a:latin typeface="Arial" pitchFamily="34" charset="0"/>
                <a:cs typeface="Arial" pitchFamily="34" charset="0"/>
              </a:rPr>
              <a:t>Obtain data from many data sources, or your own data</a:t>
            </a:r>
          </a:p>
          <a:p>
            <a:pPr lvl="1" eaLnBrk="1">
              <a:lnSpc>
                <a:spcPct val="93000"/>
              </a:lnSpc>
              <a:spcAft>
                <a:spcPts val="1200"/>
              </a:spcAft>
              <a:buClr>
                <a:srgbClr val="000000"/>
              </a:buClr>
              <a:buSzPct val="100000"/>
              <a:buFont typeface="Wingdings" panose="05000000000000000000" pitchFamily="2" charset="2"/>
              <a:buChar char="ü"/>
            </a:pPr>
            <a:r>
              <a:rPr lang="en-US" altLang="en-US" sz="2000" dirty="0">
                <a:latin typeface="Arial" pitchFamily="34" charset="0"/>
                <a:cs typeface="Arial" pitchFamily="34" charset="0"/>
              </a:rPr>
              <a:t>Prepare data for further analysis by rearranging or cutting data columns, filtering data and many other options</a:t>
            </a:r>
          </a:p>
          <a:p>
            <a:pPr lvl="1" eaLnBrk="1">
              <a:lnSpc>
                <a:spcPct val="93000"/>
              </a:lnSpc>
              <a:spcAft>
                <a:spcPts val="1200"/>
              </a:spcAft>
              <a:buClr>
                <a:srgbClr val="000000"/>
              </a:buClr>
              <a:buSzPct val="100000"/>
              <a:buFont typeface="Wingdings" panose="05000000000000000000" pitchFamily="2" charset="2"/>
              <a:buChar char="ü"/>
            </a:pPr>
            <a:r>
              <a:rPr lang="en-US" altLang="en-US" sz="2000" dirty="0">
                <a:latin typeface="Arial" pitchFamily="34" charset="0"/>
                <a:cs typeface="Arial" pitchFamily="34" charset="0"/>
              </a:rPr>
              <a:t>Analyze data by  finding overlapping regions, determining statistics,  preprocessing NGS data and much more</a:t>
            </a:r>
          </a:p>
          <a:p>
            <a:pPr lvl="1" eaLnBrk="1">
              <a:lnSpc>
                <a:spcPct val="93000"/>
              </a:lnSpc>
              <a:spcAft>
                <a:spcPts val="1200"/>
              </a:spcAft>
              <a:buClr>
                <a:srgbClr val="000000"/>
              </a:buClr>
              <a:buSzPct val="100000"/>
              <a:buFont typeface="Wingdings" panose="05000000000000000000" pitchFamily="2" charset="2"/>
              <a:buChar char="ü"/>
            </a:pPr>
            <a:r>
              <a:rPr lang="en-US" altLang="en-US" sz="2000" dirty="0">
                <a:latin typeface="Arial" pitchFamily="34" charset="0"/>
                <a:cs typeface="Arial" pitchFamily="34" charset="0"/>
              </a:rPr>
              <a:t>Share data and workflows</a:t>
            </a:r>
          </a:p>
        </p:txBody>
      </p:sp>
      <p:sp>
        <p:nvSpPr>
          <p:cNvPr id="70660" name="5 CuadroTexto"/>
          <p:cNvSpPr txBox="1">
            <a:spLocks noChangeArrowheads="1"/>
          </p:cNvSpPr>
          <p:nvPr/>
        </p:nvSpPr>
        <p:spPr bwMode="auto">
          <a:xfrm>
            <a:off x="2864768" y="4869160"/>
            <a:ext cx="4880054" cy="664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s-ES" altLang="en-US" sz="2000" b="1" dirty="0" err="1">
                <a:latin typeface="Arial" pitchFamily="34" charset="0"/>
                <a:cs typeface="Arial" pitchFamily="34" charset="0"/>
              </a:rPr>
              <a:t>European</a:t>
            </a:r>
            <a:r>
              <a:rPr lang="es-ES" altLang="en-US" sz="2000" b="1" dirty="0">
                <a:latin typeface="Arial" pitchFamily="34" charset="0"/>
                <a:cs typeface="Arial" pitchFamily="34" charset="0"/>
              </a:rPr>
              <a:t> server: </a:t>
            </a:r>
            <a:r>
              <a:rPr lang="es-ES" altLang="en-US" sz="2000" b="1" dirty="0">
                <a:solidFill>
                  <a:srgbClr val="0066FF"/>
                </a:solidFill>
                <a:latin typeface="Arial" pitchFamily="34" charset="0"/>
                <a:cs typeface="Arial" pitchFamily="34" charset="0"/>
              </a:rPr>
              <a:t>https://usegalaxy.eu/</a:t>
            </a:r>
          </a:p>
          <a:p>
            <a:pPr eaLnBrk="1">
              <a:lnSpc>
                <a:spcPct val="93000"/>
              </a:lnSpc>
              <a:buClr>
                <a:srgbClr val="000000"/>
              </a:buClr>
              <a:buSzPct val="100000"/>
              <a:buFont typeface="Times New Roman" panose="02020603050405020304" pitchFamily="18" charset="0"/>
              <a:buNone/>
            </a:pPr>
            <a:r>
              <a:rPr lang="es-ES" altLang="en-US" sz="2000" dirty="0">
                <a:latin typeface="Arial" pitchFamily="34" charset="0"/>
                <a:cs typeface="Arial" pitchFamily="34" charset="0"/>
              </a:rPr>
              <a:t>US server: </a:t>
            </a:r>
            <a:r>
              <a:rPr lang="es-ES" altLang="en-US" sz="2000" dirty="0">
                <a:solidFill>
                  <a:srgbClr val="0066FF"/>
                </a:solidFill>
                <a:latin typeface="Arial" pitchFamily="34" charset="0"/>
                <a:cs typeface="Arial" pitchFamily="34" charset="0"/>
              </a:rPr>
              <a:t>https</a:t>
            </a:r>
            <a:r>
              <a:rPr lang="es-ES" altLang="en-US" sz="2000" dirty="0">
                <a:solidFill>
                  <a:srgbClr val="0066FF"/>
                </a:solidFill>
                <a:latin typeface="Arial" pitchFamily="34" charset="0"/>
                <a:cs typeface="Arial" pitchFamily="34" charset="0"/>
                <a:sym typeface="Wingdings" panose="05000000000000000000" pitchFamily="2" charset="2"/>
              </a:rPr>
              <a:t>://usegalaxy.org/</a:t>
            </a:r>
            <a:endParaRPr lang="en-US" altLang="en-US" sz="2000" dirty="0">
              <a:solidFill>
                <a:srgbClr val="0066FF"/>
              </a:solidFill>
              <a:latin typeface="Arial" pitchFamily="34" charset="0"/>
              <a:cs typeface="Arial" pitchFamily="34" charset="0"/>
            </a:endParaRPr>
          </a:p>
        </p:txBody>
      </p:sp>
      <p:sp>
        <p:nvSpPr>
          <p:cNvPr id="70661" name="6 Rectángulo"/>
          <p:cNvSpPr>
            <a:spLocks noChangeArrowheads="1"/>
          </p:cNvSpPr>
          <p:nvPr/>
        </p:nvSpPr>
        <p:spPr bwMode="auto">
          <a:xfrm>
            <a:off x="3729038" y="692150"/>
            <a:ext cx="2455862"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n-US" altLang="en-US" b="1" u="sng">
                <a:solidFill>
                  <a:srgbClr val="FF0000"/>
                </a:solidFill>
                <a:latin typeface="Calibri" panose="020F0502020204030204" pitchFamily="34" charset="0"/>
                <a:ea typeface="ＭＳ Ｐゴシック" panose="020B0600070205080204" pitchFamily="34" charset="-128"/>
                <a:hlinkClick r:id="rId2"/>
              </a:rPr>
              <a:t>www.galaxyproject.org</a:t>
            </a:r>
            <a:r>
              <a:rPr lang="en-US" altLang="en-US" b="1">
                <a:solidFill>
                  <a:srgbClr val="FF0000"/>
                </a:solidFill>
                <a:latin typeface="Calibri" panose="020F0502020204030204" pitchFamily="34" charset="0"/>
                <a:ea typeface="ＭＳ Ｐゴシック" panose="020B0600070205080204" pitchFamily="34" charset="-128"/>
              </a:rPr>
              <a:t> </a:t>
            </a:r>
            <a:endParaRPr lang="en-US" altLang="en-US">
              <a:solidFill>
                <a:srgbClr val="FF0000"/>
              </a:solidFill>
            </a:endParaRPr>
          </a:p>
        </p:txBody>
      </p:sp>
    </p:spTree>
    <p:extLst>
      <p:ext uri="{BB962C8B-B14F-4D97-AF65-F5344CB8AC3E}">
        <p14:creationId xmlns="" xmlns:p14="http://schemas.microsoft.com/office/powerpoint/2010/main" val="3505431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04850" y="908050"/>
            <a:ext cx="7400925" cy="537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683"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smtClean="0">
                <a:solidFill>
                  <a:srgbClr val="7D468C"/>
                </a:solidFill>
                <a:latin typeface="Calibri" panose="020F0502020204030204" pitchFamily="34" charset="0"/>
                <a:ea typeface="ＭＳ Ｐゴシック" panose="020B0600070205080204" pitchFamily="34" charset="-128"/>
              </a:rPr>
              <a:t>6. </a:t>
            </a:r>
            <a:r>
              <a:rPr lang="en-US" altLang="en-US" sz="2300" b="1" dirty="0">
                <a:solidFill>
                  <a:srgbClr val="7D468C"/>
                </a:solidFill>
                <a:latin typeface="Calibri" panose="020F0502020204030204" pitchFamily="34" charset="0"/>
                <a:ea typeface="ＭＳ Ｐゴシック" panose="020B0600070205080204" pitchFamily="34" charset="-128"/>
              </a:rPr>
              <a:t>Introduction to Galaxy</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26709770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r="50990"/>
          <a:stretch>
            <a:fillRect/>
          </a:stretch>
        </p:blipFill>
        <p:spPr bwMode="auto">
          <a:xfrm>
            <a:off x="79375" y="908050"/>
            <a:ext cx="2554288" cy="5505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19" name="7 Rectángulo"/>
          <p:cNvSpPr>
            <a:spLocks noChangeArrowheads="1"/>
          </p:cNvSpPr>
          <p:nvPr/>
        </p:nvSpPr>
        <p:spPr bwMode="auto">
          <a:xfrm>
            <a:off x="-15875" y="908050"/>
            <a:ext cx="344488" cy="288925"/>
          </a:xfrm>
          <a:prstGeom prst="rect">
            <a:avLst/>
          </a:prstGeom>
          <a:solidFill>
            <a:schemeClr val="bg1"/>
          </a:solidFill>
          <a:ln w="9525" algn="ctr">
            <a:solidFill>
              <a:schemeClr val="bg1"/>
            </a:solidFill>
            <a:round/>
            <a:headEnd/>
            <a:tailEnd/>
          </a:ln>
        </p:spPr>
        <p:txBody>
          <a:bodyPr/>
          <a:lstStyle/>
          <a:p>
            <a:pPr eaLnBrk="1">
              <a:lnSpc>
                <a:spcPct val="93000"/>
              </a:lnSpc>
              <a:buClr>
                <a:srgbClr val="000000"/>
              </a:buClr>
              <a:buSzPct val="100000"/>
              <a:buFont typeface="Times New Roman" panose="02020603050405020304" pitchFamily="18" charset="0"/>
              <a:buNone/>
            </a:pPr>
            <a:endParaRPr lang="en-US" altLang="en-US"/>
          </a:p>
        </p:txBody>
      </p:sp>
      <p:sp>
        <p:nvSpPr>
          <p:cNvPr id="9220" name="3 Rectángulo redondeado"/>
          <p:cNvSpPr>
            <a:spLocks noChangeArrowheads="1"/>
          </p:cNvSpPr>
          <p:nvPr/>
        </p:nvSpPr>
        <p:spPr bwMode="auto">
          <a:xfrm>
            <a:off x="7938" y="979488"/>
            <a:ext cx="2592387" cy="5473700"/>
          </a:xfrm>
          <a:prstGeom prst="roundRect">
            <a:avLst>
              <a:gd name="adj" fmla="val 16667"/>
            </a:avLst>
          </a:prstGeom>
          <a:noFill/>
          <a:ln w="28575" algn="ctr">
            <a:solidFill>
              <a:srgbClr val="CE02CE"/>
            </a:solidFill>
            <a:round/>
            <a:headEnd/>
            <a:tailEnd/>
          </a:ln>
          <a:extLst>
            <a:ext uri="{909E8E84-426E-40DD-AFC4-6F175D3DCCD1}">
              <a14:hiddenFill xmlns="" xmlns:a14="http://schemas.microsoft.com/office/drawing/2010/main">
                <a:solidFill>
                  <a:srgbClr val="FFFFFF"/>
                </a:solidFill>
              </a14:hiddenFill>
            </a:ext>
          </a:extLst>
        </p:spPr>
        <p:txBody>
          <a:bodyPr/>
          <a:lstStyle/>
          <a:p>
            <a:pPr eaLnBrk="1">
              <a:lnSpc>
                <a:spcPct val="93000"/>
              </a:lnSpc>
              <a:buClr>
                <a:srgbClr val="000000"/>
              </a:buClr>
              <a:buSzPct val="100000"/>
              <a:buFont typeface="Times New Roman" panose="02020603050405020304" pitchFamily="18" charset="0"/>
              <a:buNone/>
            </a:pPr>
            <a:endParaRPr lang="en-US" altLang="en-US"/>
          </a:p>
        </p:txBody>
      </p:sp>
      <p:sp>
        <p:nvSpPr>
          <p:cNvPr id="10" name="9 CuadroTexto"/>
          <p:cNvSpPr txBox="1"/>
          <p:nvPr/>
        </p:nvSpPr>
        <p:spPr>
          <a:xfrm>
            <a:off x="2792760" y="1052736"/>
            <a:ext cx="5760639" cy="607602"/>
          </a:xfrm>
          <a:prstGeom prst="rect">
            <a:avLst/>
          </a:prstGeom>
          <a:noFill/>
        </p:spPr>
        <p:txBody>
          <a:bodyPr wrap="square">
            <a:spAutoFit/>
          </a:bodyPr>
          <a:lstStyle/>
          <a:p>
            <a:pPr eaLnBrk="1">
              <a:lnSpc>
                <a:spcPct val="93000"/>
              </a:lnSpc>
              <a:spcAft>
                <a:spcPts val="1200"/>
              </a:spcAft>
              <a:buClr>
                <a:srgbClr val="000000"/>
              </a:buClr>
              <a:buSzPct val="100000"/>
              <a:buFont typeface="Arial" pitchFamily="34" charset="0"/>
              <a:buChar char="•"/>
              <a:defRPr/>
            </a:pPr>
            <a:r>
              <a:rPr lang="en-US" dirty="0">
                <a:latin typeface="Arial" pitchFamily="34" charset="0"/>
                <a:cs typeface="Arial" pitchFamily="34" charset="0"/>
              </a:rPr>
              <a:t> Applied </a:t>
            </a:r>
            <a:r>
              <a:rPr lang="en-US" dirty="0" err="1">
                <a:latin typeface="Arial" pitchFamily="34" charset="0"/>
                <a:cs typeface="Arial" pitchFamily="34" charset="0"/>
              </a:rPr>
              <a:t>Biosystems</a:t>
            </a:r>
            <a:r>
              <a:rPr lang="en-US" dirty="0">
                <a:latin typeface="Arial" pitchFamily="34" charset="0"/>
                <a:cs typeface="Arial" pitchFamily="34" charset="0"/>
              </a:rPr>
              <a:t> was the first company to fully automate Sanger sequencing (</a:t>
            </a:r>
            <a:r>
              <a:rPr lang="en-US" dirty="0" smtClean="0">
                <a:latin typeface="Arial" pitchFamily="34" charset="0"/>
                <a:cs typeface="Arial" pitchFamily="34" charset="0"/>
              </a:rPr>
              <a:t>1995)</a:t>
            </a:r>
            <a:endParaRPr lang="en-US" dirty="0">
              <a:latin typeface="Arial" pitchFamily="34" charset="0"/>
              <a:cs typeface="Arial" pitchFamily="34" charset="0"/>
            </a:endParaRPr>
          </a:p>
        </p:txBody>
      </p:sp>
      <p:sp>
        <p:nvSpPr>
          <p:cNvPr id="9222" name="Rectangle 2"/>
          <p:cNvSpPr>
            <a:spLocks noChangeArrowheads="1"/>
          </p:cNvSpPr>
          <p:nvPr/>
        </p:nvSpPr>
        <p:spPr bwMode="auto">
          <a:xfrm>
            <a:off x="128588" y="476250"/>
            <a:ext cx="9777412"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square"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1. Introduction to </a:t>
            </a:r>
            <a:r>
              <a:rPr lang="en-US" altLang="en-US" sz="2300" b="1" dirty="0" smtClean="0">
                <a:solidFill>
                  <a:srgbClr val="7D468C"/>
                </a:solidFill>
                <a:latin typeface="Calibri" panose="020F0502020204030204" pitchFamily="34" charset="0"/>
                <a:ea typeface="ＭＳ Ｐゴシック" panose="020B0600070205080204" pitchFamily="34" charset="-128"/>
              </a:rPr>
              <a:t>NGS: </a:t>
            </a:r>
            <a:r>
              <a:rPr lang="en-US" altLang="en-US" sz="2300" b="1" dirty="0">
                <a:solidFill>
                  <a:srgbClr val="CE02CE"/>
                </a:solidFill>
                <a:latin typeface="Calibri" panose="020F0502020204030204" pitchFamily="34" charset="0"/>
                <a:ea typeface="ＭＳ Ｐゴシック" panose="020B0600070205080204" pitchFamily="34" charset="-128"/>
              </a:rPr>
              <a:t>First generation sequencing (</a:t>
            </a:r>
            <a:r>
              <a:rPr lang="en-US" altLang="en-US" sz="2300" b="1" dirty="0" smtClean="0">
                <a:solidFill>
                  <a:srgbClr val="CE02CE"/>
                </a:solidFill>
                <a:latin typeface="Calibri" panose="020F0502020204030204" pitchFamily="34" charset="0"/>
                <a:ea typeface="ＭＳ Ｐゴシック" panose="020B0600070205080204" pitchFamily="34" charset="-128"/>
              </a:rPr>
              <a:t>Sanger method)</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pic>
        <p:nvPicPr>
          <p:cNvPr id="8" name="Picture 2" descr="What is next generation sequencing? 7&#10;Applied Biosystems&#10;• 1987 : First sequencer (ABI370)&#10;• 1996 : First capillary sequen..."/>
          <p:cNvPicPr>
            <a:picLocks noChangeAspect="1" noChangeArrowheads="1"/>
          </p:cNvPicPr>
          <p:nvPr/>
        </p:nvPicPr>
        <p:blipFill>
          <a:blip r:embed="rId4" cstate="print"/>
          <a:srcRect l="40070" t="64118" r="43289" b="13580"/>
          <a:stretch>
            <a:fillRect/>
          </a:stretch>
        </p:blipFill>
        <p:spPr bwMode="auto">
          <a:xfrm>
            <a:off x="8193360" y="980728"/>
            <a:ext cx="1368152" cy="1296144"/>
          </a:xfrm>
          <a:prstGeom prst="rect">
            <a:avLst/>
          </a:prstGeom>
          <a:noFill/>
        </p:spPr>
      </p:pic>
      <p:sp>
        <p:nvSpPr>
          <p:cNvPr id="12" name="11 CuadroTexto"/>
          <p:cNvSpPr txBox="1"/>
          <p:nvPr/>
        </p:nvSpPr>
        <p:spPr>
          <a:xfrm>
            <a:off x="8481392" y="2276872"/>
            <a:ext cx="930063" cy="338554"/>
          </a:xfrm>
          <a:prstGeom prst="rect">
            <a:avLst/>
          </a:prstGeom>
          <a:noFill/>
        </p:spPr>
        <p:txBody>
          <a:bodyPr wrap="none" rtlCol="0">
            <a:spAutoFit/>
          </a:bodyPr>
          <a:lstStyle/>
          <a:p>
            <a:r>
              <a:rPr lang="ca-ES" sz="1600" dirty="0" smtClean="0"/>
              <a:t>ABI 3500</a:t>
            </a:r>
            <a:endParaRPr lang="ca-ES" sz="1600" dirty="0"/>
          </a:p>
        </p:txBody>
      </p:sp>
      <p:sp>
        <p:nvSpPr>
          <p:cNvPr id="11" name="10 CuadroTexto"/>
          <p:cNvSpPr txBox="1"/>
          <p:nvPr/>
        </p:nvSpPr>
        <p:spPr>
          <a:xfrm>
            <a:off x="2792760" y="1916832"/>
            <a:ext cx="4808984" cy="1215717"/>
          </a:xfrm>
          <a:prstGeom prst="rect">
            <a:avLst/>
          </a:prstGeom>
          <a:noFill/>
        </p:spPr>
        <p:txBody>
          <a:bodyPr wrap="square" rtlCol="0">
            <a:spAutoFit/>
          </a:bodyPr>
          <a:lstStyle/>
          <a:p>
            <a:pPr>
              <a:spcAft>
                <a:spcPts val="600"/>
              </a:spcAft>
              <a:buFont typeface="Arial" pitchFamily="34" charset="0"/>
              <a:buChar char="•"/>
            </a:pPr>
            <a:r>
              <a:rPr lang="ca-ES" dirty="0" smtClean="0">
                <a:latin typeface="Arial" pitchFamily="34" charset="0"/>
                <a:cs typeface="Arial" pitchFamily="34" charset="0"/>
              </a:rPr>
              <a:t> </a:t>
            </a:r>
            <a:r>
              <a:rPr lang="ca-ES" b="1" dirty="0" err="1" smtClean="0">
                <a:latin typeface="Arial" pitchFamily="34" charset="0"/>
                <a:cs typeface="Arial" pitchFamily="34" charset="0"/>
              </a:rPr>
              <a:t>Random</a:t>
            </a:r>
            <a:r>
              <a:rPr lang="ca-ES" b="1" dirty="0" smtClean="0">
                <a:latin typeface="Arial" pitchFamily="34" charset="0"/>
                <a:cs typeface="Arial" pitchFamily="34" charset="0"/>
              </a:rPr>
              <a:t> </a:t>
            </a:r>
            <a:r>
              <a:rPr lang="ca-ES" b="1" dirty="0" err="1" smtClean="0">
                <a:latin typeface="Arial" pitchFamily="34" charset="0"/>
                <a:cs typeface="Arial" pitchFamily="34" charset="0"/>
              </a:rPr>
              <a:t>fragmentation</a:t>
            </a:r>
            <a:r>
              <a:rPr lang="ca-ES" b="1" dirty="0" smtClean="0">
                <a:latin typeface="Arial" pitchFamily="34" charset="0"/>
                <a:cs typeface="Arial" pitchFamily="34" charset="0"/>
              </a:rPr>
              <a:t> </a:t>
            </a:r>
            <a:r>
              <a:rPr lang="ca-ES" dirty="0" smtClean="0">
                <a:latin typeface="Arial" pitchFamily="34" charset="0"/>
                <a:cs typeface="Arial" pitchFamily="34" charset="0"/>
              </a:rPr>
              <a:t>of </a:t>
            </a:r>
            <a:r>
              <a:rPr lang="ca-ES" dirty="0" err="1" smtClean="0">
                <a:latin typeface="Arial" pitchFamily="34" charset="0"/>
                <a:cs typeface="Arial" pitchFamily="34" charset="0"/>
              </a:rPr>
              <a:t>the</a:t>
            </a:r>
            <a:r>
              <a:rPr lang="ca-ES" dirty="0" smtClean="0">
                <a:latin typeface="Arial" pitchFamily="34" charset="0"/>
                <a:cs typeface="Arial" pitchFamily="34" charset="0"/>
              </a:rPr>
              <a:t> DNA </a:t>
            </a:r>
            <a:r>
              <a:rPr lang="ca-ES" dirty="0" err="1" smtClean="0">
                <a:latin typeface="Arial" pitchFamily="34" charset="0"/>
                <a:cs typeface="Arial" pitchFamily="34" charset="0"/>
              </a:rPr>
              <a:t>into</a:t>
            </a:r>
            <a:r>
              <a:rPr lang="ca-ES" dirty="0" smtClean="0">
                <a:latin typeface="Arial" pitchFamily="34" charset="0"/>
                <a:cs typeface="Arial" pitchFamily="34" charset="0"/>
              </a:rPr>
              <a:t> </a:t>
            </a:r>
            <a:r>
              <a:rPr lang="ca-ES" dirty="0" err="1" smtClean="0">
                <a:latin typeface="Arial" pitchFamily="34" charset="0"/>
                <a:cs typeface="Arial" pitchFamily="34" charset="0"/>
              </a:rPr>
              <a:t>numerous</a:t>
            </a:r>
            <a:r>
              <a:rPr lang="ca-ES" dirty="0" smtClean="0">
                <a:latin typeface="Arial" pitchFamily="34" charset="0"/>
                <a:cs typeface="Arial" pitchFamily="34" charset="0"/>
              </a:rPr>
              <a:t> </a:t>
            </a:r>
            <a:r>
              <a:rPr lang="ca-ES" dirty="0" err="1" smtClean="0">
                <a:latin typeface="Arial" pitchFamily="34" charset="0"/>
                <a:cs typeface="Arial" pitchFamily="34" charset="0"/>
              </a:rPr>
              <a:t>small</a:t>
            </a:r>
            <a:r>
              <a:rPr lang="ca-ES" dirty="0" smtClean="0">
                <a:latin typeface="Arial" pitchFamily="34" charset="0"/>
                <a:cs typeface="Arial" pitchFamily="34" charset="0"/>
              </a:rPr>
              <a:t> </a:t>
            </a:r>
            <a:r>
              <a:rPr lang="ca-ES" dirty="0" err="1" smtClean="0">
                <a:latin typeface="Arial" pitchFamily="34" charset="0"/>
                <a:cs typeface="Arial" pitchFamily="34" charset="0"/>
              </a:rPr>
              <a:t>overlapping</a:t>
            </a:r>
            <a:r>
              <a:rPr lang="ca-ES" dirty="0" smtClean="0">
                <a:latin typeface="Arial" pitchFamily="34" charset="0"/>
                <a:cs typeface="Arial" pitchFamily="34" charset="0"/>
              </a:rPr>
              <a:t> segments</a:t>
            </a:r>
          </a:p>
          <a:p>
            <a:pPr lvl="1">
              <a:spcAft>
                <a:spcPts val="600"/>
              </a:spcAft>
            </a:pPr>
            <a:r>
              <a:rPr lang="ca-ES" sz="1600" dirty="0" smtClean="0">
                <a:latin typeface="Arial" pitchFamily="34" charset="0"/>
                <a:cs typeface="Arial" pitchFamily="34" charset="0"/>
              </a:rPr>
              <a:t>-</a:t>
            </a:r>
            <a:r>
              <a:rPr lang="en-US" sz="1600" dirty="0" smtClean="0">
                <a:latin typeface="Arial" pitchFamily="34" charset="0"/>
                <a:cs typeface="Arial" pitchFamily="34" charset="0"/>
              </a:rPr>
              <a:t> Full genomes can be assembled from the overlapping sequenced segments (</a:t>
            </a:r>
            <a:r>
              <a:rPr lang="en-US" sz="1600" dirty="0" smtClean="0">
                <a:solidFill>
                  <a:schemeClr val="accent4"/>
                </a:solidFill>
                <a:latin typeface="Arial" pitchFamily="34" charset="0"/>
                <a:cs typeface="Arial" pitchFamily="34" charset="0"/>
              </a:rPr>
              <a:t>reads</a:t>
            </a:r>
            <a:r>
              <a:rPr lang="en-US" sz="1600" dirty="0" smtClean="0">
                <a:latin typeface="Arial" pitchFamily="34" charset="0"/>
                <a:cs typeface="Arial" pitchFamily="34" charset="0"/>
              </a:rPr>
              <a:t>)</a:t>
            </a:r>
            <a:endParaRPr lang="ca-ES" sz="1600" dirty="0">
              <a:latin typeface="Arial" pitchFamily="34" charset="0"/>
              <a:cs typeface="Arial" pitchFamily="34" charset="0"/>
            </a:endParaRPr>
          </a:p>
        </p:txBody>
      </p:sp>
      <p:sp>
        <p:nvSpPr>
          <p:cNvPr id="16" name="21 Rectángulo"/>
          <p:cNvSpPr>
            <a:spLocks noChangeArrowheads="1"/>
          </p:cNvSpPr>
          <p:nvPr/>
        </p:nvSpPr>
        <p:spPr bwMode="auto">
          <a:xfrm>
            <a:off x="0" y="1988840"/>
            <a:ext cx="2592388" cy="4536504"/>
          </a:xfrm>
          <a:prstGeom prst="rect">
            <a:avLst/>
          </a:prstGeom>
          <a:solidFill>
            <a:srgbClr val="A10CF4">
              <a:alpha val="16078"/>
            </a:srgbClr>
          </a:solidFill>
          <a:ln>
            <a:noFill/>
          </a:ln>
          <a:extLst>
            <a:ext uri="{91240B29-F687-4F45-9708-019B960494DF}">
              <a14:hiddenLine xmlns="" xmlns:a14="http://schemas.microsoft.com/office/drawing/2010/main" w="9525" algn="ctr">
                <a:solidFill>
                  <a:srgbClr val="000000"/>
                </a:solidFill>
                <a:round/>
                <a:headEnd/>
                <a:tailEnd/>
              </a14:hiddenLine>
            </a:ext>
          </a:extLst>
        </p:spPr>
        <p:txBody>
          <a:bodyPr/>
          <a:lstStyle/>
          <a:p>
            <a:pPr eaLnBrk="1">
              <a:lnSpc>
                <a:spcPct val="93000"/>
              </a:lnSpc>
              <a:buClr>
                <a:srgbClr val="000000"/>
              </a:buClr>
              <a:buSzPct val="100000"/>
              <a:buFont typeface="Times New Roman" panose="02020603050405020304" pitchFamily="18" charset="0"/>
              <a:buNone/>
            </a:pPr>
            <a:endParaRPr lang="en-US" altLang="en-US"/>
          </a:p>
        </p:txBody>
      </p:sp>
    </p:spTree>
    <p:extLst>
      <p:ext uri="{BB962C8B-B14F-4D97-AF65-F5344CB8AC3E}">
        <p14:creationId xmlns="" xmlns:p14="http://schemas.microsoft.com/office/powerpoint/2010/main" val="4621282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44488" y="1773238"/>
            <a:ext cx="9144000" cy="459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707" name="2 CuadroTexto"/>
          <p:cNvSpPr txBox="1">
            <a:spLocks noChangeArrowheads="1"/>
          </p:cNvSpPr>
          <p:nvPr/>
        </p:nvSpPr>
        <p:spPr bwMode="auto">
          <a:xfrm>
            <a:off x="1065213" y="1125538"/>
            <a:ext cx="7416800" cy="606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en-US" altLang="en-US" dirty="0">
                <a:latin typeface="Arial" pitchFamily="34" charset="0"/>
                <a:cs typeface="Arial" pitchFamily="34" charset="0"/>
              </a:rPr>
              <a:t>Can create workflows with all the analysis steps,  allowing users to repeat  analysis with different dataset and high reproducibility</a:t>
            </a:r>
          </a:p>
        </p:txBody>
      </p:sp>
      <p:sp>
        <p:nvSpPr>
          <p:cNvPr id="72708"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smtClean="0">
                <a:solidFill>
                  <a:srgbClr val="7D468C"/>
                </a:solidFill>
                <a:latin typeface="Calibri" panose="020F0502020204030204" pitchFamily="34" charset="0"/>
                <a:ea typeface="ＭＳ Ｐゴシック" panose="020B0600070205080204" pitchFamily="34" charset="-128"/>
              </a:rPr>
              <a:t>6. </a:t>
            </a:r>
            <a:r>
              <a:rPr lang="en-US" altLang="en-US" sz="2300" b="1" dirty="0">
                <a:solidFill>
                  <a:srgbClr val="7D468C"/>
                </a:solidFill>
                <a:latin typeface="Calibri" panose="020F0502020204030204" pitchFamily="34" charset="0"/>
                <a:ea typeface="ＭＳ Ｐゴシック" panose="020B0600070205080204" pitchFamily="34" charset="-128"/>
              </a:rPr>
              <a:t>Introduction to Galaxy</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1989790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2 CuadroTexto"/>
          <p:cNvSpPr txBox="1">
            <a:spLocks noChangeArrowheads="1"/>
          </p:cNvSpPr>
          <p:nvPr/>
        </p:nvSpPr>
        <p:spPr bwMode="auto">
          <a:xfrm>
            <a:off x="2936875" y="1196975"/>
            <a:ext cx="3505200" cy="865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eaLnBrk="1">
              <a:lnSpc>
                <a:spcPct val="93000"/>
              </a:lnSpc>
              <a:buClr>
                <a:srgbClr val="000000"/>
              </a:buClr>
              <a:buSzPct val="100000"/>
              <a:buFont typeface="Times New Roman" panose="02020603050405020304" pitchFamily="18" charset="0"/>
              <a:buNone/>
            </a:pPr>
            <a:r>
              <a:rPr lang="en-US" altLang="en-US" b="1"/>
              <a:t>Register for a Galaxy account </a:t>
            </a:r>
          </a:p>
          <a:p>
            <a:pPr algn="ctr" eaLnBrk="1">
              <a:lnSpc>
                <a:spcPct val="93000"/>
              </a:lnSpc>
              <a:buClr>
                <a:srgbClr val="000000"/>
              </a:buClr>
              <a:buSzPct val="100000"/>
              <a:buFont typeface="Times New Roman" panose="02020603050405020304" pitchFamily="18" charset="0"/>
              <a:buNone/>
            </a:pPr>
            <a:r>
              <a:rPr lang="en-US" altLang="en-US"/>
              <a:t>(</a:t>
            </a:r>
            <a:r>
              <a:rPr lang="en-US" altLang="en-US">
                <a:solidFill>
                  <a:srgbClr val="0066FF"/>
                </a:solidFill>
              </a:rPr>
              <a:t>https://usegalaxy.eu/</a:t>
            </a:r>
            <a:r>
              <a:rPr lang="en-US" altLang="en-US"/>
              <a:t>)</a:t>
            </a:r>
          </a:p>
          <a:p>
            <a:pPr algn="ctr" eaLnBrk="1">
              <a:lnSpc>
                <a:spcPct val="93000"/>
              </a:lnSpc>
              <a:buClr>
                <a:srgbClr val="000000"/>
              </a:buClr>
              <a:buSzPct val="100000"/>
              <a:buFont typeface="Times New Roman" panose="02020603050405020304" pitchFamily="18" charset="0"/>
              <a:buNone/>
            </a:pPr>
            <a:endParaRPr lang="en-US" altLang="en-US"/>
          </a:p>
        </p:txBody>
      </p:sp>
      <p:sp>
        <p:nvSpPr>
          <p:cNvPr id="74756" name="3 Rectángulo"/>
          <p:cNvSpPr>
            <a:spLocks noChangeArrowheads="1"/>
          </p:cNvSpPr>
          <p:nvPr/>
        </p:nvSpPr>
        <p:spPr bwMode="auto">
          <a:xfrm>
            <a:off x="704850" y="2009775"/>
            <a:ext cx="8640763" cy="1123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en-US" altLang="en-US" dirty="0">
                <a:latin typeface="Arial" pitchFamily="34" charset="0"/>
                <a:cs typeface="Arial" pitchFamily="34" charset="0"/>
              </a:rPr>
              <a:t>This will only take a moment, and will allow all the work that you do to persist between sessions and allow you to name, save, share, and publish Galaxy histories, workflows, datasets and pages. It allows you to store up to 250GB of data on this public server.</a:t>
            </a:r>
          </a:p>
        </p:txBody>
      </p:sp>
      <p:pic>
        <p:nvPicPr>
          <p:cNvPr id="74757"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2480" y="3501008"/>
            <a:ext cx="9023330" cy="10578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3"/>
          <p:cNvSpPr>
            <a:spLocks noChangeArrowheads="1"/>
          </p:cNvSpPr>
          <p:nvPr/>
        </p:nvSpPr>
        <p:spPr bwMode="auto">
          <a:xfrm>
            <a:off x="128588" y="606425"/>
            <a:ext cx="9777412"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square"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smtClean="0">
                <a:solidFill>
                  <a:srgbClr val="7D468C"/>
                </a:solidFill>
                <a:latin typeface="Calibri" panose="020F0502020204030204" pitchFamily="34" charset="0"/>
                <a:ea typeface="ＭＳ Ｐゴシック" panose="020B0600070205080204" pitchFamily="34" charset="-128"/>
              </a:rPr>
              <a:t>6. Introduction to Galaxy</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sp>
        <p:nvSpPr>
          <p:cNvPr id="7" name="6 Rectángulo"/>
          <p:cNvSpPr/>
          <p:nvPr/>
        </p:nvSpPr>
        <p:spPr>
          <a:xfrm>
            <a:off x="7689304" y="3356992"/>
            <a:ext cx="1728192" cy="1440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 xmlns:p14="http://schemas.microsoft.com/office/powerpoint/2010/main" val="3756312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ChangeArrowheads="1"/>
          </p:cNvSpPr>
          <p:nvPr/>
        </p:nvSpPr>
        <p:spPr bwMode="auto">
          <a:xfrm>
            <a:off x="542925" y="2009775"/>
            <a:ext cx="8737600" cy="436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38915" name="Rectangle 2"/>
          <p:cNvSpPr>
            <a:spLocks noChangeArrowheads="1"/>
          </p:cNvSpPr>
          <p:nvPr/>
        </p:nvSpPr>
        <p:spPr bwMode="auto">
          <a:xfrm>
            <a:off x="495300" y="274638"/>
            <a:ext cx="8913813"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38916" name="Rectangle 3"/>
          <p:cNvSpPr>
            <a:spLocks noChangeArrowheads="1"/>
          </p:cNvSpPr>
          <p:nvPr/>
        </p:nvSpPr>
        <p:spPr bwMode="auto">
          <a:xfrm>
            <a:off x="1280592" y="1052513"/>
            <a:ext cx="8279333" cy="540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58775"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marL="798513"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lnSpc>
                <a:spcPct val="150000"/>
              </a:lnSpc>
              <a:spcBef>
                <a:spcPts val="288"/>
              </a:spcBef>
              <a:buSzPct val="100000"/>
              <a:buFont typeface="+mj-lt"/>
              <a:buAutoNum type="arabicPeriod"/>
            </a:pPr>
            <a:r>
              <a:rPr lang="en-US" altLang="en-US" dirty="0">
                <a:solidFill>
                  <a:srgbClr val="FF0000"/>
                </a:solidFill>
                <a:latin typeface="Verdana" panose="020B0604030504040204" pitchFamily="34" charset="0"/>
                <a:ea typeface="ＭＳ Ｐゴシック" panose="020B0600070205080204" pitchFamily="34" charset="-128"/>
              </a:rPr>
              <a:t>Introduction to </a:t>
            </a:r>
            <a:r>
              <a:rPr lang="en-US" altLang="en-US" dirty="0" smtClean="0">
                <a:solidFill>
                  <a:srgbClr val="FF0000"/>
                </a:solidFill>
                <a:latin typeface="Verdana" panose="020B0604030504040204" pitchFamily="34" charset="0"/>
                <a:ea typeface="ＭＳ Ｐゴシック" panose="020B0600070205080204" pitchFamily="34" charset="-128"/>
              </a:rPr>
              <a:t>Next Generation Sequencing (NGS) technology</a:t>
            </a:r>
            <a:endParaRPr lang="en-US" altLang="en-US" sz="1400" dirty="0">
              <a:solidFill>
                <a:srgbClr val="FF0000"/>
              </a:solidFill>
              <a:latin typeface="Verdana" panose="020B0604030504040204" pitchFamily="34" charset="0"/>
              <a:ea typeface="ＭＳ Ｐゴシック" panose="020B0600070205080204" pitchFamily="34" charset="-128"/>
            </a:endParaRPr>
          </a:p>
          <a:p>
            <a:pPr eaLnBrk="1">
              <a:lnSpc>
                <a:spcPct val="150000"/>
              </a:lnSpc>
              <a:spcBef>
                <a:spcPts val="250"/>
              </a:spcBef>
              <a:buSzPct val="100000"/>
              <a:buFont typeface="+mj-lt"/>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Applications of NGS</a:t>
            </a:r>
          </a:p>
          <a:p>
            <a:pPr eaLnBrk="1">
              <a:lnSpc>
                <a:spcPct val="150000"/>
              </a:lnSpc>
              <a:spcBef>
                <a:spcPts val="250"/>
              </a:spcBef>
              <a:buSzPct val="100000"/>
              <a:buFont typeface="+mj-lt"/>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Bioinformatics challenges of NGS</a:t>
            </a:r>
          </a:p>
          <a:p>
            <a:pPr eaLnBrk="1">
              <a:lnSpc>
                <a:spcPct val="150000"/>
              </a:lnSpc>
              <a:spcBef>
                <a:spcPts val="250"/>
              </a:spcBef>
              <a:buSzPct val="100000"/>
              <a:buFont typeface="+mj-lt"/>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Steps in NGS data analysis</a:t>
            </a:r>
            <a:endParaRPr lang="en-US" altLang="en-US" dirty="0">
              <a:solidFill>
                <a:srgbClr val="FF0000"/>
              </a:solidFill>
              <a:latin typeface="Verdana" panose="020B0604030504040204" pitchFamily="34" charset="0"/>
              <a:ea typeface="ＭＳ Ｐゴシック" panose="020B0600070205080204" pitchFamily="34" charset="-128"/>
            </a:endParaRPr>
          </a:p>
          <a:p>
            <a:pPr eaLnBrk="1">
              <a:lnSpc>
                <a:spcPct val="150000"/>
              </a:lnSpc>
              <a:spcBef>
                <a:spcPts val="250"/>
              </a:spcBef>
              <a:buSzPct val="100000"/>
              <a:buFont typeface="+mj-lt"/>
              <a:buAutoNum type="arabicPeriod"/>
            </a:pPr>
            <a:r>
              <a:rPr lang="en-US" altLang="en-US" dirty="0">
                <a:solidFill>
                  <a:srgbClr val="FF0000"/>
                </a:solidFill>
                <a:latin typeface="Verdana" panose="020B0604030504040204" pitchFamily="34" charset="0"/>
                <a:ea typeface="ＭＳ Ｐゴシック" panose="020B0600070205080204" pitchFamily="34" charset="-128"/>
              </a:rPr>
              <a:t>Introduction to RNA-</a:t>
            </a:r>
            <a:r>
              <a:rPr lang="en-US" altLang="en-US" dirty="0" err="1">
                <a:solidFill>
                  <a:srgbClr val="FF0000"/>
                </a:solidFill>
                <a:latin typeface="Verdana" panose="020B0604030504040204" pitchFamily="34" charset="0"/>
                <a:ea typeface="ＭＳ Ｐゴシック" panose="020B0600070205080204" pitchFamily="34" charset="-128"/>
              </a:rPr>
              <a:t>seq</a:t>
            </a:r>
            <a:r>
              <a:rPr lang="en-US" altLang="en-US" dirty="0">
                <a:solidFill>
                  <a:srgbClr val="FF0000"/>
                </a:solidFill>
                <a:latin typeface="Verdana" panose="020B0604030504040204" pitchFamily="34" charset="0"/>
                <a:ea typeface="ＭＳ Ｐゴシック" panose="020B0600070205080204" pitchFamily="34" charset="-128"/>
              </a:rPr>
              <a:t> and Expression </a:t>
            </a:r>
            <a:r>
              <a:rPr lang="en-US" altLang="en-US" dirty="0" smtClean="0">
                <a:solidFill>
                  <a:srgbClr val="FF0000"/>
                </a:solidFill>
                <a:latin typeface="Verdana" panose="020B0604030504040204" pitchFamily="34" charset="0"/>
                <a:ea typeface="ＭＳ Ｐゴシック" panose="020B0600070205080204" pitchFamily="34" charset="-128"/>
              </a:rPr>
              <a:t>analysis</a:t>
            </a:r>
          </a:p>
          <a:p>
            <a:pPr eaLnBrk="1">
              <a:lnSpc>
                <a:spcPct val="150000"/>
              </a:lnSpc>
              <a:spcBef>
                <a:spcPts val="250"/>
              </a:spcBef>
              <a:buSzPct val="100000"/>
              <a:buFont typeface="+mj-lt"/>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Introduction </a:t>
            </a:r>
            <a:r>
              <a:rPr lang="en-US" altLang="en-US" dirty="0">
                <a:solidFill>
                  <a:srgbClr val="FF0000"/>
                </a:solidFill>
                <a:latin typeface="Verdana" panose="020B0604030504040204" pitchFamily="34" charset="0"/>
                <a:ea typeface="ＭＳ Ｐゴシック" panose="020B0600070205080204" pitchFamily="34" charset="-128"/>
              </a:rPr>
              <a:t>to Galaxy</a:t>
            </a:r>
          </a:p>
          <a:p>
            <a:pPr eaLnBrk="1">
              <a:lnSpc>
                <a:spcPct val="150000"/>
              </a:lnSpc>
              <a:spcBef>
                <a:spcPts val="250"/>
              </a:spcBef>
              <a:buSzPct val="100000"/>
              <a:buFont typeface="+mj-lt"/>
              <a:buAutoNum type="arabicPeriod"/>
            </a:pPr>
            <a:r>
              <a:rPr lang="en-US" altLang="en-US" dirty="0">
                <a:solidFill>
                  <a:srgbClr val="FF0000"/>
                </a:solidFill>
                <a:latin typeface="Verdana" panose="020B0604030504040204" pitchFamily="34" charset="0"/>
                <a:ea typeface="ＭＳ Ｐゴシック" panose="020B0600070205080204" pitchFamily="34" charset="-128"/>
              </a:rPr>
              <a:t>RNA-</a:t>
            </a:r>
            <a:r>
              <a:rPr lang="en-US" altLang="en-US" dirty="0" err="1">
                <a:solidFill>
                  <a:srgbClr val="FF0000"/>
                </a:solidFill>
                <a:latin typeface="Verdana" panose="020B0604030504040204" pitchFamily="34" charset="0"/>
                <a:ea typeface="ＭＳ Ｐゴシック" panose="020B0600070205080204" pitchFamily="34" charset="-128"/>
              </a:rPr>
              <a:t>seq</a:t>
            </a:r>
            <a:r>
              <a:rPr lang="en-US" altLang="en-US" dirty="0">
                <a:solidFill>
                  <a:srgbClr val="FF0000"/>
                </a:solidFill>
                <a:latin typeface="Verdana" panose="020B0604030504040204" pitchFamily="34" charset="0"/>
                <a:ea typeface="ＭＳ Ｐゴシック" panose="020B0600070205080204" pitchFamily="34" charset="-128"/>
              </a:rPr>
              <a:t> analysis exercise with Galaxy</a:t>
            </a:r>
          </a:p>
          <a:p>
            <a:pPr lvl="1" eaLnBrk="1">
              <a:lnSpc>
                <a:spcPct val="150000"/>
              </a:lnSpc>
              <a:spcBef>
                <a:spcPts val="288"/>
              </a:spcBef>
              <a:buSzPct val="100000"/>
              <a:buFont typeface="Times New Roman" panose="02020603050405020304" pitchFamily="18" charset="0"/>
              <a:buAutoNum type="arabicPeriod"/>
            </a:pPr>
            <a:r>
              <a:rPr lang="en-US" altLang="en-US" sz="1400" dirty="0">
                <a:solidFill>
                  <a:srgbClr val="FF0000"/>
                </a:solidFill>
                <a:latin typeface="Verdana" panose="020B0604030504040204" pitchFamily="34" charset="0"/>
                <a:ea typeface="ＭＳ Ｐゴシック" panose="020B0600070205080204" pitchFamily="34" charset="-128"/>
              </a:rPr>
              <a:t>Exercise overview and Input data</a:t>
            </a:r>
          </a:p>
          <a:p>
            <a:pPr lvl="1" eaLnBrk="1">
              <a:lnSpc>
                <a:spcPct val="150000"/>
              </a:lnSpc>
              <a:spcBef>
                <a:spcPts val="288"/>
              </a:spcBef>
              <a:buSzPct val="100000"/>
              <a:buFont typeface="Times New Roman" panose="02020603050405020304" pitchFamily="18" charset="0"/>
              <a:buAutoNum type="arabicPeriod"/>
            </a:pPr>
            <a:r>
              <a:rPr lang="en-US" altLang="en-US" sz="1400" dirty="0" smtClean="0">
                <a:latin typeface="Verdana" panose="020B0604030504040204" pitchFamily="34" charset="0"/>
                <a:ea typeface="ＭＳ Ｐゴシック" panose="020B0600070205080204" pitchFamily="34" charset="-128"/>
              </a:rPr>
              <a:t>Quality Control and pre-processing of raw data</a:t>
            </a:r>
            <a:endParaRPr lang="en-US" altLang="en-US" sz="1400" dirty="0">
              <a:latin typeface="Verdana" panose="020B0604030504040204" pitchFamily="34" charset="0"/>
              <a:ea typeface="ＭＳ Ｐゴシック" panose="020B0600070205080204" pitchFamily="34" charset="-128"/>
            </a:endParaRP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Reads mapping</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Summarization to get raw counts</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Differential expression analysis (plots, normalization and testing)</a:t>
            </a:r>
          </a:p>
        </p:txBody>
      </p:sp>
      <p:sp>
        <p:nvSpPr>
          <p:cNvPr id="38917" name="Rectangle 4"/>
          <p:cNvSpPr>
            <a:spLocks noChangeArrowheads="1"/>
          </p:cNvSpPr>
          <p:nvPr/>
        </p:nvSpPr>
        <p:spPr bwMode="auto">
          <a:xfrm>
            <a:off x="2576513" y="549275"/>
            <a:ext cx="5551487"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u="sng">
                <a:solidFill>
                  <a:srgbClr val="7D468C"/>
                </a:solidFill>
                <a:latin typeface="Calibri" panose="020F0502020204030204" pitchFamily="34" charset="0"/>
                <a:ea typeface="ＭＳ Ｐゴシック" panose="020B0600070205080204" pitchFamily="34" charset="-128"/>
              </a:rPr>
              <a:t>TABLE OF CONTENTS</a:t>
            </a:r>
          </a:p>
        </p:txBody>
      </p:sp>
    </p:spTree>
    <p:extLst>
      <p:ext uri="{BB962C8B-B14F-4D97-AF65-F5344CB8AC3E}">
        <p14:creationId xmlns="" xmlns:p14="http://schemas.microsoft.com/office/powerpoint/2010/main" val="33209124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p:nvPr/>
        </p:nvSpPr>
        <p:spPr>
          <a:xfrm>
            <a:off x="1064568" y="1916832"/>
            <a:ext cx="6856312" cy="369332"/>
          </a:xfrm>
          <a:prstGeom prst="rect">
            <a:avLst/>
          </a:prstGeom>
        </p:spPr>
        <p:txBody>
          <a:bodyPr wrap="square">
            <a:spAutoFit/>
          </a:bodyPr>
          <a:lstStyle/>
          <a:p>
            <a:r>
              <a:rPr lang="ca-ES" u="sng" dirty="0" err="1" smtClean="0">
                <a:latin typeface="Arial" pitchFamily="34" charset="0"/>
                <a:cs typeface="Arial" pitchFamily="34" charset="0"/>
              </a:rPr>
              <a:t>Dataset</a:t>
            </a:r>
            <a:r>
              <a:rPr lang="ca-ES" dirty="0" smtClean="0">
                <a:latin typeface="Arial" pitchFamily="34" charset="0"/>
                <a:cs typeface="Arial" pitchFamily="34" charset="0"/>
              </a:rPr>
              <a:t>: </a:t>
            </a:r>
            <a:r>
              <a:rPr lang="ca-ES" dirty="0" err="1" smtClean="0">
                <a:latin typeface="Arial" pitchFamily="34" charset="0"/>
                <a:cs typeface="Arial" pitchFamily="34" charset="0"/>
              </a:rPr>
              <a:t>RNA-seq</a:t>
            </a:r>
            <a:r>
              <a:rPr lang="ca-ES" dirty="0" smtClean="0">
                <a:latin typeface="Arial" pitchFamily="34" charset="0"/>
                <a:cs typeface="Arial" pitchFamily="34" charset="0"/>
              </a:rPr>
              <a:t> data of </a:t>
            </a:r>
            <a:r>
              <a:rPr lang="ca-ES" dirty="0" err="1" smtClean="0">
                <a:latin typeface="Arial" pitchFamily="34" charset="0"/>
                <a:cs typeface="Arial" pitchFamily="34" charset="0"/>
              </a:rPr>
              <a:t>mouse</a:t>
            </a:r>
            <a:r>
              <a:rPr lang="ca-ES" dirty="0" smtClean="0">
                <a:latin typeface="Arial" pitchFamily="34" charset="0"/>
                <a:cs typeface="Arial" pitchFamily="34" charset="0"/>
              </a:rPr>
              <a:t> </a:t>
            </a:r>
            <a:r>
              <a:rPr lang="ca-ES" dirty="0" err="1" smtClean="0">
                <a:latin typeface="Arial" pitchFamily="34" charset="0"/>
                <a:cs typeface="Arial" pitchFamily="34" charset="0"/>
              </a:rPr>
              <a:t>mammary</a:t>
            </a:r>
            <a:r>
              <a:rPr lang="ca-ES" dirty="0" smtClean="0">
                <a:latin typeface="Arial" pitchFamily="34" charset="0"/>
                <a:cs typeface="Arial" pitchFamily="34" charset="0"/>
              </a:rPr>
              <a:t> gland (</a:t>
            </a:r>
            <a:r>
              <a:rPr lang="ca-ES" dirty="0" smtClean="0">
                <a:hlinkClick r:id="rId2"/>
              </a:rPr>
              <a:t>GSE60450</a:t>
            </a:r>
            <a:r>
              <a:rPr lang="ca-ES" dirty="0" smtClean="0"/>
              <a:t>)</a:t>
            </a:r>
            <a:endParaRPr lang="ca-ES" dirty="0">
              <a:latin typeface="Arial" pitchFamily="34" charset="0"/>
              <a:cs typeface="Arial" pitchFamily="34" charset="0"/>
            </a:endParaRPr>
          </a:p>
        </p:txBody>
      </p:sp>
      <p:sp>
        <p:nvSpPr>
          <p:cNvPr id="7" name="6 Rectángulo"/>
          <p:cNvSpPr/>
          <p:nvPr/>
        </p:nvSpPr>
        <p:spPr>
          <a:xfrm>
            <a:off x="488504" y="5373216"/>
            <a:ext cx="9073008" cy="1031051"/>
          </a:xfrm>
          <a:prstGeom prst="rect">
            <a:avLst/>
          </a:prstGeom>
        </p:spPr>
        <p:txBody>
          <a:bodyPr wrap="square">
            <a:spAutoFit/>
          </a:bodyPr>
          <a:lstStyle/>
          <a:p>
            <a:pPr>
              <a:spcAft>
                <a:spcPts val="600"/>
              </a:spcAft>
            </a:pPr>
            <a:r>
              <a:rPr lang="en-US" sz="1400" b="1" dirty="0" smtClean="0">
                <a:latin typeface="Arial" pitchFamily="34" charset="0"/>
                <a:cs typeface="Arial" pitchFamily="34" charset="0"/>
              </a:rPr>
              <a:t>Note1: </a:t>
            </a:r>
            <a:r>
              <a:rPr lang="en-US" sz="1400" dirty="0" smtClean="0">
                <a:latin typeface="Arial" pitchFamily="34" charset="0"/>
                <a:cs typeface="Arial" pitchFamily="34" charset="0"/>
              </a:rPr>
              <a:t>we are going to be working with a small part of the FASTQ files (1000 reads from each sample) to enable running through all the steps quickly. </a:t>
            </a:r>
          </a:p>
          <a:p>
            <a:r>
              <a:rPr lang="en-US" sz="1400" b="1" dirty="0" smtClean="0">
                <a:latin typeface="Arial" pitchFamily="34" charset="0"/>
                <a:cs typeface="Arial" pitchFamily="34" charset="0"/>
              </a:rPr>
              <a:t>Note2: </a:t>
            </a:r>
            <a:r>
              <a:rPr lang="en-US" sz="1400" dirty="0" smtClean="0">
                <a:latin typeface="Arial" pitchFamily="34" charset="0"/>
                <a:cs typeface="Arial" pitchFamily="34" charset="0"/>
              </a:rPr>
              <a:t>two biological replicates are used here, however three replicates is usually recommended as a minimum requirement for RNA-seq.</a:t>
            </a:r>
            <a:endParaRPr lang="ca-ES" sz="1400" dirty="0">
              <a:latin typeface="Arial" pitchFamily="34" charset="0"/>
              <a:cs typeface="Arial" pitchFamily="34" charset="0"/>
            </a:endParaRPr>
          </a:p>
        </p:txBody>
      </p:sp>
      <p:grpSp>
        <p:nvGrpSpPr>
          <p:cNvPr id="11" name="10 Grupo"/>
          <p:cNvGrpSpPr/>
          <p:nvPr/>
        </p:nvGrpSpPr>
        <p:grpSpPr>
          <a:xfrm>
            <a:off x="1640632" y="2348880"/>
            <a:ext cx="4824536" cy="2841634"/>
            <a:chOff x="848545" y="2328184"/>
            <a:chExt cx="4824536" cy="2841634"/>
          </a:xfrm>
        </p:grpSpPr>
        <p:pic>
          <p:nvPicPr>
            <p:cNvPr id="327682" name="Picture 2"/>
            <p:cNvPicPr>
              <a:picLocks noChangeAspect="1" noChangeArrowheads="1"/>
            </p:cNvPicPr>
            <p:nvPr/>
          </p:nvPicPr>
          <p:blipFill>
            <a:blip r:embed="rId3" cstate="print"/>
            <a:srcRect t="16925"/>
            <a:stretch>
              <a:fillRect/>
            </a:stretch>
          </p:blipFill>
          <p:spPr bwMode="auto">
            <a:xfrm>
              <a:off x="848545" y="2328184"/>
              <a:ext cx="4824536" cy="2841634"/>
            </a:xfrm>
            <a:prstGeom prst="rect">
              <a:avLst/>
            </a:prstGeom>
            <a:noFill/>
            <a:ln w="9525">
              <a:noFill/>
              <a:miter lim="800000"/>
              <a:headEnd/>
              <a:tailEnd/>
            </a:ln>
          </p:spPr>
        </p:pic>
        <p:sp>
          <p:nvSpPr>
            <p:cNvPr id="9" name="8 Rectángulo"/>
            <p:cNvSpPr/>
            <p:nvPr/>
          </p:nvSpPr>
          <p:spPr>
            <a:xfrm>
              <a:off x="1064568" y="4653136"/>
              <a:ext cx="4608512"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grpSp>
      <p:sp>
        <p:nvSpPr>
          <p:cNvPr id="10" name="9 Rectángulo"/>
          <p:cNvSpPr/>
          <p:nvPr/>
        </p:nvSpPr>
        <p:spPr>
          <a:xfrm>
            <a:off x="272480" y="1196752"/>
            <a:ext cx="8568952" cy="646331"/>
          </a:xfrm>
          <a:prstGeom prst="rect">
            <a:avLst/>
          </a:prstGeom>
        </p:spPr>
        <p:txBody>
          <a:bodyPr wrap="square">
            <a:spAutoFit/>
          </a:bodyPr>
          <a:lstStyle/>
          <a:p>
            <a:pPr marL="215900" indent="-215900" eaLnBrk="1">
              <a:buClr>
                <a:srgbClr val="262626"/>
              </a:buClr>
              <a:buSzPct val="100000"/>
              <a:buFont typeface="Arial"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en-US" b="1" dirty="0" smtClean="0">
                <a:solidFill>
                  <a:srgbClr val="262626"/>
                </a:solidFill>
                <a:latin typeface="Arial" pitchFamily="34" charset="0"/>
                <a:cs typeface="Arial" pitchFamily="34" charset="0"/>
              </a:rPr>
              <a:t>Objective: We want to </a:t>
            </a:r>
            <a:r>
              <a:rPr lang="en-US" b="1" dirty="0" smtClean="0">
                <a:latin typeface="Arial" pitchFamily="34" charset="0"/>
                <a:cs typeface="Arial" pitchFamily="34" charset="0"/>
              </a:rPr>
              <a:t>identify genes differentially expressed in the lactating versus pregnant mammary gland</a:t>
            </a:r>
            <a:endParaRPr lang="en-US" b="1" dirty="0">
              <a:solidFill>
                <a:srgbClr val="262626"/>
              </a:solidFill>
              <a:latin typeface="Arial" pitchFamily="34" charset="0"/>
              <a:cs typeface="Arial" pitchFamily="34" charset="0"/>
            </a:endParaRPr>
          </a:p>
        </p:txBody>
      </p:sp>
      <p:sp>
        <p:nvSpPr>
          <p:cNvPr id="12"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Study overview</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
          <p:cNvSpPr>
            <a:spLocks noChangeArrowheads="1"/>
          </p:cNvSpPr>
          <p:nvPr/>
        </p:nvSpPr>
        <p:spPr bwMode="auto">
          <a:xfrm>
            <a:off x="495300" y="274638"/>
            <a:ext cx="8913813"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32771" name="Rectangle 3"/>
          <p:cNvSpPr>
            <a:spLocks noChangeArrowheads="1"/>
          </p:cNvSpPr>
          <p:nvPr/>
        </p:nvSpPr>
        <p:spPr bwMode="auto">
          <a:xfrm>
            <a:off x="344488" y="1196752"/>
            <a:ext cx="9145016" cy="5400025"/>
          </a:xfrm>
          <a:prstGeom prst="rect">
            <a:avLst/>
          </a:prstGeom>
          <a:noFill/>
          <a:ln w="9525" cap="flat">
            <a:noFill/>
            <a:round/>
            <a:headEnd/>
            <a:tailEnd/>
          </a:ln>
          <a:effectLst/>
        </p:spPr>
        <p:txBody>
          <a:bodyPr wrap="square" lIns="90000" tIns="45000" rIns="90000" bIns="45000">
            <a:spAutoFit/>
          </a:bodyPr>
          <a:lstStyle/>
          <a:p>
            <a:pPr marL="215900" indent="-215900" eaLnBrk="1">
              <a:lnSpc>
                <a:spcPct val="150000"/>
              </a:lnSpc>
              <a:buClr>
                <a:srgbClr val="262626"/>
              </a:buClr>
              <a:buSzPct val="1000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en-US" sz="2000" b="1" dirty="0" smtClean="0">
                <a:solidFill>
                  <a:srgbClr val="262626"/>
                </a:solidFill>
                <a:latin typeface="Arial" pitchFamily="34" charset="0"/>
                <a:cs typeface="Arial" pitchFamily="34" charset="0"/>
              </a:rPr>
              <a:t>Before beginning with the analysis we need some information:</a:t>
            </a:r>
          </a:p>
          <a:p>
            <a:pPr marL="215900" indent="-215900" eaLnBrk="1">
              <a:lnSpc>
                <a:spcPct val="150000"/>
              </a:lnSpc>
              <a:buClr>
                <a:srgbClr val="262626"/>
              </a:buClr>
              <a:buSzPct val="100000"/>
              <a:buFont typeface="Arial"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en-US" sz="2000" dirty="0" smtClean="0">
                <a:solidFill>
                  <a:srgbClr val="262626"/>
                </a:solidFill>
                <a:latin typeface="Arial" pitchFamily="34" charset="0"/>
                <a:cs typeface="Arial" pitchFamily="34" charset="0"/>
              </a:rPr>
              <a:t>Which organism has been sequenced?</a:t>
            </a:r>
          </a:p>
          <a:p>
            <a:pPr marL="215900" indent="-215900" eaLnBrk="1">
              <a:lnSpc>
                <a:spcPct val="150000"/>
              </a:lnSpc>
              <a:buClr>
                <a:srgbClr val="262626"/>
              </a:buClr>
              <a:buSzPct val="100000"/>
              <a:buFont typeface="Arial"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en-US" sz="2000" dirty="0" smtClean="0">
                <a:solidFill>
                  <a:srgbClr val="262626"/>
                </a:solidFill>
                <a:latin typeface="Arial" pitchFamily="34" charset="0"/>
                <a:cs typeface="Arial" pitchFamily="34" charset="0"/>
              </a:rPr>
              <a:t>What are we measuring?</a:t>
            </a:r>
          </a:p>
          <a:p>
            <a:pPr marL="215900" indent="-215900" eaLnBrk="1">
              <a:lnSpc>
                <a:spcPct val="150000"/>
              </a:lnSpc>
              <a:buClr>
                <a:srgbClr val="262626"/>
              </a:buClr>
              <a:buSzPct val="100000"/>
              <a:buFont typeface="Arial"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en-US" sz="2000" dirty="0" smtClean="0">
                <a:solidFill>
                  <a:srgbClr val="262626"/>
                </a:solidFill>
                <a:latin typeface="Arial" pitchFamily="34" charset="0"/>
                <a:cs typeface="Arial" pitchFamily="34" charset="0"/>
              </a:rPr>
              <a:t>With which platform was the sequencing performed?</a:t>
            </a:r>
          </a:p>
          <a:p>
            <a:pPr marL="215900" indent="-215900" eaLnBrk="1">
              <a:lnSpc>
                <a:spcPct val="150000"/>
              </a:lnSpc>
              <a:buClr>
                <a:srgbClr val="262626"/>
              </a:buClr>
              <a:buSzPct val="100000"/>
              <a:buFont typeface="Arial"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en-US" sz="2000" dirty="0" smtClean="0">
                <a:solidFill>
                  <a:srgbClr val="262626"/>
                </a:solidFill>
                <a:latin typeface="Arial" pitchFamily="34" charset="0"/>
                <a:cs typeface="Arial" pitchFamily="34" charset="0"/>
              </a:rPr>
              <a:t>What type of analysis we need to perform to answer the question of study?</a:t>
            </a:r>
          </a:p>
          <a:p>
            <a:pPr marL="215900" indent="-215900" eaLnBrk="1">
              <a:lnSpc>
                <a:spcPct val="150000"/>
              </a:lnSpc>
              <a:buClr>
                <a:srgbClr val="262626"/>
              </a:buClr>
              <a:buSzPct val="100000"/>
              <a:buFont typeface="Arial"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en-US" sz="2000" dirty="0" smtClean="0">
                <a:solidFill>
                  <a:srgbClr val="262626"/>
                </a:solidFill>
                <a:latin typeface="Arial" pitchFamily="34" charset="0"/>
                <a:cs typeface="Arial" pitchFamily="34" charset="0"/>
              </a:rPr>
              <a:t>What are the experimental conditions (Groups) to compare?</a:t>
            </a:r>
          </a:p>
          <a:p>
            <a:pPr marL="215900" indent="-215900" eaLnBrk="1">
              <a:lnSpc>
                <a:spcPct val="150000"/>
              </a:lnSpc>
              <a:buClr>
                <a:srgbClr val="262626"/>
              </a:buClr>
              <a:buSzPct val="100000"/>
              <a:buFont typeface="Arial"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en-US" sz="2000" dirty="0" smtClean="0">
                <a:solidFill>
                  <a:srgbClr val="262626"/>
                </a:solidFill>
                <a:latin typeface="Arial" pitchFamily="34" charset="0"/>
                <a:cs typeface="Arial" pitchFamily="34" charset="0"/>
              </a:rPr>
              <a:t>What are the input files we need to begin the analysis?</a:t>
            </a:r>
          </a:p>
          <a:p>
            <a:pPr marL="215900" indent="-215900" eaLnBrk="1">
              <a:lnSpc>
                <a:spcPct val="150000"/>
              </a:lnSpc>
              <a:buClr>
                <a:srgbClr val="262626"/>
              </a:buClr>
              <a:buSzPct val="100000"/>
              <a:buFont typeface="Arial"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en-US" sz="2000" dirty="0" smtClean="0">
                <a:solidFill>
                  <a:srgbClr val="262626"/>
                </a:solidFill>
                <a:latin typeface="Arial" pitchFamily="34" charset="0"/>
                <a:cs typeface="Arial" pitchFamily="34" charset="0"/>
              </a:rPr>
              <a:t>Single-end? Paired-end?</a:t>
            </a:r>
          </a:p>
          <a:p>
            <a:pPr marL="215900" indent="-215900" eaLnBrk="1">
              <a:lnSpc>
                <a:spcPct val="150000"/>
              </a:lnSpc>
              <a:buClr>
                <a:srgbClr val="262626"/>
              </a:buClr>
              <a:buSzPct val="1000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endParaRPr lang="en-US" sz="2000" dirty="0" smtClean="0">
              <a:solidFill>
                <a:srgbClr val="262626"/>
              </a:solidFill>
              <a:latin typeface="Arial" pitchFamily="34" charset="0"/>
              <a:cs typeface="Arial" pitchFamily="34" charset="0"/>
            </a:endParaRPr>
          </a:p>
          <a:p>
            <a:pPr marL="215900" indent="-215900" eaLnBrk="1">
              <a:lnSpc>
                <a:spcPct val="150000"/>
              </a:lnSpc>
              <a:buClr>
                <a:srgbClr val="262626"/>
              </a:buClr>
              <a:buSzPct val="1000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en-US" sz="2000" b="1" dirty="0" smtClean="0">
                <a:solidFill>
                  <a:srgbClr val="262626"/>
                </a:solidFill>
                <a:latin typeface="Arial" pitchFamily="34" charset="0"/>
                <a:cs typeface="Arial" pitchFamily="34" charset="0"/>
              </a:rPr>
              <a:t>Let’s begin…</a:t>
            </a:r>
          </a:p>
          <a:p>
            <a:pPr marL="215900" indent="-215900" eaLnBrk="1">
              <a:lnSpc>
                <a:spcPct val="150000"/>
              </a:lnSpc>
              <a:buClr>
                <a:srgbClr val="262626"/>
              </a:buClr>
              <a:buSzPct val="100000"/>
              <a:buFont typeface="Arial"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en-US" sz="2000" dirty="0" smtClean="0">
                <a:solidFill>
                  <a:srgbClr val="262626"/>
                </a:solidFill>
                <a:latin typeface="Arial" pitchFamily="34" charset="0"/>
                <a:cs typeface="Arial" pitchFamily="34" charset="0"/>
              </a:rPr>
              <a:t>What’s the first step in the analysis workflow?</a:t>
            </a:r>
            <a:endParaRPr lang="en-US" sz="2000" dirty="0">
              <a:solidFill>
                <a:srgbClr val="262626"/>
              </a:solidFill>
              <a:latin typeface="Arial" pitchFamily="34" charset="0"/>
              <a:cs typeface="Arial" pitchFamily="34" charset="0"/>
            </a:endParaRPr>
          </a:p>
          <a:p>
            <a:pPr marL="215900" indent="-215900" eaLnBrk="1">
              <a:lnSpc>
                <a:spcPct val="15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endParaRPr lang="en-US" sz="1000" dirty="0">
              <a:solidFill>
                <a:srgbClr val="262626"/>
              </a:solidFill>
              <a:latin typeface="Arial" pitchFamily="34" charset="0"/>
              <a:cs typeface="Arial" pitchFamily="34" charset="0"/>
            </a:endParaRPr>
          </a:p>
        </p:txBody>
      </p:sp>
      <p:sp>
        <p:nvSpPr>
          <p:cNvPr id="76805"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Study overview</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356521324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706" name="Picture 2"/>
          <p:cNvPicPr>
            <a:picLocks noChangeAspect="1" noChangeArrowheads="1"/>
          </p:cNvPicPr>
          <p:nvPr/>
        </p:nvPicPr>
        <p:blipFill>
          <a:blip r:embed="rId2" cstate="print"/>
          <a:srcRect/>
          <a:stretch>
            <a:fillRect/>
          </a:stretch>
        </p:blipFill>
        <p:spPr bwMode="auto">
          <a:xfrm>
            <a:off x="1208584" y="548680"/>
            <a:ext cx="6791325" cy="3933825"/>
          </a:xfrm>
          <a:prstGeom prst="rect">
            <a:avLst/>
          </a:prstGeom>
          <a:noFill/>
          <a:ln w="9525">
            <a:noFill/>
            <a:miter lim="800000"/>
            <a:headEnd/>
            <a:tailEnd/>
          </a:ln>
        </p:spPr>
      </p:pic>
      <p:pic>
        <p:nvPicPr>
          <p:cNvPr id="328707" name="Picture 3"/>
          <p:cNvPicPr>
            <a:picLocks noChangeAspect="1" noChangeArrowheads="1"/>
          </p:cNvPicPr>
          <p:nvPr/>
        </p:nvPicPr>
        <p:blipFill>
          <a:blip r:embed="rId3" cstate="print"/>
          <a:srcRect/>
          <a:stretch>
            <a:fillRect/>
          </a:stretch>
        </p:blipFill>
        <p:spPr bwMode="auto">
          <a:xfrm>
            <a:off x="1136576" y="4567386"/>
            <a:ext cx="6638925" cy="1885950"/>
          </a:xfrm>
          <a:prstGeom prst="rect">
            <a:avLst/>
          </a:prstGeom>
          <a:noFill/>
          <a:ln w="9525">
            <a:noFill/>
            <a:miter lim="800000"/>
            <a:headEnd/>
            <a:tailEnd/>
          </a:ln>
        </p:spPr>
      </p:pic>
      <p:sp>
        <p:nvSpPr>
          <p:cNvPr id="4" name="3 Rectángulo"/>
          <p:cNvSpPr/>
          <p:nvPr/>
        </p:nvSpPr>
        <p:spPr>
          <a:xfrm>
            <a:off x="2432720" y="1916832"/>
            <a:ext cx="108012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5" name="4 Rectángulo"/>
          <p:cNvSpPr/>
          <p:nvPr/>
        </p:nvSpPr>
        <p:spPr>
          <a:xfrm>
            <a:off x="3008784" y="4581128"/>
            <a:ext cx="144016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6" name="5 Rectángulo"/>
          <p:cNvSpPr/>
          <p:nvPr/>
        </p:nvSpPr>
        <p:spPr>
          <a:xfrm>
            <a:off x="2504728" y="1556792"/>
            <a:ext cx="144016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8" name="7 Rectángulo"/>
          <p:cNvSpPr/>
          <p:nvPr/>
        </p:nvSpPr>
        <p:spPr>
          <a:xfrm>
            <a:off x="2144688" y="6093296"/>
            <a:ext cx="144016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cxnSp>
        <p:nvCxnSpPr>
          <p:cNvPr id="10" name="9 Conector recto de flecha"/>
          <p:cNvCxnSpPr>
            <a:stCxn id="8" idx="3"/>
          </p:cNvCxnSpPr>
          <p:nvPr/>
        </p:nvCxnSpPr>
        <p:spPr>
          <a:xfrm flipV="1">
            <a:off x="3584848" y="5373216"/>
            <a:ext cx="2448272" cy="86409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28708" name="Picture 4"/>
          <p:cNvPicPr>
            <a:picLocks noChangeAspect="1" noChangeArrowheads="1"/>
          </p:cNvPicPr>
          <p:nvPr/>
        </p:nvPicPr>
        <p:blipFill>
          <a:blip r:embed="rId4" cstate="print"/>
          <a:srcRect t="58687" r="73555" b="16704"/>
          <a:stretch>
            <a:fillRect/>
          </a:stretch>
        </p:blipFill>
        <p:spPr bwMode="auto">
          <a:xfrm>
            <a:off x="6105128" y="4437112"/>
            <a:ext cx="3440832" cy="1800200"/>
          </a:xfrm>
          <a:prstGeom prst="rect">
            <a:avLst/>
          </a:prstGeom>
          <a:noFill/>
          <a:ln w="9525">
            <a:solidFill>
              <a:srgbClr val="FF0000"/>
            </a:solid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8 Grupo"/>
          <p:cNvGrpSpPr/>
          <p:nvPr/>
        </p:nvGrpSpPr>
        <p:grpSpPr>
          <a:xfrm>
            <a:off x="1208584" y="1196752"/>
            <a:ext cx="7416824" cy="3489706"/>
            <a:chOff x="2144688" y="1340768"/>
            <a:chExt cx="7416824" cy="3489706"/>
          </a:xfrm>
        </p:grpSpPr>
        <p:pic>
          <p:nvPicPr>
            <p:cNvPr id="2" name="Picture 2"/>
            <p:cNvPicPr>
              <a:picLocks noChangeAspect="1" noChangeArrowheads="1"/>
            </p:cNvPicPr>
            <p:nvPr/>
          </p:nvPicPr>
          <p:blipFill>
            <a:blip r:embed="rId2" cstate="print"/>
            <a:srcRect t="16925"/>
            <a:stretch>
              <a:fillRect/>
            </a:stretch>
          </p:blipFill>
          <p:spPr bwMode="auto">
            <a:xfrm>
              <a:off x="2144688" y="1988840"/>
              <a:ext cx="4824536" cy="2841634"/>
            </a:xfrm>
            <a:prstGeom prst="rect">
              <a:avLst/>
            </a:prstGeom>
            <a:noFill/>
            <a:ln w="9525">
              <a:noFill/>
              <a:miter lim="800000"/>
              <a:headEnd/>
              <a:tailEnd/>
            </a:ln>
          </p:spPr>
        </p:pic>
        <p:sp>
          <p:nvSpPr>
            <p:cNvPr id="3" name="2 CuadroTexto"/>
            <p:cNvSpPr txBox="1"/>
            <p:nvPr/>
          </p:nvSpPr>
          <p:spPr>
            <a:xfrm>
              <a:off x="2504728" y="1340768"/>
              <a:ext cx="1338828" cy="369332"/>
            </a:xfrm>
            <a:prstGeom prst="rect">
              <a:avLst/>
            </a:prstGeom>
            <a:noFill/>
          </p:spPr>
          <p:txBody>
            <a:bodyPr wrap="none" rtlCol="0">
              <a:spAutoFit/>
            </a:bodyPr>
            <a:lstStyle/>
            <a:p>
              <a:r>
                <a:rPr lang="ca-ES" dirty="0" smtClean="0">
                  <a:latin typeface="Arial" pitchFamily="34" charset="0"/>
                  <a:cs typeface="Arial" pitchFamily="34" charset="0"/>
                </a:rPr>
                <a:t>2 cell </a:t>
              </a:r>
              <a:r>
                <a:rPr lang="ca-ES" dirty="0" err="1" smtClean="0">
                  <a:latin typeface="Arial" pitchFamily="34" charset="0"/>
                  <a:cs typeface="Arial" pitchFamily="34" charset="0"/>
                </a:rPr>
                <a:t>types</a:t>
              </a:r>
              <a:endParaRPr lang="ca-ES" dirty="0">
                <a:latin typeface="Arial" pitchFamily="34" charset="0"/>
                <a:cs typeface="Arial" pitchFamily="34" charset="0"/>
              </a:endParaRPr>
            </a:p>
          </p:txBody>
        </p:sp>
        <p:sp>
          <p:nvSpPr>
            <p:cNvPr id="4" name="3 Rectángulo"/>
            <p:cNvSpPr/>
            <p:nvPr/>
          </p:nvSpPr>
          <p:spPr>
            <a:xfrm>
              <a:off x="2432720" y="1772816"/>
              <a:ext cx="1368152" cy="25922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latin typeface="Arial" pitchFamily="34" charset="0"/>
                <a:cs typeface="Arial" pitchFamily="34" charset="0"/>
              </a:endParaRPr>
            </a:p>
          </p:txBody>
        </p:sp>
        <p:sp>
          <p:nvSpPr>
            <p:cNvPr id="5" name="4 CuadroTexto"/>
            <p:cNvSpPr txBox="1"/>
            <p:nvPr/>
          </p:nvSpPr>
          <p:spPr>
            <a:xfrm>
              <a:off x="4736976" y="1412776"/>
              <a:ext cx="2236510" cy="369332"/>
            </a:xfrm>
            <a:prstGeom prst="rect">
              <a:avLst/>
            </a:prstGeom>
            <a:noFill/>
          </p:spPr>
          <p:txBody>
            <a:bodyPr wrap="none" rtlCol="0">
              <a:spAutoFit/>
            </a:bodyPr>
            <a:lstStyle/>
            <a:p>
              <a:r>
                <a:rPr lang="ca-ES" dirty="0" smtClean="0">
                  <a:latin typeface="Arial" pitchFamily="34" charset="0"/>
                  <a:cs typeface="Arial" pitchFamily="34" charset="0"/>
                </a:rPr>
                <a:t>3 </a:t>
              </a:r>
              <a:r>
                <a:rPr lang="ca-ES" dirty="0" err="1" smtClean="0">
                  <a:latin typeface="Arial" pitchFamily="34" charset="0"/>
                  <a:cs typeface="Arial" pitchFamily="34" charset="0"/>
                </a:rPr>
                <a:t>gestational</a:t>
              </a:r>
              <a:r>
                <a:rPr lang="ca-ES" dirty="0" smtClean="0">
                  <a:latin typeface="Arial" pitchFamily="34" charset="0"/>
                  <a:cs typeface="Arial" pitchFamily="34" charset="0"/>
                </a:rPr>
                <a:t> </a:t>
              </a:r>
              <a:r>
                <a:rPr lang="ca-ES" dirty="0" err="1" smtClean="0">
                  <a:latin typeface="Arial" pitchFamily="34" charset="0"/>
                  <a:cs typeface="Arial" pitchFamily="34" charset="0"/>
                </a:rPr>
                <a:t>stages</a:t>
              </a:r>
              <a:endParaRPr lang="ca-ES" dirty="0">
                <a:latin typeface="Arial" pitchFamily="34" charset="0"/>
                <a:cs typeface="Arial" pitchFamily="34" charset="0"/>
              </a:endParaRPr>
            </a:p>
          </p:txBody>
        </p:sp>
        <p:sp>
          <p:nvSpPr>
            <p:cNvPr id="6" name="5 Rectángulo"/>
            <p:cNvSpPr/>
            <p:nvPr/>
          </p:nvSpPr>
          <p:spPr>
            <a:xfrm>
              <a:off x="4664968" y="1844824"/>
              <a:ext cx="1368152" cy="25922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latin typeface="Arial" pitchFamily="34" charset="0"/>
                <a:cs typeface="Arial" pitchFamily="34" charset="0"/>
              </a:endParaRPr>
            </a:p>
          </p:txBody>
        </p:sp>
        <p:sp>
          <p:nvSpPr>
            <p:cNvPr id="7" name="6 CuadroTexto"/>
            <p:cNvSpPr txBox="1"/>
            <p:nvPr/>
          </p:nvSpPr>
          <p:spPr>
            <a:xfrm>
              <a:off x="7568659" y="1556792"/>
              <a:ext cx="1992853" cy="2585323"/>
            </a:xfrm>
            <a:prstGeom prst="rect">
              <a:avLst/>
            </a:prstGeom>
            <a:noFill/>
            <a:ln>
              <a:solidFill>
                <a:srgbClr val="FF0000"/>
              </a:solidFill>
            </a:ln>
          </p:spPr>
          <p:txBody>
            <a:bodyPr wrap="none" rtlCol="0">
              <a:spAutoFit/>
            </a:bodyPr>
            <a:lstStyle/>
            <a:p>
              <a:r>
                <a:rPr lang="ca-ES" b="1" dirty="0" smtClean="0">
                  <a:latin typeface="Arial" pitchFamily="34" charset="0"/>
                  <a:cs typeface="Arial" pitchFamily="34" charset="0"/>
                </a:rPr>
                <a:t>6 </a:t>
              </a:r>
              <a:r>
                <a:rPr lang="ca-ES" b="1" dirty="0" err="1" smtClean="0">
                  <a:latin typeface="Arial" pitchFamily="34" charset="0"/>
                  <a:cs typeface="Arial" pitchFamily="34" charset="0"/>
                </a:rPr>
                <a:t>Groups</a:t>
              </a:r>
              <a:r>
                <a:rPr lang="ca-ES" b="1" dirty="0" smtClean="0">
                  <a:latin typeface="Arial" pitchFamily="34" charset="0"/>
                  <a:cs typeface="Arial" pitchFamily="34" charset="0"/>
                </a:rPr>
                <a:t>:</a:t>
              </a:r>
            </a:p>
            <a:p>
              <a:endParaRPr lang="ca-ES" dirty="0" smtClean="0">
                <a:latin typeface="Arial" pitchFamily="34" charset="0"/>
                <a:cs typeface="Arial" pitchFamily="34" charset="0"/>
              </a:endParaRPr>
            </a:p>
            <a:p>
              <a:r>
                <a:rPr lang="ca-ES" dirty="0" err="1" smtClean="0">
                  <a:latin typeface="Arial" pitchFamily="34" charset="0"/>
                  <a:cs typeface="Arial" pitchFamily="34" charset="0"/>
                </a:rPr>
                <a:t>Basal.Virgin</a:t>
              </a:r>
              <a:endParaRPr lang="ca-ES" dirty="0" smtClean="0">
                <a:latin typeface="Arial" pitchFamily="34" charset="0"/>
                <a:cs typeface="Arial" pitchFamily="34" charset="0"/>
              </a:endParaRPr>
            </a:p>
            <a:p>
              <a:r>
                <a:rPr lang="ca-ES" dirty="0" err="1" smtClean="0">
                  <a:latin typeface="Arial" pitchFamily="34" charset="0"/>
                  <a:cs typeface="Arial" pitchFamily="34" charset="0"/>
                </a:rPr>
                <a:t>Basal.Pregnant</a:t>
              </a:r>
              <a:endParaRPr lang="ca-ES" dirty="0" smtClean="0">
                <a:latin typeface="Arial" pitchFamily="34" charset="0"/>
                <a:cs typeface="Arial" pitchFamily="34" charset="0"/>
              </a:endParaRPr>
            </a:p>
            <a:p>
              <a:r>
                <a:rPr lang="ca-ES" dirty="0" err="1" smtClean="0">
                  <a:latin typeface="Arial" pitchFamily="34" charset="0"/>
                  <a:cs typeface="Arial" pitchFamily="34" charset="0"/>
                </a:rPr>
                <a:t>Basal.Lactating</a:t>
              </a:r>
              <a:endParaRPr lang="ca-ES" dirty="0" smtClean="0">
                <a:latin typeface="Arial" pitchFamily="34" charset="0"/>
                <a:cs typeface="Arial" pitchFamily="34" charset="0"/>
              </a:endParaRPr>
            </a:p>
            <a:p>
              <a:endParaRPr lang="ca-ES" dirty="0" smtClean="0">
                <a:latin typeface="Arial" pitchFamily="34" charset="0"/>
                <a:cs typeface="Arial" pitchFamily="34" charset="0"/>
              </a:endParaRPr>
            </a:p>
            <a:p>
              <a:r>
                <a:rPr lang="ca-ES" dirty="0" err="1" smtClean="0">
                  <a:latin typeface="Arial" pitchFamily="34" charset="0"/>
                  <a:cs typeface="Arial" pitchFamily="34" charset="0"/>
                </a:rPr>
                <a:t>Luminal.Virgin</a:t>
              </a:r>
              <a:endParaRPr lang="ca-ES" dirty="0" smtClean="0">
                <a:latin typeface="Arial" pitchFamily="34" charset="0"/>
                <a:cs typeface="Arial" pitchFamily="34" charset="0"/>
              </a:endParaRPr>
            </a:p>
            <a:p>
              <a:r>
                <a:rPr lang="ca-ES" dirty="0" err="1" smtClean="0">
                  <a:latin typeface="Arial" pitchFamily="34" charset="0"/>
                  <a:cs typeface="Arial" pitchFamily="34" charset="0"/>
                </a:rPr>
                <a:t>Luminal.Pregnant</a:t>
              </a:r>
              <a:endParaRPr lang="ca-ES" dirty="0" smtClean="0">
                <a:latin typeface="Arial" pitchFamily="34" charset="0"/>
                <a:cs typeface="Arial" pitchFamily="34" charset="0"/>
              </a:endParaRPr>
            </a:p>
            <a:p>
              <a:r>
                <a:rPr lang="ca-ES" dirty="0" err="1" smtClean="0">
                  <a:latin typeface="Arial" pitchFamily="34" charset="0"/>
                  <a:cs typeface="Arial" pitchFamily="34" charset="0"/>
                </a:rPr>
                <a:t>Luminal.Lactating</a:t>
              </a:r>
              <a:endParaRPr lang="ca-ES" dirty="0">
                <a:latin typeface="Arial" pitchFamily="34" charset="0"/>
                <a:cs typeface="Arial" pitchFamily="34" charset="0"/>
              </a:endParaRPr>
            </a:p>
          </p:txBody>
        </p:sp>
      </p:grpSp>
      <p:sp>
        <p:nvSpPr>
          <p:cNvPr id="8" name="7 CuadroTexto"/>
          <p:cNvSpPr txBox="1"/>
          <p:nvPr/>
        </p:nvSpPr>
        <p:spPr>
          <a:xfrm>
            <a:off x="2000672" y="4869160"/>
            <a:ext cx="4766048" cy="1477328"/>
          </a:xfrm>
          <a:prstGeom prst="rect">
            <a:avLst/>
          </a:prstGeom>
          <a:noFill/>
        </p:spPr>
        <p:txBody>
          <a:bodyPr wrap="none" rtlCol="0">
            <a:spAutoFit/>
          </a:bodyPr>
          <a:lstStyle/>
          <a:p>
            <a:r>
              <a:rPr lang="ca-ES" u="sng" dirty="0" err="1" smtClean="0">
                <a:latin typeface="Arial" pitchFamily="34" charset="0"/>
                <a:cs typeface="Arial" pitchFamily="34" charset="0"/>
              </a:rPr>
              <a:t>We</a:t>
            </a:r>
            <a:r>
              <a:rPr lang="ca-ES" u="sng" dirty="0" smtClean="0">
                <a:latin typeface="Arial" pitchFamily="34" charset="0"/>
                <a:cs typeface="Arial" pitchFamily="34" charset="0"/>
              </a:rPr>
              <a:t> </a:t>
            </a:r>
            <a:r>
              <a:rPr lang="ca-ES" u="sng" dirty="0" err="1" smtClean="0">
                <a:latin typeface="Arial" pitchFamily="34" charset="0"/>
                <a:cs typeface="Arial" pitchFamily="34" charset="0"/>
              </a:rPr>
              <a:t>will</a:t>
            </a:r>
            <a:r>
              <a:rPr lang="ca-ES" u="sng" dirty="0" smtClean="0">
                <a:latin typeface="Arial" pitchFamily="34" charset="0"/>
                <a:cs typeface="Arial" pitchFamily="34" charset="0"/>
              </a:rPr>
              <a:t> </a:t>
            </a:r>
            <a:r>
              <a:rPr lang="ca-ES" u="sng" dirty="0" err="1" smtClean="0">
                <a:latin typeface="Arial" pitchFamily="34" charset="0"/>
                <a:cs typeface="Arial" pitchFamily="34" charset="0"/>
              </a:rPr>
              <a:t>analyze</a:t>
            </a:r>
            <a:r>
              <a:rPr lang="ca-ES" u="sng" dirty="0" smtClean="0">
                <a:latin typeface="Arial" pitchFamily="34" charset="0"/>
                <a:cs typeface="Arial" pitchFamily="34" charset="0"/>
              </a:rPr>
              <a:t> </a:t>
            </a:r>
            <a:r>
              <a:rPr lang="ca-ES" u="sng" dirty="0" err="1" smtClean="0">
                <a:latin typeface="Arial" pitchFamily="34" charset="0"/>
                <a:cs typeface="Arial" pitchFamily="34" charset="0"/>
              </a:rPr>
              <a:t>the</a:t>
            </a:r>
            <a:r>
              <a:rPr lang="ca-ES" u="sng" dirty="0" smtClean="0">
                <a:latin typeface="Arial" pitchFamily="34" charset="0"/>
                <a:cs typeface="Arial" pitchFamily="34" charset="0"/>
              </a:rPr>
              <a:t> </a:t>
            </a:r>
            <a:r>
              <a:rPr lang="ca-ES" u="sng" dirty="0" err="1" smtClean="0">
                <a:latin typeface="Arial" pitchFamily="34" charset="0"/>
                <a:cs typeface="Arial" pitchFamily="34" charset="0"/>
              </a:rPr>
              <a:t>following</a:t>
            </a:r>
            <a:r>
              <a:rPr lang="ca-ES" u="sng" dirty="0" smtClean="0">
                <a:latin typeface="Arial" pitchFamily="34" charset="0"/>
                <a:cs typeface="Arial" pitchFamily="34" charset="0"/>
              </a:rPr>
              <a:t> </a:t>
            </a:r>
            <a:r>
              <a:rPr lang="ca-ES" u="sng" dirty="0" err="1" smtClean="0">
                <a:latin typeface="Arial" pitchFamily="34" charset="0"/>
                <a:cs typeface="Arial" pitchFamily="34" charset="0"/>
              </a:rPr>
              <a:t>comparisons</a:t>
            </a:r>
            <a:r>
              <a:rPr lang="ca-ES" u="sng" dirty="0" smtClean="0">
                <a:latin typeface="Arial" pitchFamily="34" charset="0"/>
                <a:cs typeface="Arial" pitchFamily="34" charset="0"/>
              </a:rPr>
              <a:t>:</a:t>
            </a:r>
          </a:p>
          <a:p>
            <a:endParaRPr lang="ca-ES" u="sng" dirty="0" smtClean="0">
              <a:latin typeface="Arial" pitchFamily="34" charset="0"/>
              <a:cs typeface="Arial" pitchFamily="34" charset="0"/>
            </a:endParaRPr>
          </a:p>
          <a:p>
            <a:pPr lvl="1">
              <a:buFont typeface="Arial" pitchFamily="34" charset="0"/>
              <a:buChar char="•"/>
            </a:pPr>
            <a:r>
              <a:rPr lang="ca-ES" dirty="0" err="1" smtClean="0">
                <a:latin typeface="Arial" pitchFamily="34" charset="0"/>
                <a:cs typeface="Arial" pitchFamily="34" charset="0"/>
              </a:rPr>
              <a:t>Basal.Lactating</a:t>
            </a:r>
            <a:r>
              <a:rPr lang="ca-ES" dirty="0" smtClean="0">
                <a:latin typeface="Arial" pitchFamily="34" charset="0"/>
                <a:cs typeface="Arial" pitchFamily="34" charset="0"/>
              </a:rPr>
              <a:t> </a:t>
            </a:r>
            <a:r>
              <a:rPr lang="ca-ES" dirty="0" err="1" smtClean="0">
                <a:latin typeface="Arial" pitchFamily="34" charset="0"/>
                <a:cs typeface="Arial" pitchFamily="34" charset="0"/>
              </a:rPr>
              <a:t>vs</a:t>
            </a:r>
            <a:r>
              <a:rPr lang="ca-ES" dirty="0" smtClean="0">
                <a:latin typeface="Arial" pitchFamily="34" charset="0"/>
                <a:cs typeface="Arial" pitchFamily="34" charset="0"/>
              </a:rPr>
              <a:t>. </a:t>
            </a:r>
            <a:r>
              <a:rPr lang="ca-ES" dirty="0" err="1" smtClean="0">
                <a:latin typeface="Arial" pitchFamily="34" charset="0"/>
                <a:cs typeface="Arial" pitchFamily="34" charset="0"/>
              </a:rPr>
              <a:t>Basal.Pregnant</a:t>
            </a:r>
            <a:endParaRPr lang="ca-ES" dirty="0" smtClean="0">
              <a:latin typeface="Arial" pitchFamily="34" charset="0"/>
              <a:cs typeface="Arial" pitchFamily="34" charset="0"/>
            </a:endParaRPr>
          </a:p>
          <a:p>
            <a:pPr lvl="1">
              <a:buFont typeface="Arial" pitchFamily="34" charset="0"/>
              <a:buChar char="•"/>
            </a:pPr>
            <a:r>
              <a:rPr lang="ca-ES" dirty="0" err="1" smtClean="0">
                <a:latin typeface="Arial" pitchFamily="34" charset="0"/>
                <a:cs typeface="Arial" pitchFamily="34" charset="0"/>
              </a:rPr>
              <a:t>Luminal.Lactating</a:t>
            </a:r>
            <a:r>
              <a:rPr lang="ca-ES" dirty="0" smtClean="0">
                <a:latin typeface="Arial" pitchFamily="34" charset="0"/>
                <a:cs typeface="Arial" pitchFamily="34" charset="0"/>
              </a:rPr>
              <a:t> </a:t>
            </a:r>
            <a:r>
              <a:rPr lang="ca-ES" dirty="0" err="1" smtClean="0">
                <a:latin typeface="Arial" pitchFamily="34" charset="0"/>
                <a:cs typeface="Arial" pitchFamily="34" charset="0"/>
              </a:rPr>
              <a:t>vs</a:t>
            </a:r>
            <a:r>
              <a:rPr lang="ca-ES" dirty="0" smtClean="0">
                <a:latin typeface="Arial" pitchFamily="34" charset="0"/>
                <a:cs typeface="Arial" pitchFamily="34" charset="0"/>
              </a:rPr>
              <a:t>. </a:t>
            </a:r>
            <a:r>
              <a:rPr lang="ca-ES" dirty="0" err="1" smtClean="0">
                <a:latin typeface="Arial" pitchFamily="34" charset="0"/>
                <a:cs typeface="Arial" pitchFamily="34" charset="0"/>
              </a:rPr>
              <a:t>Luminal.Pregnant</a:t>
            </a:r>
            <a:endParaRPr lang="ca-ES" dirty="0" smtClean="0">
              <a:latin typeface="Arial" pitchFamily="34" charset="0"/>
              <a:cs typeface="Arial" pitchFamily="34" charset="0"/>
            </a:endParaRPr>
          </a:p>
          <a:p>
            <a:endParaRPr lang="ca-ES" dirty="0">
              <a:latin typeface="Arial" pitchFamily="34" charset="0"/>
              <a:cs typeface="Arial" pitchFamily="34" charset="0"/>
            </a:endParaRPr>
          </a:p>
        </p:txBody>
      </p:sp>
      <p:sp>
        <p:nvSpPr>
          <p:cNvPr id="10"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Study overview</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2" descr="https://www.ebi.ac.uk/training/online/sites/ebi.ac.uk.training.online/files/user/18/Figure16.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88950" y="1196975"/>
            <a:ext cx="2741613" cy="5149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941" name="28 Flecha derecha"/>
          <p:cNvSpPr>
            <a:spLocks noChangeArrowheads="1"/>
          </p:cNvSpPr>
          <p:nvPr/>
        </p:nvSpPr>
        <p:spPr bwMode="auto">
          <a:xfrm rot="-1490645">
            <a:off x="3297238" y="4365625"/>
            <a:ext cx="792162" cy="576263"/>
          </a:xfrm>
          <a:prstGeom prst="rightArrow">
            <a:avLst>
              <a:gd name="adj1" fmla="val 50000"/>
              <a:gd name="adj2" fmla="val 49990"/>
            </a:avLst>
          </a:prstGeom>
          <a:solidFill>
            <a:srgbClr val="FFC000"/>
          </a:solidFill>
          <a:ln w="9525" algn="ctr">
            <a:solidFill>
              <a:srgbClr val="C00000"/>
            </a:solidFill>
            <a:round/>
            <a:headEnd/>
            <a:tailEnd/>
          </a:ln>
        </p:spPr>
        <p:txBody>
          <a:bodyPr/>
          <a:lstStyle/>
          <a:p>
            <a:pPr eaLnBrk="1">
              <a:lnSpc>
                <a:spcPct val="93000"/>
              </a:lnSpc>
              <a:buClr>
                <a:srgbClr val="000000"/>
              </a:buClr>
              <a:buSzPct val="100000"/>
              <a:buFont typeface="Times New Roman" panose="02020603050405020304" pitchFamily="18" charset="0"/>
              <a:buNone/>
            </a:pPr>
            <a:endParaRPr lang="en-US" altLang="en-US"/>
          </a:p>
        </p:txBody>
      </p:sp>
      <p:grpSp>
        <p:nvGrpSpPr>
          <p:cNvPr id="2" name="30 Grupo"/>
          <p:cNvGrpSpPr/>
          <p:nvPr/>
        </p:nvGrpSpPr>
        <p:grpSpPr>
          <a:xfrm>
            <a:off x="5097016" y="1196975"/>
            <a:ext cx="4032697" cy="5040313"/>
            <a:chOff x="5097016" y="1196975"/>
            <a:chExt cx="4032697" cy="5040313"/>
          </a:xfrm>
        </p:grpSpPr>
        <p:grpSp>
          <p:nvGrpSpPr>
            <p:cNvPr id="3" name="26 Grupo"/>
            <p:cNvGrpSpPr/>
            <p:nvPr/>
          </p:nvGrpSpPr>
          <p:grpSpPr>
            <a:xfrm>
              <a:off x="5097016" y="1196975"/>
              <a:ext cx="4032697" cy="5040313"/>
              <a:chOff x="5097016" y="1196975"/>
              <a:chExt cx="4032697" cy="5040313"/>
            </a:xfrm>
          </p:grpSpPr>
          <p:grpSp>
            <p:nvGrpSpPr>
              <p:cNvPr id="4" name="4 Grupo"/>
              <p:cNvGrpSpPr>
                <a:grpSpLocks/>
              </p:cNvGrpSpPr>
              <p:nvPr/>
            </p:nvGrpSpPr>
            <p:grpSpPr bwMode="auto">
              <a:xfrm>
                <a:off x="5384800" y="1196975"/>
                <a:ext cx="3744913" cy="5040313"/>
                <a:chOff x="4088904" y="620688"/>
                <a:chExt cx="4608512" cy="5688632"/>
              </a:xfrm>
            </p:grpSpPr>
            <p:sp>
              <p:nvSpPr>
                <p:cNvPr id="6" name="5 Rectángulo redondeado"/>
                <p:cNvSpPr/>
                <p:nvPr/>
              </p:nvSpPr>
              <p:spPr bwMode="auto">
                <a:xfrm>
                  <a:off x="6464466" y="620688"/>
                  <a:ext cx="1584360" cy="791929"/>
                </a:xfrm>
                <a:prstGeom prst="roundRect">
                  <a:avLst/>
                </a:prstGeom>
                <a:solidFill>
                  <a:schemeClr val="accent5">
                    <a:lumMod val="20000"/>
                    <a:lumOff val="80000"/>
                  </a:schemeClr>
                </a:solidFill>
                <a:ln w="38100" cap="flat" cmpd="sng" algn="ctr">
                  <a:solidFill>
                    <a:schemeClr val="accent2">
                      <a:lumMod val="60000"/>
                      <a:lumOff val="40000"/>
                    </a:schemeClr>
                  </a:solidFill>
                  <a:prstDash val="solid"/>
                  <a:round/>
                  <a:headEnd type="none" w="med" len="med"/>
                  <a:tailEnd type="none" w="med" len="med"/>
                </a:ln>
                <a:effectLst/>
              </p:spPr>
              <p:txBody>
                <a:bodyPr anchor="ctr"/>
                <a:lstStyle/>
                <a:p>
                  <a:pPr algn="ctr" eaLnBrk="1">
                    <a:lnSpc>
                      <a:spcPct val="93000"/>
                    </a:lnSpc>
                    <a:buClr>
                      <a:srgbClr val="000000"/>
                    </a:buClr>
                    <a:buSzPct val="100000"/>
                    <a:buFont typeface="Times New Roman" pitchFamily="16" charset="0"/>
                    <a:buNone/>
                    <a:defRPr/>
                  </a:pPr>
                  <a:r>
                    <a:rPr lang="es-ES" sz="1200" b="1" dirty="0" err="1">
                      <a:latin typeface="Arial" charset="0"/>
                      <a:ea typeface="+mn-ea"/>
                      <a:cs typeface="+mn-cs"/>
                    </a:rPr>
                    <a:t>Raw</a:t>
                  </a:r>
                  <a:r>
                    <a:rPr lang="es-ES" sz="1200" b="1" dirty="0">
                      <a:latin typeface="Arial" charset="0"/>
                      <a:ea typeface="+mn-ea"/>
                      <a:cs typeface="+mn-cs"/>
                    </a:rPr>
                    <a:t> </a:t>
                  </a:r>
                  <a:r>
                    <a:rPr lang="es-ES" sz="1200" b="1" dirty="0" err="1">
                      <a:latin typeface="Arial" charset="0"/>
                      <a:ea typeface="+mn-ea"/>
                      <a:cs typeface="+mn-cs"/>
                    </a:rPr>
                    <a:t>sequence</a:t>
                  </a:r>
                  <a:r>
                    <a:rPr lang="es-ES" sz="1200" b="1" dirty="0">
                      <a:latin typeface="Arial" charset="0"/>
                      <a:ea typeface="+mn-ea"/>
                      <a:cs typeface="+mn-cs"/>
                    </a:rPr>
                    <a:t> </a:t>
                  </a:r>
                  <a:r>
                    <a:rPr lang="es-ES" sz="1200" b="1" dirty="0" err="1">
                      <a:latin typeface="Arial" charset="0"/>
                      <a:ea typeface="+mn-ea"/>
                      <a:cs typeface="+mn-cs"/>
                    </a:rPr>
                    <a:t>reads</a:t>
                  </a:r>
                  <a:endParaRPr lang="es-ES" sz="1200" b="1" dirty="0">
                    <a:latin typeface="Arial" charset="0"/>
                    <a:ea typeface="+mn-ea"/>
                    <a:cs typeface="+mn-cs"/>
                  </a:endParaRPr>
                </a:p>
                <a:p>
                  <a:pPr algn="ctr" eaLnBrk="1">
                    <a:lnSpc>
                      <a:spcPct val="93000"/>
                    </a:lnSpc>
                    <a:buClr>
                      <a:srgbClr val="000000"/>
                    </a:buClr>
                    <a:buSzPct val="100000"/>
                    <a:buFont typeface="Times New Roman" pitchFamily="16" charset="0"/>
                    <a:buNone/>
                    <a:defRPr/>
                  </a:pPr>
                  <a:r>
                    <a:rPr lang="es-ES" sz="1200" b="1" dirty="0">
                      <a:latin typeface="Arial" charset="0"/>
                      <a:ea typeface="+mn-ea"/>
                      <a:cs typeface="+mn-cs"/>
                    </a:rPr>
                    <a:t>(.FASTQ </a:t>
                  </a:r>
                  <a:r>
                    <a:rPr lang="es-ES" sz="1200" b="1" dirty="0" err="1">
                      <a:latin typeface="Arial" charset="0"/>
                      <a:ea typeface="+mn-ea"/>
                      <a:cs typeface="+mn-cs"/>
                    </a:rPr>
                    <a:t>file</a:t>
                  </a:r>
                  <a:r>
                    <a:rPr lang="es-ES" sz="1200" b="1" dirty="0">
                      <a:latin typeface="Arial" charset="0"/>
                      <a:ea typeface="+mn-ea"/>
                      <a:cs typeface="+mn-cs"/>
                    </a:rPr>
                    <a:t>)</a:t>
                  </a:r>
                  <a:endParaRPr lang="en-US" sz="1200" b="1" dirty="0">
                    <a:latin typeface="Arial" charset="0"/>
                    <a:ea typeface="+mn-ea"/>
                    <a:cs typeface="+mn-cs"/>
                  </a:endParaRPr>
                </a:p>
              </p:txBody>
            </p:sp>
            <p:sp>
              <p:nvSpPr>
                <p:cNvPr id="7" name="6 Rectángulo redondeado"/>
                <p:cNvSpPr/>
                <p:nvPr/>
              </p:nvSpPr>
              <p:spPr bwMode="auto">
                <a:xfrm>
                  <a:off x="6464466" y="2493010"/>
                  <a:ext cx="1584360" cy="648594"/>
                </a:xfrm>
                <a:prstGeom prst="round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1">
                    <a:lnSpc>
                      <a:spcPct val="93000"/>
                    </a:lnSpc>
                    <a:buClr>
                      <a:srgbClr val="000000"/>
                    </a:buClr>
                    <a:buSzPct val="100000"/>
                    <a:buFont typeface="Times New Roman" pitchFamily="16" charset="0"/>
                    <a:buNone/>
                    <a:defRPr/>
                  </a:pPr>
                  <a:r>
                    <a:rPr lang="es-ES" sz="1200" b="1" dirty="0">
                      <a:latin typeface="Arial" charset="0"/>
                      <a:ea typeface="+mn-ea"/>
                      <a:cs typeface="+mn-cs"/>
                    </a:rPr>
                    <a:t>Aligned </a:t>
                  </a:r>
                  <a:r>
                    <a:rPr lang="es-ES" sz="1200" b="1" dirty="0" err="1">
                      <a:latin typeface="Arial" charset="0"/>
                      <a:ea typeface="+mn-ea"/>
                      <a:cs typeface="+mn-cs"/>
                    </a:rPr>
                    <a:t>reads</a:t>
                  </a:r>
                  <a:endParaRPr lang="es-ES" sz="1200" b="1" dirty="0">
                    <a:latin typeface="Arial" charset="0"/>
                    <a:ea typeface="+mn-ea"/>
                    <a:cs typeface="+mn-cs"/>
                  </a:endParaRPr>
                </a:p>
                <a:p>
                  <a:pPr algn="ctr" eaLnBrk="1">
                    <a:lnSpc>
                      <a:spcPct val="93000"/>
                    </a:lnSpc>
                    <a:buClr>
                      <a:srgbClr val="000000"/>
                    </a:buClr>
                    <a:buSzPct val="100000"/>
                    <a:buFont typeface="Times New Roman" pitchFamily="16" charset="0"/>
                    <a:buNone/>
                    <a:defRPr/>
                  </a:pPr>
                  <a:r>
                    <a:rPr lang="es-ES" sz="1200" b="1" dirty="0">
                      <a:latin typeface="Arial" charset="0"/>
                      <a:ea typeface="+mn-ea"/>
                      <a:cs typeface="+mn-cs"/>
                    </a:rPr>
                    <a:t>(.SAM/BAM </a:t>
                  </a:r>
                  <a:r>
                    <a:rPr lang="es-ES" sz="1200" b="1" dirty="0" err="1">
                      <a:latin typeface="Arial" charset="0"/>
                      <a:ea typeface="+mn-ea"/>
                      <a:cs typeface="+mn-cs"/>
                    </a:rPr>
                    <a:t>file</a:t>
                  </a:r>
                  <a:r>
                    <a:rPr lang="es-ES" sz="1200" b="1" dirty="0">
                      <a:latin typeface="Arial" charset="0"/>
                      <a:ea typeface="+mn-ea"/>
                      <a:cs typeface="+mn-cs"/>
                    </a:rPr>
                    <a:t>)</a:t>
                  </a:r>
                  <a:endParaRPr lang="en-US" sz="1200" b="1" dirty="0">
                    <a:latin typeface="Arial" charset="0"/>
                    <a:ea typeface="+mn-ea"/>
                    <a:cs typeface="+mn-cs"/>
                  </a:endParaRPr>
                </a:p>
              </p:txBody>
            </p:sp>
            <p:sp>
              <p:nvSpPr>
                <p:cNvPr id="8" name="7 Rectángulo redondeado"/>
                <p:cNvSpPr/>
                <p:nvPr/>
              </p:nvSpPr>
              <p:spPr bwMode="auto">
                <a:xfrm>
                  <a:off x="6394136" y="4293663"/>
                  <a:ext cx="1582405" cy="791929"/>
                </a:xfrm>
                <a:prstGeom prst="round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1">
                    <a:lnSpc>
                      <a:spcPct val="93000"/>
                    </a:lnSpc>
                    <a:buClr>
                      <a:srgbClr val="000000"/>
                    </a:buClr>
                    <a:buSzPct val="100000"/>
                    <a:buFont typeface="Times New Roman" pitchFamily="16" charset="0"/>
                    <a:buNone/>
                    <a:defRPr/>
                  </a:pPr>
                  <a:r>
                    <a:rPr lang="es-ES" sz="1200" b="1" dirty="0" err="1">
                      <a:latin typeface="Arial" charset="0"/>
                      <a:ea typeface="+mn-ea"/>
                      <a:cs typeface="+mn-cs"/>
                    </a:rPr>
                    <a:t>Counts</a:t>
                  </a:r>
                  <a:r>
                    <a:rPr lang="es-ES" sz="1200" b="1" dirty="0">
                      <a:latin typeface="Arial" charset="0"/>
                      <a:ea typeface="+mn-ea"/>
                      <a:cs typeface="+mn-cs"/>
                    </a:rPr>
                    <a:t> </a:t>
                  </a:r>
                  <a:r>
                    <a:rPr lang="es-ES" sz="1200" b="1" dirty="0" err="1">
                      <a:latin typeface="Arial" charset="0"/>
                      <a:ea typeface="+mn-ea"/>
                      <a:cs typeface="+mn-cs"/>
                    </a:rPr>
                    <a:t>table</a:t>
                  </a:r>
                  <a:endParaRPr lang="es-ES" sz="1200" b="1" dirty="0">
                    <a:latin typeface="Arial" charset="0"/>
                    <a:ea typeface="+mn-ea"/>
                    <a:cs typeface="+mn-cs"/>
                  </a:endParaRPr>
                </a:p>
                <a:p>
                  <a:pPr algn="ctr" eaLnBrk="1">
                    <a:lnSpc>
                      <a:spcPct val="93000"/>
                    </a:lnSpc>
                    <a:buClr>
                      <a:srgbClr val="000000"/>
                    </a:buClr>
                    <a:buSzPct val="100000"/>
                    <a:buFont typeface="Times New Roman" pitchFamily="16" charset="0"/>
                    <a:buNone/>
                    <a:defRPr/>
                  </a:pPr>
                  <a:r>
                    <a:rPr lang="es-ES" sz="1200" b="1" dirty="0">
                      <a:latin typeface="Arial" charset="0"/>
                      <a:ea typeface="+mn-ea"/>
                      <a:cs typeface="+mn-cs"/>
                    </a:rPr>
                    <a:t>(.TXT </a:t>
                  </a:r>
                  <a:r>
                    <a:rPr lang="es-ES" sz="1200" b="1" dirty="0" err="1">
                      <a:latin typeface="Arial" charset="0"/>
                      <a:ea typeface="+mn-ea"/>
                      <a:cs typeface="+mn-cs"/>
                    </a:rPr>
                    <a:t>file</a:t>
                  </a:r>
                  <a:r>
                    <a:rPr lang="es-ES" sz="1200" b="1" dirty="0">
                      <a:latin typeface="Arial" charset="0"/>
                      <a:ea typeface="+mn-ea"/>
                      <a:cs typeface="+mn-cs"/>
                    </a:rPr>
                    <a:t>)</a:t>
                  </a:r>
                  <a:endParaRPr lang="en-US" sz="1200" b="1" dirty="0">
                    <a:latin typeface="Arial" charset="0"/>
                    <a:ea typeface="+mn-ea"/>
                    <a:cs typeface="+mn-cs"/>
                  </a:endParaRPr>
                </a:p>
              </p:txBody>
            </p:sp>
            <p:sp>
              <p:nvSpPr>
                <p:cNvPr id="9" name="8 Rectángulo redondeado"/>
                <p:cNvSpPr/>
                <p:nvPr/>
              </p:nvSpPr>
              <p:spPr bwMode="auto">
                <a:xfrm>
                  <a:off x="6464466" y="3284939"/>
                  <a:ext cx="1584360" cy="648594"/>
                </a:xfrm>
                <a:prstGeom prst="round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1">
                    <a:lnSpc>
                      <a:spcPct val="93000"/>
                    </a:lnSpc>
                    <a:buClr>
                      <a:srgbClr val="000000"/>
                    </a:buClr>
                    <a:buSzPct val="100000"/>
                    <a:buFont typeface="Times New Roman" pitchFamily="16" charset="0"/>
                    <a:buNone/>
                    <a:defRPr/>
                  </a:pPr>
                  <a:r>
                    <a:rPr lang="es-ES" sz="1200" b="1" dirty="0" err="1">
                      <a:latin typeface="Arial" charset="0"/>
                      <a:ea typeface="+mn-ea"/>
                      <a:cs typeface="+mn-cs"/>
                    </a:rPr>
                    <a:t>Genome</a:t>
                  </a:r>
                  <a:r>
                    <a:rPr lang="es-ES" sz="1200" b="1" dirty="0">
                      <a:latin typeface="Arial" charset="0"/>
                      <a:ea typeface="+mn-ea"/>
                      <a:cs typeface="+mn-cs"/>
                    </a:rPr>
                    <a:t> </a:t>
                  </a:r>
                  <a:r>
                    <a:rPr lang="es-ES" sz="1200" b="1" dirty="0" err="1">
                      <a:latin typeface="Arial" charset="0"/>
                      <a:ea typeface="+mn-ea"/>
                      <a:cs typeface="+mn-cs"/>
                    </a:rPr>
                    <a:t>annotations</a:t>
                  </a:r>
                  <a:endParaRPr lang="es-ES" sz="1200" b="1" dirty="0">
                    <a:latin typeface="Arial" charset="0"/>
                    <a:ea typeface="+mn-ea"/>
                    <a:cs typeface="+mn-cs"/>
                  </a:endParaRPr>
                </a:p>
                <a:p>
                  <a:pPr algn="ctr" eaLnBrk="1">
                    <a:lnSpc>
                      <a:spcPct val="93000"/>
                    </a:lnSpc>
                    <a:buClr>
                      <a:srgbClr val="000000"/>
                    </a:buClr>
                    <a:buSzPct val="100000"/>
                    <a:buFont typeface="Times New Roman" pitchFamily="16" charset="0"/>
                    <a:buNone/>
                    <a:defRPr/>
                  </a:pPr>
                  <a:r>
                    <a:rPr lang="es-ES" sz="1200" b="1" dirty="0">
                      <a:latin typeface="Arial" charset="0"/>
                      <a:ea typeface="+mn-ea"/>
                      <a:cs typeface="+mn-cs"/>
                    </a:rPr>
                    <a:t>(.GFF </a:t>
                  </a:r>
                  <a:r>
                    <a:rPr lang="es-ES" sz="1200" b="1" dirty="0" err="1">
                      <a:latin typeface="Arial" charset="0"/>
                      <a:ea typeface="+mn-ea"/>
                      <a:cs typeface="+mn-cs"/>
                    </a:rPr>
                    <a:t>file</a:t>
                  </a:r>
                  <a:r>
                    <a:rPr lang="es-ES" sz="1200" b="1" dirty="0">
                      <a:latin typeface="Arial" charset="0"/>
                      <a:ea typeface="+mn-ea"/>
                      <a:cs typeface="+mn-cs"/>
                    </a:rPr>
                    <a:t>)</a:t>
                  </a:r>
                  <a:endParaRPr lang="en-US" sz="1200" b="1" dirty="0">
                    <a:latin typeface="Arial" charset="0"/>
                    <a:ea typeface="+mn-ea"/>
                    <a:cs typeface="+mn-cs"/>
                  </a:endParaRPr>
                </a:p>
              </p:txBody>
            </p:sp>
            <p:sp>
              <p:nvSpPr>
                <p:cNvPr id="10" name="9 Rectángulo redondeado"/>
                <p:cNvSpPr/>
                <p:nvPr/>
              </p:nvSpPr>
              <p:spPr bwMode="auto">
                <a:xfrm>
                  <a:off x="6464466" y="1555953"/>
                  <a:ext cx="1584360" cy="576926"/>
                </a:xfrm>
                <a:prstGeom prst="roundRect">
                  <a:avLst/>
                </a:prstGeom>
                <a:solidFill>
                  <a:schemeClr val="accent5">
                    <a:lumMod val="20000"/>
                    <a:lumOff val="80000"/>
                  </a:schemeClr>
                </a:solidFill>
                <a:ln w="38100" cap="flat" cmpd="sng" algn="ctr">
                  <a:solidFill>
                    <a:schemeClr val="accent2">
                      <a:lumMod val="60000"/>
                      <a:lumOff val="40000"/>
                    </a:schemeClr>
                  </a:solidFill>
                  <a:prstDash val="solid"/>
                  <a:round/>
                  <a:headEnd type="none" w="med" len="med"/>
                  <a:tailEnd type="none" w="med" len="med"/>
                </a:ln>
                <a:effectLst/>
              </p:spPr>
              <p:txBody>
                <a:bodyPr anchor="ctr"/>
                <a:lstStyle/>
                <a:p>
                  <a:pPr algn="ctr" eaLnBrk="1">
                    <a:lnSpc>
                      <a:spcPct val="93000"/>
                    </a:lnSpc>
                    <a:buClr>
                      <a:srgbClr val="000000"/>
                    </a:buClr>
                    <a:buSzPct val="100000"/>
                    <a:buFont typeface="Times New Roman" pitchFamily="16" charset="0"/>
                    <a:buNone/>
                    <a:defRPr/>
                  </a:pPr>
                  <a:r>
                    <a:rPr lang="es-ES" sz="1200" b="1" dirty="0">
                      <a:latin typeface="Arial" charset="0"/>
                      <a:ea typeface="+mn-ea"/>
                      <a:cs typeface="+mn-cs"/>
                    </a:rPr>
                    <a:t>Ref. </a:t>
                  </a:r>
                  <a:r>
                    <a:rPr lang="es-ES" sz="1200" b="1" dirty="0" err="1">
                      <a:latin typeface="Arial" charset="0"/>
                      <a:ea typeface="+mn-ea"/>
                      <a:cs typeface="+mn-cs"/>
                    </a:rPr>
                    <a:t>genome</a:t>
                  </a:r>
                  <a:endParaRPr lang="es-ES" sz="1200" b="1" dirty="0">
                    <a:latin typeface="Arial" charset="0"/>
                    <a:ea typeface="+mn-ea"/>
                    <a:cs typeface="+mn-cs"/>
                  </a:endParaRPr>
                </a:p>
                <a:p>
                  <a:pPr algn="ctr" eaLnBrk="1">
                    <a:lnSpc>
                      <a:spcPct val="93000"/>
                    </a:lnSpc>
                    <a:buClr>
                      <a:srgbClr val="000000"/>
                    </a:buClr>
                    <a:buSzPct val="100000"/>
                    <a:buFont typeface="Times New Roman" pitchFamily="16" charset="0"/>
                    <a:buNone/>
                    <a:defRPr/>
                  </a:pPr>
                  <a:r>
                    <a:rPr lang="es-ES" sz="1200" b="1" dirty="0">
                      <a:latin typeface="Arial" charset="0"/>
                      <a:ea typeface="+mn-ea"/>
                      <a:cs typeface="+mn-cs"/>
                    </a:rPr>
                    <a:t>(.FA </a:t>
                  </a:r>
                  <a:r>
                    <a:rPr lang="es-ES" sz="1200" b="1" dirty="0" err="1">
                      <a:latin typeface="Arial" charset="0"/>
                      <a:ea typeface="+mn-ea"/>
                      <a:cs typeface="+mn-cs"/>
                    </a:rPr>
                    <a:t>file</a:t>
                  </a:r>
                  <a:r>
                    <a:rPr lang="es-ES" sz="1200" b="1" dirty="0">
                      <a:latin typeface="Arial" charset="0"/>
                      <a:ea typeface="+mn-ea"/>
                      <a:cs typeface="+mn-cs"/>
                    </a:rPr>
                    <a:t>)</a:t>
                  </a:r>
                  <a:endParaRPr lang="en-US" sz="1200" b="1" dirty="0">
                    <a:latin typeface="Arial" charset="0"/>
                    <a:ea typeface="+mn-ea"/>
                    <a:cs typeface="+mn-cs"/>
                  </a:endParaRPr>
                </a:p>
              </p:txBody>
            </p:sp>
            <p:sp>
              <p:nvSpPr>
                <p:cNvPr id="39947" name="10 Rectángulo"/>
                <p:cNvSpPr>
                  <a:spLocks noChangeArrowheads="1"/>
                </p:cNvSpPr>
                <p:nvPr/>
              </p:nvSpPr>
              <p:spPr bwMode="auto">
                <a:xfrm>
                  <a:off x="4160912" y="692696"/>
                  <a:ext cx="1584176" cy="576064"/>
                </a:xfrm>
                <a:prstGeom prst="rect">
                  <a:avLst/>
                </a:prstGeom>
                <a:solidFill>
                  <a:srgbClr val="FFC000"/>
                </a:solidFill>
                <a:ln w="9525" algn="ctr">
                  <a:solidFill>
                    <a:schemeClr val="tx1"/>
                  </a:solidFill>
                  <a:round/>
                  <a:headEnd/>
                  <a:tailEnd/>
                </a:ln>
              </p:spPr>
              <p:txBody>
                <a:bodyPr anchor="ctr"/>
                <a:lstStyle/>
                <a:p>
                  <a:pPr algn="ctr" eaLnBrk="1">
                    <a:lnSpc>
                      <a:spcPct val="93000"/>
                    </a:lnSpc>
                    <a:buClr>
                      <a:srgbClr val="000000"/>
                    </a:buClr>
                    <a:buSzPct val="100000"/>
                    <a:buFont typeface="Times New Roman" panose="02020603050405020304" pitchFamily="18" charset="0"/>
                    <a:buNone/>
                  </a:pPr>
                  <a:r>
                    <a:rPr lang="es-ES" altLang="en-US" sz="1400" b="1" dirty="0" err="1">
                      <a:latin typeface="Arial" pitchFamily="34" charset="0"/>
                      <a:cs typeface="Arial" pitchFamily="34" charset="0"/>
                    </a:rPr>
                    <a:t>Sequencing</a:t>
                  </a:r>
                  <a:endParaRPr lang="en-US" altLang="en-US" sz="1400" b="1" dirty="0">
                    <a:latin typeface="Arial" pitchFamily="34" charset="0"/>
                    <a:cs typeface="Arial" pitchFamily="34" charset="0"/>
                  </a:endParaRPr>
                </a:p>
              </p:txBody>
            </p:sp>
            <p:sp>
              <p:nvSpPr>
                <p:cNvPr id="39948" name="11 Rectángulo"/>
                <p:cNvSpPr>
                  <a:spLocks noChangeArrowheads="1"/>
                </p:cNvSpPr>
                <p:nvPr/>
              </p:nvSpPr>
              <p:spPr bwMode="auto">
                <a:xfrm>
                  <a:off x="4160912" y="2492896"/>
                  <a:ext cx="1584176" cy="576064"/>
                </a:xfrm>
                <a:prstGeom prst="rect">
                  <a:avLst/>
                </a:prstGeom>
                <a:solidFill>
                  <a:srgbClr val="FFC000"/>
                </a:solidFill>
                <a:ln w="9525" algn="ctr">
                  <a:solidFill>
                    <a:schemeClr val="tx1"/>
                  </a:solidFill>
                  <a:round/>
                  <a:headEnd/>
                  <a:tailEnd/>
                </a:ln>
              </p:spPr>
              <p:txBody>
                <a:bodyPr anchor="ctr"/>
                <a:lstStyle/>
                <a:p>
                  <a:pPr algn="ctr" eaLnBrk="1">
                    <a:lnSpc>
                      <a:spcPct val="93000"/>
                    </a:lnSpc>
                    <a:buClr>
                      <a:srgbClr val="000000"/>
                    </a:buClr>
                    <a:buSzPct val="100000"/>
                    <a:buFont typeface="Times New Roman" panose="02020603050405020304" pitchFamily="18" charset="0"/>
                    <a:buNone/>
                  </a:pPr>
                  <a:r>
                    <a:rPr lang="es-ES" altLang="en-US" sz="1400" b="1">
                      <a:latin typeface="Arial" pitchFamily="34" charset="0"/>
                      <a:cs typeface="Arial" pitchFamily="34" charset="0"/>
                    </a:rPr>
                    <a:t>Mapping/</a:t>
                  </a:r>
                </a:p>
                <a:p>
                  <a:pPr algn="ctr" eaLnBrk="1">
                    <a:lnSpc>
                      <a:spcPct val="93000"/>
                    </a:lnSpc>
                    <a:buClr>
                      <a:srgbClr val="000000"/>
                    </a:buClr>
                    <a:buSzPct val="100000"/>
                    <a:buFont typeface="Times New Roman" panose="02020603050405020304" pitchFamily="18" charset="0"/>
                    <a:buNone/>
                  </a:pPr>
                  <a:r>
                    <a:rPr lang="es-ES" altLang="en-US" sz="1400" b="1">
                      <a:latin typeface="Arial" pitchFamily="34" charset="0"/>
                      <a:cs typeface="Arial" pitchFamily="34" charset="0"/>
                    </a:rPr>
                    <a:t>Alignment</a:t>
                  </a:r>
                  <a:endParaRPr lang="en-US" altLang="en-US" sz="1400" b="1">
                    <a:latin typeface="Arial" pitchFamily="34" charset="0"/>
                    <a:cs typeface="Arial" pitchFamily="34" charset="0"/>
                  </a:endParaRPr>
                </a:p>
              </p:txBody>
            </p:sp>
            <p:sp>
              <p:nvSpPr>
                <p:cNvPr id="39949" name="12 Rectángulo"/>
                <p:cNvSpPr>
                  <a:spLocks noChangeArrowheads="1"/>
                </p:cNvSpPr>
                <p:nvPr/>
              </p:nvSpPr>
              <p:spPr bwMode="auto">
                <a:xfrm>
                  <a:off x="4088904" y="4365104"/>
                  <a:ext cx="1584176" cy="576064"/>
                </a:xfrm>
                <a:prstGeom prst="rect">
                  <a:avLst/>
                </a:prstGeom>
                <a:solidFill>
                  <a:srgbClr val="FFC000"/>
                </a:solidFill>
                <a:ln w="9525" algn="ctr">
                  <a:solidFill>
                    <a:schemeClr val="tx1"/>
                  </a:solidFill>
                  <a:round/>
                  <a:headEnd/>
                  <a:tailEnd/>
                </a:ln>
              </p:spPr>
              <p:txBody>
                <a:bodyPr anchor="ctr"/>
                <a:lstStyle/>
                <a:p>
                  <a:pPr algn="ctr" eaLnBrk="1">
                    <a:lnSpc>
                      <a:spcPct val="93000"/>
                    </a:lnSpc>
                    <a:buClr>
                      <a:srgbClr val="000000"/>
                    </a:buClr>
                    <a:buSzPct val="100000"/>
                    <a:buFont typeface="Times New Roman" panose="02020603050405020304" pitchFamily="18" charset="0"/>
                    <a:buNone/>
                  </a:pPr>
                  <a:r>
                    <a:rPr lang="es-ES" altLang="en-US" sz="1400" b="1">
                      <a:latin typeface="Arial" pitchFamily="34" charset="0"/>
                      <a:cs typeface="Arial" pitchFamily="34" charset="0"/>
                    </a:rPr>
                    <a:t>Summarize </a:t>
                  </a:r>
                </a:p>
                <a:p>
                  <a:pPr algn="ctr" eaLnBrk="1">
                    <a:lnSpc>
                      <a:spcPct val="93000"/>
                    </a:lnSpc>
                    <a:buClr>
                      <a:srgbClr val="000000"/>
                    </a:buClr>
                    <a:buSzPct val="100000"/>
                    <a:buFont typeface="Times New Roman" panose="02020603050405020304" pitchFamily="18" charset="0"/>
                    <a:buNone/>
                  </a:pPr>
                  <a:r>
                    <a:rPr lang="es-ES" altLang="en-US" sz="1400" b="1">
                      <a:latin typeface="Arial" pitchFamily="34" charset="0"/>
                      <a:cs typeface="Arial" pitchFamily="34" charset="0"/>
                    </a:rPr>
                    <a:t>&amp; Count</a:t>
                  </a:r>
                  <a:endParaRPr lang="en-US" altLang="en-US" sz="1400" b="1">
                    <a:latin typeface="Arial" pitchFamily="34" charset="0"/>
                    <a:cs typeface="Arial" pitchFamily="34" charset="0"/>
                  </a:endParaRPr>
                </a:p>
              </p:txBody>
            </p:sp>
            <p:sp>
              <p:nvSpPr>
                <p:cNvPr id="14" name="13 Flecha abajo"/>
                <p:cNvSpPr/>
                <p:nvPr/>
              </p:nvSpPr>
              <p:spPr bwMode="auto">
                <a:xfrm>
                  <a:off x="4880107" y="1412617"/>
                  <a:ext cx="216848" cy="937057"/>
                </a:xfrm>
                <a:prstGeom prst="downArrow">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a:lstStyle/>
                <a:p>
                  <a:pPr eaLnBrk="1">
                    <a:lnSpc>
                      <a:spcPct val="93000"/>
                    </a:lnSpc>
                    <a:buClr>
                      <a:srgbClr val="000000"/>
                    </a:buClr>
                    <a:buSzPct val="100000"/>
                    <a:buFont typeface="Times New Roman" pitchFamily="16" charset="0"/>
                    <a:buNone/>
                    <a:defRPr/>
                  </a:pPr>
                  <a:endParaRPr lang="en-US" sz="1600">
                    <a:latin typeface="Arial" charset="0"/>
                    <a:ea typeface="+mn-ea"/>
                    <a:cs typeface="+mn-cs"/>
                  </a:endParaRPr>
                </a:p>
              </p:txBody>
            </p:sp>
            <p:sp>
              <p:nvSpPr>
                <p:cNvPr id="15" name="14 Flecha abajo"/>
                <p:cNvSpPr/>
                <p:nvPr/>
              </p:nvSpPr>
              <p:spPr bwMode="auto">
                <a:xfrm>
                  <a:off x="4809778" y="3284939"/>
                  <a:ext cx="214895" cy="935265"/>
                </a:xfrm>
                <a:prstGeom prst="downArrow">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a:lstStyle/>
                <a:p>
                  <a:pPr eaLnBrk="1">
                    <a:lnSpc>
                      <a:spcPct val="93000"/>
                    </a:lnSpc>
                    <a:buClr>
                      <a:srgbClr val="000000"/>
                    </a:buClr>
                    <a:buSzPct val="100000"/>
                    <a:buFont typeface="Times New Roman" pitchFamily="16" charset="0"/>
                    <a:buNone/>
                    <a:defRPr/>
                  </a:pPr>
                  <a:endParaRPr lang="en-US" sz="1600">
                    <a:latin typeface="Arial" charset="0"/>
                    <a:ea typeface="+mn-ea"/>
                    <a:cs typeface="+mn-cs"/>
                  </a:endParaRPr>
                </a:p>
              </p:txBody>
            </p:sp>
            <p:cxnSp>
              <p:nvCxnSpPr>
                <p:cNvPr id="39952" name="15 Conector recto de flecha"/>
                <p:cNvCxnSpPr>
                  <a:cxnSpLocks noChangeShapeType="1"/>
                </p:cNvCxnSpPr>
                <p:nvPr/>
              </p:nvCxnSpPr>
              <p:spPr bwMode="auto">
                <a:xfrm flipH="1">
                  <a:off x="5097016" y="1340768"/>
                  <a:ext cx="1368152" cy="432048"/>
                </a:xfrm>
                <a:prstGeom prst="straightConnector1">
                  <a:avLst/>
                </a:prstGeom>
                <a:noFill/>
                <a:ln w="38100" algn="ctr">
                  <a:solidFill>
                    <a:srgbClr val="FF9900"/>
                  </a:solidFill>
                  <a:round/>
                  <a:headEnd/>
                  <a:tailEnd type="arrow" w="med" len="med"/>
                </a:ln>
                <a:extLst>
                  <a:ext uri="{909E8E84-426E-40DD-AFC4-6F175D3DCCD1}">
                    <a14:hiddenFill xmlns="" xmlns:a14="http://schemas.microsoft.com/office/drawing/2010/main">
                      <a:noFill/>
                    </a14:hiddenFill>
                  </a:ext>
                </a:extLst>
              </p:spPr>
            </p:cxnSp>
            <p:cxnSp>
              <p:nvCxnSpPr>
                <p:cNvPr id="39953" name="16 Conector recto de flecha"/>
                <p:cNvCxnSpPr>
                  <a:cxnSpLocks noChangeShapeType="1"/>
                </p:cNvCxnSpPr>
                <p:nvPr/>
              </p:nvCxnSpPr>
              <p:spPr bwMode="auto">
                <a:xfrm flipH="1">
                  <a:off x="5097016" y="1844824"/>
                  <a:ext cx="1368152" cy="0"/>
                </a:xfrm>
                <a:prstGeom prst="straightConnector1">
                  <a:avLst/>
                </a:prstGeom>
                <a:noFill/>
                <a:ln w="38100" algn="ctr">
                  <a:solidFill>
                    <a:srgbClr val="FF9900"/>
                  </a:solidFill>
                  <a:round/>
                  <a:headEnd/>
                  <a:tailEnd type="arrow" w="med" len="med"/>
                </a:ln>
                <a:extLst>
                  <a:ext uri="{909E8E84-426E-40DD-AFC4-6F175D3DCCD1}">
                    <a14:hiddenFill xmlns="" xmlns:a14="http://schemas.microsoft.com/office/drawing/2010/main">
                      <a:noFill/>
                    </a14:hiddenFill>
                  </a:ext>
                </a:extLst>
              </p:spPr>
            </p:cxnSp>
            <p:cxnSp>
              <p:nvCxnSpPr>
                <p:cNvPr id="39954" name="17 Conector recto de flecha"/>
                <p:cNvCxnSpPr>
                  <a:cxnSpLocks noChangeShapeType="1"/>
                </p:cNvCxnSpPr>
                <p:nvPr/>
              </p:nvCxnSpPr>
              <p:spPr bwMode="auto">
                <a:xfrm>
                  <a:off x="5745088" y="980728"/>
                  <a:ext cx="684000" cy="0"/>
                </a:xfrm>
                <a:prstGeom prst="straightConnector1">
                  <a:avLst/>
                </a:prstGeom>
                <a:noFill/>
                <a:ln w="38100" algn="ctr">
                  <a:solidFill>
                    <a:srgbClr val="0066FF"/>
                  </a:solidFill>
                  <a:round/>
                  <a:headEnd/>
                  <a:tailEnd type="arrow" w="med" len="med"/>
                </a:ln>
                <a:extLst>
                  <a:ext uri="{909E8E84-426E-40DD-AFC4-6F175D3DCCD1}">
                    <a14:hiddenFill xmlns="" xmlns:a14="http://schemas.microsoft.com/office/drawing/2010/main">
                      <a:noFill/>
                    </a14:hiddenFill>
                  </a:ext>
                </a:extLst>
              </p:spPr>
            </p:cxnSp>
            <p:cxnSp>
              <p:nvCxnSpPr>
                <p:cNvPr id="39955" name="18 Conector recto de flecha"/>
                <p:cNvCxnSpPr>
                  <a:cxnSpLocks noChangeShapeType="1"/>
                </p:cNvCxnSpPr>
                <p:nvPr/>
              </p:nvCxnSpPr>
              <p:spPr bwMode="auto">
                <a:xfrm>
                  <a:off x="5745088" y="2780928"/>
                  <a:ext cx="684000" cy="0"/>
                </a:xfrm>
                <a:prstGeom prst="straightConnector1">
                  <a:avLst/>
                </a:prstGeom>
                <a:noFill/>
                <a:ln w="38100" algn="ctr">
                  <a:solidFill>
                    <a:srgbClr val="0066FF"/>
                  </a:solidFill>
                  <a:round/>
                  <a:headEnd/>
                  <a:tailEnd type="arrow" w="med" len="med"/>
                </a:ln>
                <a:extLst>
                  <a:ext uri="{909E8E84-426E-40DD-AFC4-6F175D3DCCD1}">
                    <a14:hiddenFill xmlns="" xmlns:a14="http://schemas.microsoft.com/office/drawing/2010/main">
                      <a:noFill/>
                    </a14:hiddenFill>
                  </a:ext>
                </a:extLst>
              </p:spPr>
            </p:cxnSp>
            <p:cxnSp>
              <p:nvCxnSpPr>
                <p:cNvPr id="39956" name="19 Conector recto de flecha"/>
                <p:cNvCxnSpPr>
                  <a:cxnSpLocks noChangeShapeType="1"/>
                </p:cNvCxnSpPr>
                <p:nvPr/>
              </p:nvCxnSpPr>
              <p:spPr bwMode="auto">
                <a:xfrm>
                  <a:off x="5673080" y="4725144"/>
                  <a:ext cx="684000" cy="0"/>
                </a:xfrm>
                <a:prstGeom prst="straightConnector1">
                  <a:avLst/>
                </a:prstGeom>
                <a:noFill/>
                <a:ln w="38100" algn="ctr">
                  <a:solidFill>
                    <a:srgbClr val="0066FF"/>
                  </a:solidFill>
                  <a:round/>
                  <a:headEnd/>
                  <a:tailEnd type="arrow" w="med" len="med"/>
                </a:ln>
                <a:extLst>
                  <a:ext uri="{909E8E84-426E-40DD-AFC4-6F175D3DCCD1}">
                    <a14:hiddenFill xmlns="" xmlns:a14="http://schemas.microsoft.com/office/drawing/2010/main">
                      <a:noFill/>
                    </a14:hiddenFill>
                  </a:ext>
                </a:extLst>
              </p:spPr>
            </p:cxnSp>
            <p:cxnSp>
              <p:nvCxnSpPr>
                <p:cNvPr id="39957" name="20 Conector recto de flecha"/>
                <p:cNvCxnSpPr>
                  <a:cxnSpLocks noChangeShapeType="1"/>
                </p:cNvCxnSpPr>
                <p:nvPr/>
              </p:nvCxnSpPr>
              <p:spPr bwMode="auto">
                <a:xfrm flipH="1">
                  <a:off x="5025008" y="3140968"/>
                  <a:ext cx="1368152" cy="432048"/>
                </a:xfrm>
                <a:prstGeom prst="straightConnector1">
                  <a:avLst/>
                </a:prstGeom>
                <a:noFill/>
                <a:ln w="38100" algn="ctr">
                  <a:solidFill>
                    <a:srgbClr val="FF9900"/>
                  </a:solidFill>
                  <a:round/>
                  <a:headEnd/>
                  <a:tailEnd type="arrow" w="med" len="med"/>
                </a:ln>
                <a:extLst>
                  <a:ext uri="{909E8E84-426E-40DD-AFC4-6F175D3DCCD1}">
                    <a14:hiddenFill xmlns="" xmlns:a14="http://schemas.microsoft.com/office/drawing/2010/main">
                      <a:noFill/>
                    </a14:hiddenFill>
                  </a:ext>
                </a:extLst>
              </p:spPr>
            </p:cxnSp>
            <p:cxnSp>
              <p:nvCxnSpPr>
                <p:cNvPr id="39958" name="21 Conector recto de flecha"/>
                <p:cNvCxnSpPr>
                  <a:cxnSpLocks noChangeShapeType="1"/>
                </p:cNvCxnSpPr>
                <p:nvPr/>
              </p:nvCxnSpPr>
              <p:spPr bwMode="auto">
                <a:xfrm flipH="1">
                  <a:off x="5025008" y="3645024"/>
                  <a:ext cx="1368152" cy="0"/>
                </a:xfrm>
                <a:prstGeom prst="straightConnector1">
                  <a:avLst/>
                </a:prstGeom>
                <a:noFill/>
                <a:ln w="38100" algn="ctr">
                  <a:solidFill>
                    <a:srgbClr val="FF9900"/>
                  </a:solidFill>
                  <a:round/>
                  <a:headEnd/>
                  <a:tailEnd type="arrow" w="med" len="med"/>
                </a:ln>
                <a:extLst>
                  <a:ext uri="{909E8E84-426E-40DD-AFC4-6F175D3DCCD1}">
                    <a14:hiddenFill xmlns="" xmlns:a14="http://schemas.microsoft.com/office/drawing/2010/main">
                      <a:noFill/>
                    </a14:hiddenFill>
                  </a:ext>
                </a:extLst>
              </p:spPr>
            </p:cxnSp>
            <p:sp>
              <p:nvSpPr>
                <p:cNvPr id="39959" name="22 Rectángulo"/>
                <p:cNvSpPr>
                  <a:spLocks noChangeArrowheads="1"/>
                </p:cNvSpPr>
                <p:nvPr/>
              </p:nvSpPr>
              <p:spPr bwMode="auto">
                <a:xfrm>
                  <a:off x="5745088" y="5733256"/>
                  <a:ext cx="2952328" cy="576064"/>
                </a:xfrm>
                <a:prstGeom prst="rect">
                  <a:avLst/>
                </a:prstGeom>
                <a:solidFill>
                  <a:srgbClr val="FFC000"/>
                </a:solidFill>
                <a:ln w="9525" algn="ctr">
                  <a:solidFill>
                    <a:schemeClr val="tx1"/>
                  </a:solidFill>
                  <a:round/>
                  <a:headEnd/>
                  <a:tailEnd/>
                </a:ln>
              </p:spPr>
              <p:txBody>
                <a:bodyPr anchor="ctr"/>
                <a:lstStyle/>
                <a:p>
                  <a:pPr algn="ctr" eaLnBrk="1">
                    <a:lnSpc>
                      <a:spcPct val="93000"/>
                    </a:lnSpc>
                    <a:buClr>
                      <a:srgbClr val="000000"/>
                    </a:buClr>
                    <a:buSzPct val="100000"/>
                    <a:buFont typeface="Times New Roman" panose="02020603050405020304" pitchFamily="18" charset="0"/>
                    <a:buNone/>
                  </a:pPr>
                  <a:r>
                    <a:rPr lang="es-ES" altLang="en-US" sz="1400" b="1">
                      <a:latin typeface="Arial" pitchFamily="34" charset="0"/>
                      <a:cs typeface="Arial" pitchFamily="34" charset="0"/>
                    </a:rPr>
                    <a:t>Differential expression analysis</a:t>
                  </a:r>
                  <a:endParaRPr lang="en-US" altLang="en-US" sz="1400" b="1">
                    <a:latin typeface="Arial" pitchFamily="34" charset="0"/>
                    <a:cs typeface="Arial" pitchFamily="34" charset="0"/>
                  </a:endParaRPr>
                </a:p>
              </p:txBody>
            </p:sp>
            <p:cxnSp>
              <p:nvCxnSpPr>
                <p:cNvPr id="39960" name="23 Conector recto de flecha"/>
                <p:cNvCxnSpPr>
                  <a:cxnSpLocks noChangeShapeType="1"/>
                </p:cNvCxnSpPr>
                <p:nvPr/>
              </p:nvCxnSpPr>
              <p:spPr bwMode="auto">
                <a:xfrm rot="16200000" flipH="1">
                  <a:off x="6789240" y="5409185"/>
                  <a:ext cx="648000" cy="0"/>
                </a:xfrm>
                <a:prstGeom prst="straightConnector1">
                  <a:avLst/>
                </a:prstGeom>
                <a:noFill/>
                <a:ln w="38100" algn="ctr">
                  <a:solidFill>
                    <a:srgbClr val="FF9900"/>
                  </a:solidFill>
                  <a:round/>
                  <a:headEnd/>
                  <a:tailEnd type="arrow" w="med" len="med"/>
                </a:ln>
                <a:extLst>
                  <a:ext uri="{909E8E84-426E-40DD-AFC4-6F175D3DCCD1}">
                    <a14:hiddenFill xmlns="" xmlns:a14="http://schemas.microsoft.com/office/drawing/2010/main">
                      <a:noFill/>
                    </a14:hiddenFill>
                  </a:ext>
                </a:extLst>
              </p:spPr>
            </p:cxnSp>
          </p:grpSp>
          <p:sp>
            <p:nvSpPr>
              <p:cNvPr id="26" name="25 Elipse"/>
              <p:cNvSpPr/>
              <p:nvPr/>
            </p:nvSpPr>
            <p:spPr>
              <a:xfrm>
                <a:off x="5097016" y="3717032"/>
                <a:ext cx="864096" cy="432048"/>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dirty="0" smtClean="0"/>
                  <a:t>QC</a:t>
                </a:r>
                <a:endParaRPr lang="ca-ES" dirty="0"/>
              </a:p>
            </p:txBody>
          </p:sp>
        </p:grpSp>
        <p:sp>
          <p:nvSpPr>
            <p:cNvPr id="30" name="29 Elipse"/>
            <p:cNvSpPr/>
            <p:nvPr/>
          </p:nvSpPr>
          <p:spPr>
            <a:xfrm>
              <a:off x="5169024" y="1988840"/>
              <a:ext cx="864096" cy="432048"/>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dirty="0" smtClean="0"/>
                <a:t>QC</a:t>
              </a:r>
              <a:endParaRPr lang="ca-ES" dirty="0"/>
            </a:p>
          </p:txBody>
        </p:sp>
      </p:grpSp>
      <p:sp>
        <p:nvSpPr>
          <p:cNvPr id="29"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Input data</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
        <p:nvSpPr>
          <p:cNvPr id="31" name="30 Rectángulo"/>
          <p:cNvSpPr/>
          <p:nvPr/>
        </p:nvSpPr>
        <p:spPr>
          <a:xfrm>
            <a:off x="1640632" y="4437112"/>
            <a:ext cx="1584176"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2" name="Rectángulo redondeado 3"/>
          <p:cNvSpPr/>
          <p:nvPr/>
        </p:nvSpPr>
        <p:spPr>
          <a:xfrm>
            <a:off x="488949" y="4346351"/>
            <a:ext cx="2741613" cy="200047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8374459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0"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Upload input data</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
        <p:nvSpPr>
          <p:cNvPr id="8" name="7 CuadroTexto"/>
          <p:cNvSpPr txBox="1"/>
          <p:nvPr/>
        </p:nvSpPr>
        <p:spPr>
          <a:xfrm>
            <a:off x="416496" y="1988840"/>
            <a:ext cx="9129463" cy="2893100"/>
          </a:xfrm>
          <a:prstGeom prst="rect">
            <a:avLst/>
          </a:prstGeom>
          <a:solidFill>
            <a:schemeClr val="tx1">
              <a:lumMod val="25000"/>
              <a:lumOff val="75000"/>
            </a:schemeClr>
          </a:solidFill>
        </p:spPr>
        <p:txBody>
          <a:bodyPr wrap="square" rtlCol="0">
            <a:spAutoFit/>
          </a:bodyPr>
          <a:lstStyle/>
          <a:p>
            <a:r>
              <a:rPr lang="ca-ES" sz="1400" dirty="0" err="1" smtClean="0">
                <a:latin typeface="Arial" pitchFamily="34" charset="0"/>
                <a:cs typeface="Arial" pitchFamily="34" charset="0"/>
              </a:rPr>
              <a:t>SampleID</a:t>
            </a:r>
            <a:r>
              <a:rPr lang="ca-ES" sz="1400" dirty="0" smtClean="0">
                <a:latin typeface="Arial" pitchFamily="34" charset="0"/>
                <a:cs typeface="Arial" pitchFamily="34" charset="0"/>
              </a:rPr>
              <a:t> Group URL </a:t>
            </a:r>
          </a:p>
          <a:p>
            <a:r>
              <a:rPr lang="ca-ES" sz="1400" dirty="0" smtClean="0">
                <a:latin typeface="Arial" pitchFamily="34" charset="0"/>
                <a:cs typeface="Arial" pitchFamily="34" charset="0"/>
              </a:rPr>
              <a:t>MCL1-DL </a:t>
            </a:r>
            <a:r>
              <a:rPr lang="ca-ES" sz="1400" dirty="0" err="1" smtClean="0">
                <a:latin typeface="Arial" pitchFamily="34" charset="0"/>
                <a:cs typeface="Arial" pitchFamily="34" charset="0"/>
              </a:rPr>
              <a:t>basallactate</a:t>
            </a:r>
            <a:r>
              <a:rPr lang="ca-ES" sz="1400" dirty="0" smtClean="0">
                <a:latin typeface="Arial" pitchFamily="34" charset="0"/>
                <a:cs typeface="Arial" pitchFamily="34" charset="0"/>
              </a:rPr>
              <a:t> https://ndownloader.figshare.com/files/5053573?private_link=f5d63d8c265a05618137 MCL1-DK </a:t>
            </a:r>
            <a:r>
              <a:rPr lang="ca-ES" sz="1400" dirty="0" err="1" smtClean="0">
                <a:latin typeface="Arial" pitchFamily="34" charset="0"/>
                <a:cs typeface="Arial" pitchFamily="34" charset="0"/>
              </a:rPr>
              <a:t>basallactate</a:t>
            </a:r>
            <a:r>
              <a:rPr lang="ca-ES" sz="1400" dirty="0" smtClean="0">
                <a:latin typeface="Arial" pitchFamily="34" charset="0"/>
                <a:cs typeface="Arial" pitchFamily="34" charset="0"/>
              </a:rPr>
              <a:t> https://ndownloader.figshare.com/files/5053570?private_link=f5d63d8c265a05618137 MCL1-DJ </a:t>
            </a:r>
            <a:r>
              <a:rPr lang="ca-ES" sz="1400" dirty="0" err="1" smtClean="0">
                <a:latin typeface="Arial" pitchFamily="34" charset="0"/>
                <a:cs typeface="Arial" pitchFamily="34" charset="0"/>
              </a:rPr>
              <a:t>basalpregnant</a:t>
            </a:r>
            <a:r>
              <a:rPr lang="ca-ES" sz="1400" dirty="0" smtClean="0">
                <a:latin typeface="Arial" pitchFamily="34" charset="0"/>
                <a:cs typeface="Arial" pitchFamily="34" charset="0"/>
              </a:rPr>
              <a:t> https://ndownloader.figshare.com/files/5053567?private_link=f5d63d8c265a05618137 MCL1-DI </a:t>
            </a:r>
            <a:r>
              <a:rPr lang="ca-ES" sz="1400" dirty="0" err="1" smtClean="0">
                <a:latin typeface="Arial" pitchFamily="34" charset="0"/>
                <a:cs typeface="Arial" pitchFamily="34" charset="0"/>
              </a:rPr>
              <a:t>basalpregnant</a:t>
            </a:r>
            <a:r>
              <a:rPr lang="ca-ES" sz="1400" dirty="0" smtClean="0">
                <a:latin typeface="Arial" pitchFamily="34" charset="0"/>
                <a:cs typeface="Arial" pitchFamily="34" charset="0"/>
              </a:rPr>
              <a:t> https://ndownloader.figshare.com/files/5053564?private_link=f5d63d8c265a05618137 MCL1-DH </a:t>
            </a:r>
            <a:r>
              <a:rPr lang="ca-ES" sz="1400" dirty="0" err="1" smtClean="0">
                <a:latin typeface="Arial" pitchFamily="34" charset="0"/>
                <a:cs typeface="Arial" pitchFamily="34" charset="0"/>
              </a:rPr>
              <a:t>basalvirgin</a:t>
            </a:r>
            <a:r>
              <a:rPr lang="ca-ES" sz="1400" dirty="0" smtClean="0">
                <a:latin typeface="Arial" pitchFamily="34" charset="0"/>
                <a:cs typeface="Arial" pitchFamily="34" charset="0"/>
              </a:rPr>
              <a:t> https://ndownloader.figshare.com/files/5053561?private_link=f5d63d8c265a05618137 MCL1-DG </a:t>
            </a:r>
            <a:r>
              <a:rPr lang="ca-ES" sz="1400" dirty="0" err="1" smtClean="0">
                <a:latin typeface="Arial" pitchFamily="34" charset="0"/>
                <a:cs typeface="Arial" pitchFamily="34" charset="0"/>
              </a:rPr>
              <a:t>basalvirgin</a:t>
            </a:r>
            <a:r>
              <a:rPr lang="ca-ES" sz="1400" dirty="0" smtClean="0">
                <a:latin typeface="Arial" pitchFamily="34" charset="0"/>
                <a:cs typeface="Arial" pitchFamily="34" charset="0"/>
              </a:rPr>
              <a:t> https://ndownloader.figshare.com/files/5053558?private_link=f5d63d8c265a05618137 MCL1-LF </a:t>
            </a:r>
            <a:r>
              <a:rPr lang="ca-ES" sz="1400" dirty="0" err="1" smtClean="0">
                <a:latin typeface="Arial" pitchFamily="34" charset="0"/>
                <a:cs typeface="Arial" pitchFamily="34" charset="0"/>
              </a:rPr>
              <a:t>luminalvirgin</a:t>
            </a:r>
            <a:r>
              <a:rPr lang="ca-ES" sz="1400" dirty="0" smtClean="0">
                <a:latin typeface="Arial" pitchFamily="34" charset="0"/>
                <a:cs typeface="Arial" pitchFamily="34" charset="0"/>
              </a:rPr>
              <a:t> https://ndownloader.figshare.com/files/5053555?private_link=f5d63d8c265a05618137 MCL1-LE </a:t>
            </a:r>
            <a:r>
              <a:rPr lang="ca-ES" sz="1400" dirty="0" err="1" smtClean="0">
                <a:latin typeface="Arial" pitchFamily="34" charset="0"/>
                <a:cs typeface="Arial" pitchFamily="34" charset="0"/>
              </a:rPr>
              <a:t>luminalvirgin</a:t>
            </a:r>
            <a:r>
              <a:rPr lang="ca-ES" sz="1400" dirty="0" smtClean="0">
                <a:latin typeface="Arial" pitchFamily="34" charset="0"/>
                <a:cs typeface="Arial" pitchFamily="34" charset="0"/>
              </a:rPr>
              <a:t> https://ndownloader.figshare.com/files/5053588?private_link=f5d63d8c265a05618137 MCL1-LD </a:t>
            </a:r>
            <a:r>
              <a:rPr lang="ca-ES" sz="1400" dirty="0" err="1" smtClean="0">
                <a:latin typeface="Arial" pitchFamily="34" charset="0"/>
                <a:cs typeface="Arial" pitchFamily="34" charset="0"/>
              </a:rPr>
              <a:t>luminalpregnant</a:t>
            </a:r>
            <a:r>
              <a:rPr lang="ca-ES" sz="1400" dirty="0" smtClean="0">
                <a:latin typeface="Arial" pitchFamily="34" charset="0"/>
                <a:cs typeface="Arial" pitchFamily="34" charset="0"/>
              </a:rPr>
              <a:t> https://ndownloader.figshare.com/files/5053579?private_link=f5d63d8c265a05618137 MCL1-LC </a:t>
            </a:r>
            <a:r>
              <a:rPr lang="ca-ES" sz="1400" dirty="0" err="1" smtClean="0">
                <a:latin typeface="Arial" pitchFamily="34" charset="0"/>
                <a:cs typeface="Arial" pitchFamily="34" charset="0"/>
              </a:rPr>
              <a:t>luminalpregnant</a:t>
            </a:r>
            <a:r>
              <a:rPr lang="ca-ES" sz="1400" dirty="0" smtClean="0">
                <a:latin typeface="Arial" pitchFamily="34" charset="0"/>
                <a:cs typeface="Arial" pitchFamily="34" charset="0"/>
              </a:rPr>
              <a:t> https://ndownloader.figshare.com/files/5053582?private_link=f5d63d8c265a05618137 MCL1-LB </a:t>
            </a:r>
            <a:r>
              <a:rPr lang="ca-ES" sz="1400" dirty="0" err="1" smtClean="0">
                <a:latin typeface="Arial" pitchFamily="34" charset="0"/>
                <a:cs typeface="Arial" pitchFamily="34" charset="0"/>
              </a:rPr>
              <a:t>luminalvirgin</a:t>
            </a:r>
            <a:r>
              <a:rPr lang="ca-ES" sz="1400" dirty="0" smtClean="0">
                <a:latin typeface="Arial" pitchFamily="34" charset="0"/>
                <a:cs typeface="Arial" pitchFamily="34" charset="0"/>
              </a:rPr>
              <a:t> https://ndownloader.figshare.com/files/5053585?private_link=f5d63d8c265a05618137 MCL1-LA </a:t>
            </a:r>
            <a:r>
              <a:rPr lang="ca-ES" sz="1400" dirty="0" err="1" smtClean="0">
                <a:latin typeface="Arial" pitchFamily="34" charset="0"/>
                <a:cs typeface="Arial" pitchFamily="34" charset="0"/>
              </a:rPr>
              <a:t>luminalvirgin</a:t>
            </a:r>
            <a:r>
              <a:rPr lang="ca-ES" sz="1400" dirty="0" smtClean="0">
                <a:latin typeface="Arial" pitchFamily="34" charset="0"/>
                <a:cs typeface="Arial" pitchFamily="34" charset="0"/>
              </a:rPr>
              <a:t> https://ndownloader.figshare.com/files/5053552?private_link=f5d63d8c265a05618137</a:t>
            </a:r>
            <a:endParaRPr lang="ca-ES" sz="1400" dirty="0">
              <a:latin typeface="Arial" pitchFamily="34" charset="0"/>
              <a:cs typeface="Arial" pitchFamily="34" charset="0"/>
            </a:endParaRPr>
          </a:p>
        </p:txBody>
      </p:sp>
      <p:sp>
        <p:nvSpPr>
          <p:cNvPr id="9" name="8 Rectángulo"/>
          <p:cNvSpPr/>
          <p:nvPr/>
        </p:nvSpPr>
        <p:spPr>
          <a:xfrm>
            <a:off x="112912" y="1412776"/>
            <a:ext cx="9793088" cy="369332"/>
          </a:xfrm>
          <a:prstGeom prst="rect">
            <a:avLst/>
          </a:prstGeom>
        </p:spPr>
        <p:txBody>
          <a:bodyPr wrap="square">
            <a:spAutoFit/>
          </a:bodyPr>
          <a:lstStyle/>
          <a:p>
            <a:r>
              <a:rPr lang="en-US" dirty="0" smtClean="0"/>
              <a:t>The links to the FASTQ files are provided below:</a:t>
            </a:r>
            <a:endParaRPr lang="ca-ES" dirty="0"/>
          </a:p>
        </p:txBody>
      </p:sp>
    </p:spTree>
    <p:extLst>
      <p:ext uri="{BB962C8B-B14F-4D97-AF65-F5344CB8AC3E}">
        <p14:creationId xmlns="" xmlns:p14="http://schemas.microsoft.com/office/powerpoint/2010/main" val="269778849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p:cNvSpPr>
            <a:spLocks noChangeArrowheads="1"/>
          </p:cNvSpPr>
          <p:nvPr/>
        </p:nvSpPr>
        <p:spPr bwMode="auto">
          <a:xfrm>
            <a:off x="495300" y="274638"/>
            <a:ext cx="8913813"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81923"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a:solidFill>
                  <a:srgbClr val="7D468C"/>
                </a:solidFill>
                <a:latin typeface="Calibri" panose="020F0502020204030204" pitchFamily="34" charset="0"/>
                <a:ea typeface="ＭＳ Ｐゴシック" panose="020B0600070205080204" pitchFamily="34" charset="-128"/>
              </a:rPr>
              <a:t>7. RNA-seq analysis exercise with Galaxy: </a:t>
            </a:r>
            <a:r>
              <a:rPr lang="en-US" altLang="en-US" sz="2300" b="1">
                <a:solidFill>
                  <a:srgbClr val="CE02CE"/>
                </a:solidFill>
                <a:latin typeface="Calibri" panose="020F0502020204030204" pitchFamily="34" charset="0"/>
                <a:ea typeface="ＭＳ Ｐゴシック" panose="020B0600070205080204" pitchFamily="34" charset="-128"/>
              </a:rPr>
              <a:t>Upload input data</a:t>
            </a:r>
            <a:endParaRPr lang="en-US" altLang="en-US" sz="2300" b="1">
              <a:solidFill>
                <a:srgbClr val="7D468C"/>
              </a:solidFill>
              <a:latin typeface="Calibri" panose="020F0502020204030204" pitchFamily="34" charset="0"/>
              <a:ea typeface="ＭＳ Ｐゴシック" panose="020B0600070205080204" pitchFamily="34" charset="-128"/>
            </a:endParaRPr>
          </a:p>
        </p:txBody>
      </p:sp>
      <p:pic>
        <p:nvPicPr>
          <p:cNvPr id="81924" name="Picture 6"/>
          <p:cNvPicPr>
            <a:picLocks noChangeAspect="1" noChangeArrowheads="1"/>
          </p:cNvPicPr>
          <p:nvPr/>
        </p:nvPicPr>
        <p:blipFill>
          <a:blip r:embed="rId3" cstate="print">
            <a:extLst>
              <a:ext uri="{28A0092B-C50C-407E-A947-70E740481C1C}">
                <a14:useLocalDpi xmlns="" xmlns:a14="http://schemas.microsoft.com/office/drawing/2010/main" val="0"/>
              </a:ext>
            </a:extLst>
          </a:blip>
          <a:srcRect b="4120"/>
          <a:stretch>
            <a:fillRect/>
          </a:stretch>
        </p:blipFill>
        <p:spPr bwMode="auto">
          <a:xfrm>
            <a:off x="344488" y="1196975"/>
            <a:ext cx="9561512"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5" name="Rectangle 4"/>
          <p:cNvSpPr>
            <a:spLocks noChangeArrowheads="1"/>
          </p:cNvSpPr>
          <p:nvPr/>
        </p:nvSpPr>
        <p:spPr bwMode="auto">
          <a:xfrm>
            <a:off x="273050" y="2708275"/>
            <a:ext cx="1295400" cy="215900"/>
          </a:xfrm>
          <a:prstGeom prst="rect">
            <a:avLst/>
          </a:prstGeom>
          <a:noFill/>
          <a:ln w="2556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Tree>
    <p:extLst>
      <p:ext uri="{BB962C8B-B14F-4D97-AF65-F5344CB8AC3E}">
        <p14:creationId xmlns="" xmlns:p14="http://schemas.microsoft.com/office/powerpoint/2010/main" val="304670967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r="50990"/>
          <a:stretch>
            <a:fillRect/>
          </a:stretch>
        </p:blipFill>
        <p:spPr bwMode="auto">
          <a:xfrm>
            <a:off x="79375" y="908050"/>
            <a:ext cx="2554288" cy="5505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19" name="7 Rectángulo"/>
          <p:cNvSpPr>
            <a:spLocks noChangeArrowheads="1"/>
          </p:cNvSpPr>
          <p:nvPr/>
        </p:nvSpPr>
        <p:spPr bwMode="auto">
          <a:xfrm>
            <a:off x="-15875" y="908050"/>
            <a:ext cx="344488" cy="288925"/>
          </a:xfrm>
          <a:prstGeom prst="rect">
            <a:avLst/>
          </a:prstGeom>
          <a:solidFill>
            <a:schemeClr val="bg1"/>
          </a:solidFill>
          <a:ln w="9525" algn="ctr">
            <a:solidFill>
              <a:schemeClr val="bg1"/>
            </a:solidFill>
            <a:round/>
            <a:headEnd/>
            <a:tailEnd/>
          </a:ln>
        </p:spPr>
        <p:txBody>
          <a:bodyPr/>
          <a:lstStyle/>
          <a:p>
            <a:pPr eaLnBrk="1">
              <a:lnSpc>
                <a:spcPct val="93000"/>
              </a:lnSpc>
              <a:buClr>
                <a:srgbClr val="000000"/>
              </a:buClr>
              <a:buSzPct val="100000"/>
              <a:buFont typeface="Times New Roman" panose="02020603050405020304" pitchFamily="18" charset="0"/>
              <a:buNone/>
            </a:pPr>
            <a:endParaRPr lang="en-US" altLang="en-US"/>
          </a:p>
        </p:txBody>
      </p:sp>
      <p:sp>
        <p:nvSpPr>
          <p:cNvPr id="9220" name="3 Rectángulo redondeado"/>
          <p:cNvSpPr>
            <a:spLocks noChangeArrowheads="1"/>
          </p:cNvSpPr>
          <p:nvPr/>
        </p:nvSpPr>
        <p:spPr bwMode="auto">
          <a:xfrm>
            <a:off x="7938" y="979488"/>
            <a:ext cx="2592387" cy="5473700"/>
          </a:xfrm>
          <a:prstGeom prst="roundRect">
            <a:avLst>
              <a:gd name="adj" fmla="val 16667"/>
            </a:avLst>
          </a:prstGeom>
          <a:noFill/>
          <a:ln w="28575" algn="ctr">
            <a:solidFill>
              <a:srgbClr val="CE02CE"/>
            </a:solidFill>
            <a:round/>
            <a:headEnd/>
            <a:tailEnd/>
          </a:ln>
          <a:extLst>
            <a:ext uri="{909E8E84-426E-40DD-AFC4-6F175D3DCCD1}">
              <a14:hiddenFill xmlns="" xmlns:a14="http://schemas.microsoft.com/office/drawing/2010/main">
                <a:solidFill>
                  <a:srgbClr val="FFFFFF"/>
                </a:solidFill>
              </a14:hiddenFill>
            </a:ext>
          </a:extLst>
        </p:spPr>
        <p:txBody>
          <a:bodyPr/>
          <a:lstStyle/>
          <a:p>
            <a:pPr eaLnBrk="1">
              <a:lnSpc>
                <a:spcPct val="93000"/>
              </a:lnSpc>
              <a:buClr>
                <a:srgbClr val="000000"/>
              </a:buClr>
              <a:buSzPct val="100000"/>
              <a:buFont typeface="Times New Roman" panose="02020603050405020304" pitchFamily="18" charset="0"/>
              <a:buNone/>
            </a:pPr>
            <a:endParaRPr lang="en-US" altLang="en-US"/>
          </a:p>
        </p:txBody>
      </p:sp>
      <p:sp>
        <p:nvSpPr>
          <p:cNvPr id="10" name="9 CuadroTexto"/>
          <p:cNvSpPr txBox="1"/>
          <p:nvPr/>
        </p:nvSpPr>
        <p:spPr>
          <a:xfrm>
            <a:off x="2792760" y="1052736"/>
            <a:ext cx="5760639" cy="607602"/>
          </a:xfrm>
          <a:prstGeom prst="rect">
            <a:avLst/>
          </a:prstGeom>
          <a:noFill/>
        </p:spPr>
        <p:txBody>
          <a:bodyPr wrap="square">
            <a:spAutoFit/>
          </a:bodyPr>
          <a:lstStyle/>
          <a:p>
            <a:pPr eaLnBrk="1">
              <a:lnSpc>
                <a:spcPct val="93000"/>
              </a:lnSpc>
              <a:spcAft>
                <a:spcPts val="1200"/>
              </a:spcAft>
              <a:buClr>
                <a:srgbClr val="000000"/>
              </a:buClr>
              <a:buSzPct val="100000"/>
              <a:buFont typeface="Arial" pitchFamily="34" charset="0"/>
              <a:buChar char="•"/>
              <a:defRPr/>
            </a:pPr>
            <a:r>
              <a:rPr lang="en-US" dirty="0">
                <a:latin typeface="Arial" pitchFamily="34" charset="0"/>
                <a:cs typeface="Arial" pitchFamily="34" charset="0"/>
              </a:rPr>
              <a:t> Applied </a:t>
            </a:r>
            <a:r>
              <a:rPr lang="en-US" dirty="0" err="1">
                <a:latin typeface="Arial" pitchFamily="34" charset="0"/>
                <a:cs typeface="Arial" pitchFamily="34" charset="0"/>
              </a:rPr>
              <a:t>Biosystems</a:t>
            </a:r>
            <a:r>
              <a:rPr lang="en-US" dirty="0">
                <a:latin typeface="Arial" pitchFamily="34" charset="0"/>
                <a:cs typeface="Arial" pitchFamily="34" charset="0"/>
              </a:rPr>
              <a:t> was the first company to fully automate Sanger sequencing (</a:t>
            </a:r>
            <a:r>
              <a:rPr lang="en-US" dirty="0" smtClean="0">
                <a:latin typeface="Arial" pitchFamily="34" charset="0"/>
                <a:cs typeface="Arial" pitchFamily="34" charset="0"/>
              </a:rPr>
              <a:t>1995)</a:t>
            </a:r>
            <a:endParaRPr lang="en-US" dirty="0">
              <a:latin typeface="Arial" pitchFamily="34" charset="0"/>
              <a:cs typeface="Arial" pitchFamily="34" charset="0"/>
            </a:endParaRPr>
          </a:p>
        </p:txBody>
      </p:sp>
      <p:sp>
        <p:nvSpPr>
          <p:cNvPr id="9222" name="Rectangle 2"/>
          <p:cNvSpPr>
            <a:spLocks noChangeArrowheads="1"/>
          </p:cNvSpPr>
          <p:nvPr/>
        </p:nvSpPr>
        <p:spPr bwMode="auto">
          <a:xfrm>
            <a:off x="128588" y="476250"/>
            <a:ext cx="9777412" cy="44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square"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1. Introduction to </a:t>
            </a:r>
            <a:r>
              <a:rPr lang="en-US" altLang="en-US" sz="2300" b="1" dirty="0" smtClean="0">
                <a:solidFill>
                  <a:srgbClr val="7D468C"/>
                </a:solidFill>
                <a:latin typeface="Calibri" panose="020F0502020204030204" pitchFamily="34" charset="0"/>
                <a:ea typeface="ＭＳ Ｐゴシック" panose="020B0600070205080204" pitchFamily="34" charset="-128"/>
              </a:rPr>
              <a:t>NGS: </a:t>
            </a:r>
            <a:r>
              <a:rPr lang="en-US" altLang="en-US" sz="2300" b="1" dirty="0">
                <a:solidFill>
                  <a:srgbClr val="CE02CE"/>
                </a:solidFill>
                <a:latin typeface="Calibri" panose="020F0502020204030204" pitchFamily="34" charset="0"/>
                <a:ea typeface="ＭＳ Ｐゴシック" panose="020B0600070205080204" pitchFamily="34" charset="-128"/>
              </a:rPr>
              <a:t>First generation sequencing (</a:t>
            </a:r>
            <a:r>
              <a:rPr lang="en-US" altLang="en-US" sz="2300" b="1" dirty="0" smtClean="0">
                <a:solidFill>
                  <a:srgbClr val="CE02CE"/>
                </a:solidFill>
                <a:latin typeface="Calibri" panose="020F0502020204030204" pitchFamily="34" charset="0"/>
                <a:ea typeface="ＭＳ Ｐゴシック" panose="020B0600070205080204" pitchFamily="34" charset="-128"/>
              </a:rPr>
              <a:t>Sanger method)</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pic>
        <p:nvPicPr>
          <p:cNvPr id="8" name="Picture 2" descr="What is next generation sequencing? 7&#10;Applied Biosystems&#10;• 1987 : First sequencer (ABI370)&#10;• 1996 : First capillary sequen..."/>
          <p:cNvPicPr>
            <a:picLocks noChangeAspect="1" noChangeArrowheads="1"/>
          </p:cNvPicPr>
          <p:nvPr/>
        </p:nvPicPr>
        <p:blipFill>
          <a:blip r:embed="rId4" cstate="print"/>
          <a:srcRect l="40070" t="64118" r="43289" b="13580"/>
          <a:stretch>
            <a:fillRect/>
          </a:stretch>
        </p:blipFill>
        <p:spPr bwMode="auto">
          <a:xfrm>
            <a:off x="8193360" y="980728"/>
            <a:ext cx="1368152" cy="1296144"/>
          </a:xfrm>
          <a:prstGeom prst="rect">
            <a:avLst/>
          </a:prstGeom>
          <a:noFill/>
        </p:spPr>
      </p:pic>
      <p:sp>
        <p:nvSpPr>
          <p:cNvPr id="12" name="11 CuadroTexto"/>
          <p:cNvSpPr txBox="1"/>
          <p:nvPr/>
        </p:nvSpPr>
        <p:spPr>
          <a:xfrm>
            <a:off x="8481392" y="2276872"/>
            <a:ext cx="930063" cy="338554"/>
          </a:xfrm>
          <a:prstGeom prst="rect">
            <a:avLst/>
          </a:prstGeom>
          <a:noFill/>
        </p:spPr>
        <p:txBody>
          <a:bodyPr wrap="none" rtlCol="0">
            <a:spAutoFit/>
          </a:bodyPr>
          <a:lstStyle/>
          <a:p>
            <a:r>
              <a:rPr lang="ca-ES" sz="1600" dirty="0" smtClean="0"/>
              <a:t>ABI 3500</a:t>
            </a:r>
            <a:endParaRPr lang="ca-ES" sz="1600" dirty="0"/>
          </a:p>
        </p:txBody>
      </p:sp>
      <p:sp>
        <p:nvSpPr>
          <p:cNvPr id="11" name="10 CuadroTexto"/>
          <p:cNvSpPr txBox="1"/>
          <p:nvPr/>
        </p:nvSpPr>
        <p:spPr>
          <a:xfrm>
            <a:off x="2792760" y="1916832"/>
            <a:ext cx="4808984" cy="646331"/>
          </a:xfrm>
          <a:prstGeom prst="rect">
            <a:avLst/>
          </a:prstGeom>
          <a:noFill/>
        </p:spPr>
        <p:txBody>
          <a:bodyPr wrap="square" rtlCol="0">
            <a:spAutoFit/>
          </a:bodyPr>
          <a:lstStyle/>
          <a:p>
            <a:pPr>
              <a:spcAft>
                <a:spcPts val="600"/>
              </a:spcAft>
              <a:buFont typeface="Arial" pitchFamily="34" charset="0"/>
              <a:buChar char="•"/>
            </a:pPr>
            <a:r>
              <a:rPr lang="ca-ES" dirty="0" smtClean="0">
                <a:latin typeface="Arial" pitchFamily="34" charset="0"/>
                <a:cs typeface="Arial" pitchFamily="34" charset="0"/>
              </a:rPr>
              <a:t> </a:t>
            </a:r>
            <a:r>
              <a:rPr lang="ca-ES" dirty="0" err="1" smtClean="0">
                <a:latin typeface="Arial" pitchFamily="34" charset="0"/>
                <a:cs typeface="Arial" pitchFamily="34" charset="0"/>
              </a:rPr>
              <a:t>Random</a:t>
            </a:r>
            <a:r>
              <a:rPr lang="ca-ES" dirty="0" smtClean="0">
                <a:latin typeface="Arial" pitchFamily="34" charset="0"/>
                <a:cs typeface="Arial" pitchFamily="34" charset="0"/>
              </a:rPr>
              <a:t> </a:t>
            </a:r>
            <a:r>
              <a:rPr lang="ca-ES" dirty="0" err="1" smtClean="0">
                <a:latin typeface="Arial" pitchFamily="34" charset="0"/>
                <a:cs typeface="Arial" pitchFamily="34" charset="0"/>
              </a:rPr>
              <a:t>fragmentation</a:t>
            </a:r>
            <a:r>
              <a:rPr lang="ca-ES" dirty="0" smtClean="0">
                <a:latin typeface="Arial" pitchFamily="34" charset="0"/>
                <a:cs typeface="Arial" pitchFamily="34" charset="0"/>
              </a:rPr>
              <a:t> of </a:t>
            </a:r>
            <a:r>
              <a:rPr lang="ca-ES" dirty="0" err="1" smtClean="0">
                <a:latin typeface="Arial" pitchFamily="34" charset="0"/>
                <a:cs typeface="Arial" pitchFamily="34" charset="0"/>
              </a:rPr>
              <a:t>the</a:t>
            </a:r>
            <a:r>
              <a:rPr lang="ca-ES" dirty="0" smtClean="0">
                <a:latin typeface="Arial" pitchFamily="34" charset="0"/>
                <a:cs typeface="Arial" pitchFamily="34" charset="0"/>
              </a:rPr>
              <a:t> DNA </a:t>
            </a:r>
            <a:r>
              <a:rPr lang="ca-ES" dirty="0" err="1" smtClean="0">
                <a:latin typeface="Arial" pitchFamily="34" charset="0"/>
                <a:cs typeface="Arial" pitchFamily="34" charset="0"/>
              </a:rPr>
              <a:t>into</a:t>
            </a:r>
            <a:r>
              <a:rPr lang="ca-ES" dirty="0" smtClean="0">
                <a:latin typeface="Arial" pitchFamily="34" charset="0"/>
                <a:cs typeface="Arial" pitchFamily="34" charset="0"/>
              </a:rPr>
              <a:t> </a:t>
            </a:r>
            <a:r>
              <a:rPr lang="ca-ES" dirty="0" err="1" smtClean="0">
                <a:latin typeface="Arial" pitchFamily="34" charset="0"/>
                <a:cs typeface="Arial" pitchFamily="34" charset="0"/>
              </a:rPr>
              <a:t>numerous</a:t>
            </a:r>
            <a:r>
              <a:rPr lang="ca-ES" dirty="0" smtClean="0">
                <a:latin typeface="Arial" pitchFamily="34" charset="0"/>
                <a:cs typeface="Arial" pitchFamily="34" charset="0"/>
              </a:rPr>
              <a:t> </a:t>
            </a:r>
            <a:r>
              <a:rPr lang="ca-ES" dirty="0" err="1" smtClean="0">
                <a:latin typeface="Arial" pitchFamily="34" charset="0"/>
                <a:cs typeface="Arial" pitchFamily="34" charset="0"/>
              </a:rPr>
              <a:t>small</a:t>
            </a:r>
            <a:r>
              <a:rPr lang="ca-ES" dirty="0" smtClean="0">
                <a:latin typeface="Arial" pitchFamily="34" charset="0"/>
                <a:cs typeface="Arial" pitchFamily="34" charset="0"/>
              </a:rPr>
              <a:t> </a:t>
            </a:r>
            <a:r>
              <a:rPr lang="ca-ES" dirty="0" err="1" smtClean="0">
                <a:latin typeface="Arial" pitchFamily="34" charset="0"/>
                <a:cs typeface="Arial" pitchFamily="34" charset="0"/>
              </a:rPr>
              <a:t>overlapping</a:t>
            </a:r>
            <a:r>
              <a:rPr lang="ca-ES" dirty="0" smtClean="0">
                <a:latin typeface="Arial" pitchFamily="34" charset="0"/>
                <a:cs typeface="Arial" pitchFamily="34" charset="0"/>
              </a:rPr>
              <a:t> segments</a:t>
            </a:r>
          </a:p>
        </p:txBody>
      </p:sp>
      <p:sp>
        <p:nvSpPr>
          <p:cNvPr id="14" name="13 CuadroTexto"/>
          <p:cNvSpPr txBox="1"/>
          <p:nvPr/>
        </p:nvSpPr>
        <p:spPr>
          <a:xfrm>
            <a:off x="2792761" y="2780928"/>
            <a:ext cx="5184575" cy="2969274"/>
          </a:xfrm>
          <a:prstGeom prst="rect">
            <a:avLst/>
          </a:prstGeom>
          <a:noFill/>
        </p:spPr>
        <p:txBody>
          <a:bodyPr wrap="square">
            <a:spAutoFit/>
          </a:bodyPr>
          <a:lstStyle/>
          <a:p>
            <a:pPr eaLnBrk="1">
              <a:lnSpc>
                <a:spcPct val="93000"/>
              </a:lnSpc>
              <a:spcAft>
                <a:spcPts val="1200"/>
              </a:spcAft>
              <a:buClr>
                <a:srgbClr val="000000"/>
              </a:buClr>
              <a:buSzPct val="100000"/>
              <a:buFont typeface="Arial" pitchFamily="34" charset="0"/>
              <a:buChar char="•"/>
              <a:defRPr/>
            </a:pPr>
            <a:r>
              <a:rPr lang="en-US" dirty="0" smtClean="0">
                <a:latin typeface="Arial" pitchFamily="34" charset="0"/>
                <a:cs typeface="Arial" pitchFamily="34" charset="0"/>
              </a:rPr>
              <a:t>DNA fragments amplified using cloning vectors</a:t>
            </a:r>
          </a:p>
          <a:p>
            <a:pPr eaLnBrk="1">
              <a:lnSpc>
                <a:spcPct val="93000"/>
              </a:lnSpc>
              <a:spcAft>
                <a:spcPts val="1200"/>
              </a:spcAft>
              <a:buClr>
                <a:srgbClr val="000000"/>
              </a:buClr>
              <a:buSzPct val="100000"/>
              <a:buFont typeface="Arial" pitchFamily="34" charset="0"/>
              <a:buChar char="•"/>
              <a:defRPr/>
            </a:pPr>
            <a:r>
              <a:rPr lang="en-US" dirty="0" smtClean="0">
                <a:latin typeface="Arial" pitchFamily="34" charset="0"/>
                <a:cs typeface="Arial" pitchFamily="34" charset="0"/>
              </a:rPr>
              <a:t> Sequencing by Chain Termination method using fluorescent </a:t>
            </a:r>
            <a:r>
              <a:rPr lang="en-US" dirty="0" err="1">
                <a:latin typeface="Arial" pitchFamily="34" charset="0"/>
                <a:cs typeface="Arial" pitchFamily="34" charset="0"/>
              </a:rPr>
              <a:t>ddNTPs</a:t>
            </a:r>
            <a:r>
              <a:rPr lang="en-US" dirty="0">
                <a:latin typeface="Arial" pitchFamily="34" charset="0"/>
                <a:cs typeface="Arial" pitchFamily="34" charset="0"/>
              </a:rPr>
              <a:t> and capillary electrophoresis</a:t>
            </a:r>
          </a:p>
          <a:p>
            <a:pPr lvl="1" eaLnBrk="1">
              <a:lnSpc>
                <a:spcPct val="93000"/>
              </a:lnSpc>
              <a:spcAft>
                <a:spcPts val="1200"/>
              </a:spcAft>
              <a:buClr>
                <a:srgbClr val="000000"/>
              </a:buClr>
              <a:buSzPct val="100000"/>
              <a:defRPr/>
            </a:pPr>
            <a:r>
              <a:rPr lang="en-US" dirty="0" smtClean="0">
                <a:latin typeface="Arial" pitchFamily="34" charset="0"/>
                <a:cs typeface="Arial" pitchFamily="34" charset="0"/>
              </a:rPr>
              <a:t>- </a:t>
            </a:r>
            <a:r>
              <a:rPr lang="en-US" sz="1600" dirty="0" smtClean="0">
                <a:latin typeface="Arial" pitchFamily="34" charset="0"/>
                <a:cs typeface="Arial" pitchFamily="34" charset="0"/>
              </a:rPr>
              <a:t>Allows </a:t>
            </a:r>
            <a:r>
              <a:rPr lang="en-US" sz="1600" b="1" dirty="0">
                <a:latin typeface="Arial" pitchFamily="34" charset="0"/>
                <a:cs typeface="Arial" pitchFamily="34" charset="0"/>
              </a:rPr>
              <a:t>parallel sequencing of &lt;385 samples </a:t>
            </a:r>
            <a:r>
              <a:rPr lang="en-US" sz="1600" dirty="0">
                <a:latin typeface="Arial" pitchFamily="34" charset="0"/>
                <a:cs typeface="Arial" pitchFamily="34" charset="0"/>
              </a:rPr>
              <a:t>in a single </a:t>
            </a:r>
            <a:r>
              <a:rPr lang="en-US" sz="1600" dirty="0" smtClean="0">
                <a:latin typeface="Arial" pitchFamily="34" charset="0"/>
                <a:cs typeface="Arial" pitchFamily="34" charset="0"/>
              </a:rPr>
              <a:t>run</a:t>
            </a:r>
            <a:endParaRPr lang="en-US" sz="1600" dirty="0">
              <a:latin typeface="Arial" pitchFamily="34" charset="0"/>
              <a:cs typeface="Arial" pitchFamily="34" charset="0"/>
            </a:endParaRPr>
          </a:p>
          <a:p>
            <a:pPr lvl="1" eaLnBrk="1">
              <a:lnSpc>
                <a:spcPct val="93000"/>
              </a:lnSpc>
              <a:spcAft>
                <a:spcPts val="1200"/>
              </a:spcAft>
              <a:buClr>
                <a:srgbClr val="000000"/>
              </a:buClr>
              <a:buSzPct val="100000"/>
              <a:defRPr/>
            </a:pPr>
            <a:r>
              <a:rPr lang="en-US" sz="1600" dirty="0" smtClean="0">
                <a:latin typeface="Arial" pitchFamily="34" charset="0"/>
                <a:cs typeface="Arial" pitchFamily="34" charset="0"/>
              </a:rPr>
              <a:t>- Accurate </a:t>
            </a:r>
            <a:r>
              <a:rPr lang="en-US" sz="1600" dirty="0">
                <a:latin typeface="Arial" pitchFamily="34" charset="0"/>
                <a:cs typeface="Arial" pitchFamily="34" charset="0"/>
              </a:rPr>
              <a:t>sequencing of &lt;1kb DNA </a:t>
            </a:r>
            <a:r>
              <a:rPr lang="en-US" sz="1600" dirty="0" smtClean="0">
                <a:latin typeface="Arial" pitchFamily="34" charset="0"/>
                <a:cs typeface="Arial" pitchFamily="34" charset="0"/>
              </a:rPr>
              <a:t>fragments</a:t>
            </a:r>
          </a:p>
          <a:p>
            <a:pPr eaLnBrk="1">
              <a:lnSpc>
                <a:spcPct val="93000"/>
              </a:lnSpc>
              <a:spcAft>
                <a:spcPts val="1200"/>
              </a:spcAft>
              <a:buClr>
                <a:srgbClr val="000000"/>
              </a:buClr>
              <a:buSzPct val="100000"/>
              <a:buFont typeface="Arial" pitchFamily="34" charset="0"/>
              <a:buChar char="•"/>
              <a:defRPr/>
            </a:pPr>
            <a:r>
              <a:rPr lang="en-US" dirty="0" smtClean="0">
                <a:latin typeface="Arial" pitchFamily="34" charset="0"/>
                <a:cs typeface="Arial" pitchFamily="34" charset="0"/>
              </a:rPr>
              <a:t> </a:t>
            </a:r>
            <a:r>
              <a:rPr lang="en-US" dirty="0">
                <a:latin typeface="Arial" pitchFamily="34" charset="0"/>
                <a:cs typeface="Arial" pitchFamily="34" charset="0"/>
              </a:rPr>
              <a:t>Used in several sequencing projects (</a:t>
            </a:r>
            <a:r>
              <a:rPr lang="en-US" b="1" dirty="0">
                <a:latin typeface="Arial" pitchFamily="34" charset="0"/>
                <a:cs typeface="Arial" pitchFamily="34" charset="0"/>
              </a:rPr>
              <a:t>Human Genome Project</a:t>
            </a:r>
            <a:r>
              <a:rPr lang="en-US" dirty="0" smtClean="0">
                <a:latin typeface="Arial" pitchFamily="34" charset="0"/>
                <a:cs typeface="Arial" pitchFamily="34" charset="0"/>
              </a:rPr>
              <a:t>) and </a:t>
            </a:r>
            <a:r>
              <a:rPr lang="en-US" dirty="0">
                <a:latin typeface="Arial" pitchFamily="34" charset="0"/>
                <a:cs typeface="Arial" pitchFamily="34" charset="0"/>
              </a:rPr>
              <a:t>even today for single or low-throughput DNA sequencing</a:t>
            </a:r>
          </a:p>
        </p:txBody>
      </p:sp>
      <p:pic>
        <p:nvPicPr>
          <p:cNvPr id="15" name="Picture 2" descr="What is next generation sequencing? 7&#10;Applied Biosystems&#10;• 1987 : First sequencer (ABI370)&#10;• 1996 : First capillary sequen..."/>
          <p:cNvPicPr>
            <a:picLocks noChangeAspect="1" noChangeArrowheads="1"/>
          </p:cNvPicPr>
          <p:nvPr/>
        </p:nvPicPr>
        <p:blipFill>
          <a:blip r:embed="rId4" cstate="print"/>
          <a:srcRect l="68871" t="48011" r="8365" b="29831"/>
          <a:stretch>
            <a:fillRect/>
          </a:stretch>
        </p:blipFill>
        <p:spPr bwMode="auto">
          <a:xfrm>
            <a:off x="8034409" y="3717032"/>
            <a:ext cx="1871591" cy="1287760"/>
          </a:xfrm>
          <a:prstGeom prst="rect">
            <a:avLst/>
          </a:prstGeom>
          <a:noFill/>
        </p:spPr>
      </p:pic>
    </p:spTree>
    <p:extLst>
      <p:ext uri="{BB962C8B-B14F-4D97-AF65-F5344CB8AC3E}">
        <p14:creationId xmlns="" xmlns:p14="http://schemas.microsoft.com/office/powerpoint/2010/main" val="46212821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200472" y="1196752"/>
            <a:ext cx="9361040" cy="646331"/>
          </a:xfrm>
          <a:prstGeom prst="rect">
            <a:avLst/>
          </a:prstGeom>
        </p:spPr>
        <p:txBody>
          <a:bodyPr wrap="square">
            <a:spAutoFit/>
          </a:bodyPr>
          <a:lstStyle/>
          <a:p>
            <a:pPr>
              <a:buFont typeface="Arial" pitchFamily="34" charset="0"/>
              <a:buChar char="•"/>
            </a:pPr>
            <a:r>
              <a:rPr lang="en-US" dirty="0" smtClean="0"/>
              <a:t>We are going to import the files into a Collection. Using Galaxy Collections helps keep the datasets </a:t>
            </a:r>
            <a:r>
              <a:rPr lang="en-US" dirty="0" err="1" smtClean="0"/>
              <a:t>organised</a:t>
            </a:r>
            <a:r>
              <a:rPr lang="en-US" dirty="0" smtClean="0"/>
              <a:t> and tidy in the history. </a:t>
            </a:r>
            <a:endParaRPr lang="ca-ES" dirty="0"/>
          </a:p>
        </p:txBody>
      </p:sp>
      <p:sp>
        <p:nvSpPr>
          <p:cNvPr id="4"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Upload input data</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grpSp>
        <p:nvGrpSpPr>
          <p:cNvPr id="9" name="8 Grupo"/>
          <p:cNvGrpSpPr/>
          <p:nvPr/>
        </p:nvGrpSpPr>
        <p:grpSpPr>
          <a:xfrm>
            <a:off x="416496" y="2276872"/>
            <a:ext cx="7871740" cy="4156079"/>
            <a:chOff x="416496" y="2276872"/>
            <a:chExt cx="7871740" cy="4156079"/>
          </a:xfrm>
        </p:grpSpPr>
        <p:pic>
          <p:nvPicPr>
            <p:cNvPr id="410626" name="Picture 2"/>
            <p:cNvPicPr>
              <a:picLocks noChangeAspect="1" noChangeArrowheads="1"/>
            </p:cNvPicPr>
            <p:nvPr/>
          </p:nvPicPr>
          <p:blipFill>
            <a:blip r:embed="rId2" cstate="print"/>
            <a:srcRect/>
            <a:stretch>
              <a:fillRect/>
            </a:stretch>
          </p:blipFill>
          <p:spPr bwMode="auto">
            <a:xfrm>
              <a:off x="416496" y="2276872"/>
              <a:ext cx="7019156" cy="4156079"/>
            </a:xfrm>
            <a:prstGeom prst="rect">
              <a:avLst/>
            </a:prstGeom>
            <a:noFill/>
            <a:ln w="9525">
              <a:noFill/>
              <a:miter lim="800000"/>
              <a:headEnd/>
              <a:tailEnd/>
            </a:ln>
          </p:spPr>
        </p:pic>
        <p:sp>
          <p:nvSpPr>
            <p:cNvPr id="6" name="5 CuadroTexto"/>
            <p:cNvSpPr txBox="1"/>
            <p:nvPr/>
          </p:nvSpPr>
          <p:spPr>
            <a:xfrm>
              <a:off x="6753200" y="2492896"/>
              <a:ext cx="1535036" cy="369332"/>
            </a:xfrm>
            <a:prstGeom prst="rect">
              <a:avLst/>
            </a:prstGeom>
            <a:noFill/>
            <a:ln>
              <a:solidFill>
                <a:srgbClr val="FF0000"/>
              </a:solidFill>
            </a:ln>
          </p:spPr>
          <p:txBody>
            <a:bodyPr wrap="none" rtlCol="0">
              <a:spAutoFit/>
            </a:bodyPr>
            <a:lstStyle/>
            <a:p>
              <a:r>
                <a:rPr lang="ca-ES" dirty="0" err="1" smtClean="0"/>
                <a:t>Copy</a:t>
              </a:r>
              <a:r>
                <a:rPr lang="ca-ES" dirty="0" smtClean="0"/>
                <a:t> </a:t>
              </a:r>
              <a:r>
                <a:rPr lang="ca-ES" dirty="0" err="1" smtClean="0"/>
                <a:t>urls</a:t>
              </a:r>
              <a:r>
                <a:rPr lang="ca-ES" dirty="0" smtClean="0"/>
                <a:t> </a:t>
              </a:r>
              <a:r>
                <a:rPr lang="ca-ES" dirty="0" err="1" smtClean="0"/>
                <a:t>here</a:t>
              </a:r>
              <a:endParaRPr lang="ca-ES" dirty="0"/>
            </a:p>
          </p:txBody>
        </p:sp>
        <p:cxnSp>
          <p:nvCxnSpPr>
            <p:cNvPr id="8" name="7 Conector recto de flecha"/>
            <p:cNvCxnSpPr/>
            <p:nvPr/>
          </p:nvCxnSpPr>
          <p:spPr>
            <a:xfrm flipH="1">
              <a:off x="6105128" y="2780928"/>
              <a:ext cx="504056" cy="7200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10 Grupo"/>
          <p:cNvGrpSpPr/>
          <p:nvPr/>
        </p:nvGrpSpPr>
        <p:grpSpPr>
          <a:xfrm>
            <a:off x="776536" y="1124744"/>
            <a:ext cx="8210550" cy="4525405"/>
            <a:chOff x="776536" y="1124744"/>
            <a:chExt cx="8210550" cy="4525405"/>
          </a:xfrm>
        </p:grpSpPr>
        <p:pic>
          <p:nvPicPr>
            <p:cNvPr id="411650" name="Picture 2"/>
            <p:cNvPicPr>
              <a:picLocks noChangeAspect="1" noChangeArrowheads="1"/>
            </p:cNvPicPr>
            <p:nvPr/>
          </p:nvPicPr>
          <p:blipFill>
            <a:blip r:embed="rId2" cstate="print"/>
            <a:srcRect/>
            <a:stretch>
              <a:fillRect/>
            </a:stretch>
          </p:blipFill>
          <p:spPr bwMode="auto">
            <a:xfrm>
              <a:off x="776536" y="1124744"/>
              <a:ext cx="8210550" cy="4525405"/>
            </a:xfrm>
            <a:prstGeom prst="rect">
              <a:avLst/>
            </a:prstGeom>
            <a:noFill/>
            <a:ln w="9525">
              <a:noFill/>
              <a:miter lim="800000"/>
              <a:headEnd/>
              <a:tailEnd/>
            </a:ln>
          </p:spPr>
        </p:pic>
        <p:sp>
          <p:nvSpPr>
            <p:cNvPr id="3" name="2 Rectángulo"/>
            <p:cNvSpPr/>
            <p:nvPr/>
          </p:nvSpPr>
          <p:spPr>
            <a:xfrm>
              <a:off x="848544" y="2132856"/>
              <a:ext cx="2088232"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4" name="3 Rectángulo"/>
            <p:cNvSpPr/>
            <p:nvPr/>
          </p:nvSpPr>
          <p:spPr>
            <a:xfrm>
              <a:off x="920552" y="4941168"/>
              <a:ext cx="799288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cxnSp>
          <p:nvCxnSpPr>
            <p:cNvPr id="6" name="5 Conector recto de flecha"/>
            <p:cNvCxnSpPr/>
            <p:nvPr/>
          </p:nvCxnSpPr>
          <p:spPr>
            <a:xfrm flipH="1" flipV="1">
              <a:off x="992560" y="2276872"/>
              <a:ext cx="648072" cy="25202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6 Conector recto de flecha"/>
            <p:cNvCxnSpPr/>
            <p:nvPr/>
          </p:nvCxnSpPr>
          <p:spPr>
            <a:xfrm flipH="1" flipV="1">
              <a:off x="2432720" y="2564904"/>
              <a:ext cx="72008" cy="21602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7 Rectángulo"/>
            <p:cNvSpPr/>
            <p:nvPr/>
          </p:nvSpPr>
          <p:spPr>
            <a:xfrm>
              <a:off x="992560" y="2276872"/>
              <a:ext cx="208823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grpSp>
      <p:sp>
        <p:nvSpPr>
          <p:cNvPr id="13" name="12 CuadroTexto"/>
          <p:cNvSpPr txBox="1"/>
          <p:nvPr/>
        </p:nvSpPr>
        <p:spPr>
          <a:xfrm>
            <a:off x="992560" y="6021288"/>
            <a:ext cx="8503995" cy="369332"/>
          </a:xfrm>
          <a:prstGeom prst="rect">
            <a:avLst/>
          </a:prstGeom>
          <a:noFill/>
        </p:spPr>
        <p:txBody>
          <a:bodyPr wrap="none" rtlCol="0">
            <a:spAutoFit/>
          </a:bodyPr>
          <a:lstStyle/>
          <a:p>
            <a:r>
              <a:rPr lang="en-US" dirty="0" smtClean="0"/>
              <a:t>You should see a collection (list) called </a:t>
            </a:r>
            <a:r>
              <a:rPr lang="en-US" dirty="0" err="1" smtClean="0"/>
              <a:t>fastqs</a:t>
            </a:r>
            <a:r>
              <a:rPr lang="en-US" dirty="0" smtClean="0"/>
              <a:t> in your history containing all 12 FASTQ files.</a:t>
            </a:r>
            <a:endParaRPr lang="ca-ES" dirty="0"/>
          </a:p>
        </p:txBody>
      </p:sp>
      <p:sp>
        <p:nvSpPr>
          <p:cNvPr id="10"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Upload input data</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
          <p:cNvSpPr>
            <a:spLocks noChangeArrowheads="1"/>
          </p:cNvSpPr>
          <p:nvPr/>
        </p:nvSpPr>
        <p:spPr bwMode="auto">
          <a:xfrm>
            <a:off x="495300" y="274638"/>
            <a:ext cx="8913813"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dirty="0"/>
          </a:p>
        </p:txBody>
      </p:sp>
      <p:sp>
        <p:nvSpPr>
          <p:cNvPr id="83973"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View uploaded files</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grpSp>
        <p:nvGrpSpPr>
          <p:cNvPr id="11" name="10 Grupo"/>
          <p:cNvGrpSpPr/>
          <p:nvPr/>
        </p:nvGrpSpPr>
        <p:grpSpPr>
          <a:xfrm>
            <a:off x="0" y="1124744"/>
            <a:ext cx="9906000" cy="4843308"/>
            <a:chOff x="0" y="1124744"/>
            <a:chExt cx="9906000" cy="4843308"/>
          </a:xfrm>
        </p:grpSpPr>
        <p:grpSp>
          <p:nvGrpSpPr>
            <p:cNvPr id="7" name="6 Grupo"/>
            <p:cNvGrpSpPr/>
            <p:nvPr/>
          </p:nvGrpSpPr>
          <p:grpSpPr>
            <a:xfrm>
              <a:off x="0" y="1844824"/>
              <a:ext cx="9906000" cy="4123228"/>
              <a:chOff x="0" y="1844824"/>
              <a:chExt cx="9906000" cy="4123228"/>
            </a:xfrm>
          </p:grpSpPr>
          <p:pic>
            <p:nvPicPr>
              <p:cNvPr id="351233" name="Picture 1"/>
              <p:cNvPicPr>
                <a:picLocks noChangeAspect="1" noChangeArrowheads="1"/>
              </p:cNvPicPr>
              <p:nvPr/>
            </p:nvPicPr>
            <p:blipFill>
              <a:blip r:embed="rId3" cstate="print"/>
              <a:srcRect t="11438" r="1608" b="15719"/>
              <a:stretch>
                <a:fillRect/>
              </a:stretch>
            </p:blipFill>
            <p:spPr bwMode="auto">
              <a:xfrm>
                <a:off x="0" y="1844824"/>
                <a:ext cx="9906000" cy="4123228"/>
              </a:xfrm>
              <a:prstGeom prst="rect">
                <a:avLst/>
              </a:prstGeom>
              <a:noFill/>
              <a:ln w="9525">
                <a:noFill/>
                <a:miter lim="800000"/>
                <a:headEnd/>
                <a:tailEnd/>
              </a:ln>
            </p:spPr>
          </p:pic>
          <p:sp>
            <p:nvSpPr>
              <p:cNvPr id="83972" name="Rectangle 4"/>
              <p:cNvSpPr>
                <a:spLocks noChangeArrowheads="1"/>
              </p:cNvSpPr>
              <p:nvPr/>
            </p:nvSpPr>
            <p:spPr bwMode="auto">
              <a:xfrm>
                <a:off x="7761312" y="3573016"/>
                <a:ext cx="2144688" cy="576064"/>
              </a:xfrm>
              <a:prstGeom prst="rect">
                <a:avLst/>
              </a:prstGeom>
              <a:noFill/>
              <a:ln w="2556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grpSp>
        <p:sp>
          <p:nvSpPr>
            <p:cNvPr id="8" name="7 CuadroTexto"/>
            <p:cNvSpPr txBox="1"/>
            <p:nvPr/>
          </p:nvSpPr>
          <p:spPr>
            <a:xfrm>
              <a:off x="6537176" y="1124744"/>
              <a:ext cx="2976969" cy="369332"/>
            </a:xfrm>
            <a:prstGeom prst="rect">
              <a:avLst/>
            </a:prstGeom>
            <a:noFill/>
          </p:spPr>
          <p:txBody>
            <a:bodyPr wrap="none" rtlCol="0">
              <a:spAutoFit/>
            </a:bodyPr>
            <a:lstStyle/>
            <a:p>
              <a:r>
                <a:rPr lang="ca-ES" dirty="0" err="1" smtClean="0"/>
                <a:t>Decipher</a:t>
              </a:r>
              <a:r>
                <a:rPr lang="ca-ES" dirty="0" smtClean="0"/>
                <a:t> </a:t>
              </a:r>
              <a:r>
                <a:rPr lang="ca-ES" dirty="0" err="1" smtClean="0"/>
                <a:t>some</a:t>
              </a:r>
              <a:r>
                <a:rPr lang="ca-ES" dirty="0" smtClean="0"/>
                <a:t> </a:t>
              </a:r>
              <a:r>
                <a:rPr lang="ca-ES" dirty="0" err="1" smtClean="0"/>
                <a:t>information</a:t>
              </a:r>
              <a:r>
                <a:rPr lang="ca-ES" dirty="0" smtClean="0"/>
                <a:t>?</a:t>
              </a:r>
              <a:endParaRPr lang="ca-ES" dirty="0"/>
            </a:p>
          </p:txBody>
        </p:sp>
        <p:cxnSp>
          <p:nvCxnSpPr>
            <p:cNvPr id="10" name="9 Conector recto de flecha"/>
            <p:cNvCxnSpPr/>
            <p:nvPr/>
          </p:nvCxnSpPr>
          <p:spPr>
            <a:xfrm flipH="1">
              <a:off x="5817096" y="1412776"/>
              <a:ext cx="648072" cy="10801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26261533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ChangeArrowheads="1"/>
          </p:cNvSpPr>
          <p:nvPr/>
        </p:nvSpPr>
        <p:spPr bwMode="auto">
          <a:xfrm>
            <a:off x="542925" y="2009775"/>
            <a:ext cx="8737600" cy="436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38915" name="Rectangle 2"/>
          <p:cNvSpPr>
            <a:spLocks noChangeArrowheads="1"/>
          </p:cNvSpPr>
          <p:nvPr/>
        </p:nvSpPr>
        <p:spPr bwMode="auto">
          <a:xfrm>
            <a:off x="495300" y="274638"/>
            <a:ext cx="8913813"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38916" name="Rectangle 3"/>
          <p:cNvSpPr>
            <a:spLocks noChangeArrowheads="1"/>
          </p:cNvSpPr>
          <p:nvPr/>
        </p:nvSpPr>
        <p:spPr bwMode="auto">
          <a:xfrm>
            <a:off x="1280592" y="1052513"/>
            <a:ext cx="8279333" cy="540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58775"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marL="798513" indent="-3571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lnSpc>
                <a:spcPct val="150000"/>
              </a:lnSpc>
              <a:spcBef>
                <a:spcPts val="288"/>
              </a:spcBef>
              <a:buSzPct val="100000"/>
              <a:buFont typeface="+mj-lt"/>
              <a:buAutoNum type="arabicPeriod"/>
            </a:pPr>
            <a:r>
              <a:rPr lang="en-US" altLang="en-US" dirty="0">
                <a:solidFill>
                  <a:srgbClr val="FF0000"/>
                </a:solidFill>
                <a:latin typeface="Verdana" panose="020B0604030504040204" pitchFamily="34" charset="0"/>
                <a:ea typeface="ＭＳ Ｐゴシック" panose="020B0600070205080204" pitchFamily="34" charset="-128"/>
              </a:rPr>
              <a:t>Introduction to </a:t>
            </a:r>
            <a:r>
              <a:rPr lang="en-US" altLang="en-US" dirty="0" smtClean="0">
                <a:solidFill>
                  <a:srgbClr val="FF0000"/>
                </a:solidFill>
                <a:latin typeface="Verdana" panose="020B0604030504040204" pitchFamily="34" charset="0"/>
                <a:ea typeface="ＭＳ Ｐゴシック" panose="020B0600070205080204" pitchFamily="34" charset="-128"/>
              </a:rPr>
              <a:t>Next Generation Sequencing (NGS) technology</a:t>
            </a:r>
            <a:endParaRPr lang="en-US" altLang="en-US" sz="1400" dirty="0">
              <a:solidFill>
                <a:srgbClr val="FF0000"/>
              </a:solidFill>
              <a:latin typeface="Verdana" panose="020B0604030504040204" pitchFamily="34" charset="0"/>
              <a:ea typeface="ＭＳ Ｐゴシック" panose="020B0600070205080204" pitchFamily="34" charset="-128"/>
            </a:endParaRPr>
          </a:p>
          <a:p>
            <a:pPr eaLnBrk="1">
              <a:lnSpc>
                <a:spcPct val="150000"/>
              </a:lnSpc>
              <a:spcBef>
                <a:spcPts val="250"/>
              </a:spcBef>
              <a:buSzPct val="100000"/>
              <a:buFont typeface="+mj-lt"/>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Applications of NGS</a:t>
            </a:r>
          </a:p>
          <a:p>
            <a:pPr eaLnBrk="1">
              <a:lnSpc>
                <a:spcPct val="150000"/>
              </a:lnSpc>
              <a:spcBef>
                <a:spcPts val="250"/>
              </a:spcBef>
              <a:buSzPct val="100000"/>
              <a:buFont typeface="+mj-lt"/>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Bioinformatics challenges of NGS</a:t>
            </a:r>
          </a:p>
          <a:p>
            <a:pPr eaLnBrk="1">
              <a:lnSpc>
                <a:spcPct val="150000"/>
              </a:lnSpc>
              <a:spcBef>
                <a:spcPts val="250"/>
              </a:spcBef>
              <a:buSzPct val="100000"/>
              <a:buFont typeface="+mj-lt"/>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Steps in NGS data analysis</a:t>
            </a:r>
            <a:endParaRPr lang="en-US" altLang="en-US" dirty="0">
              <a:solidFill>
                <a:srgbClr val="FF0000"/>
              </a:solidFill>
              <a:latin typeface="Verdana" panose="020B0604030504040204" pitchFamily="34" charset="0"/>
              <a:ea typeface="ＭＳ Ｐゴシック" panose="020B0600070205080204" pitchFamily="34" charset="-128"/>
            </a:endParaRPr>
          </a:p>
          <a:p>
            <a:pPr eaLnBrk="1">
              <a:lnSpc>
                <a:spcPct val="150000"/>
              </a:lnSpc>
              <a:spcBef>
                <a:spcPts val="250"/>
              </a:spcBef>
              <a:buSzPct val="100000"/>
              <a:buFont typeface="+mj-lt"/>
              <a:buAutoNum type="arabicPeriod"/>
            </a:pPr>
            <a:r>
              <a:rPr lang="en-US" altLang="en-US" dirty="0">
                <a:solidFill>
                  <a:srgbClr val="FF0000"/>
                </a:solidFill>
                <a:latin typeface="Verdana" panose="020B0604030504040204" pitchFamily="34" charset="0"/>
                <a:ea typeface="ＭＳ Ｐゴシック" panose="020B0600070205080204" pitchFamily="34" charset="-128"/>
              </a:rPr>
              <a:t>Introduction to RNA-</a:t>
            </a:r>
            <a:r>
              <a:rPr lang="en-US" altLang="en-US" dirty="0" err="1">
                <a:solidFill>
                  <a:srgbClr val="FF0000"/>
                </a:solidFill>
                <a:latin typeface="Verdana" panose="020B0604030504040204" pitchFamily="34" charset="0"/>
                <a:ea typeface="ＭＳ Ｐゴシック" panose="020B0600070205080204" pitchFamily="34" charset="-128"/>
              </a:rPr>
              <a:t>seq</a:t>
            </a:r>
            <a:r>
              <a:rPr lang="en-US" altLang="en-US" dirty="0">
                <a:solidFill>
                  <a:srgbClr val="FF0000"/>
                </a:solidFill>
                <a:latin typeface="Verdana" panose="020B0604030504040204" pitchFamily="34" charset="0"/>
                <a:ea typeface="ＭＳ Ｐゴシック" panose="020B0600070205080204" pitchFamily="34" charset="-128"/>
              </a:rPr>
              <a:t> and Expression </a:t>
            </a:r>
            <a:r>
              <a:rPr lang="en-US" altLang="en-US" dirty="0" smtClean="0">
                <a:solidFill>
                  <a:srgbClr val="FF0000"/>
                </a:solidFill>
                <a:latin typeface="Verdana" panose="020B0604030504040204" pitchFamily="34" charset="0"/>
                <a:ea typeface="ＭＳ Ｐゴシック" panose="020B0600070205080204" pitchFamily="34" charset="-128"/>
              </a:rPr>
              <a:t>analysis</a:t>
            </a:r>
          </a:p>
          <a:p>
            <a:pPr eaLnBrk="1">
              <a:lnSpc>
                <a:spcPct val="150000"/>
              </a:lnSpc>
              <a:spcBef>
                <a:spcPts val="250"/>
              </a:spcBef>
              <a:buSzPct val="100000"/>
              <a:buFont typeface="+mj-lt"/>
              <a:buAutoNum type="arabicPeriod"/>
            </a:pPr>
            <a:r>
              <a:rPr lang="en-US" altLang="en-US" dirty="0" smtClean="0">
                <a:solidFill>
                  <a:srgbClr val="FF0000"/>
                </a:solidFill>
                <a:latin typeface="Verdana" panose="020B0604030504040204" pitchFamily="34" charset="0"/>
                <a:ea typeface="ＭＳ Ｐゴシック" panose="020B0600070205080204" pitchFamily="34" charset="-128"/>
              </a:rPr>
              <a:t>Introduction </a:t>
            </a:r>
            <a:r>
              <a:rPr lang="en-US" altLang="en-US" dirty="0">
                <a:solidFill>
                  <a:srgbClr val="FF0000"/>
                </a:solidFill>
                <a:latin typeface="Verdana" panose="020B0604030504040204" pitchFamily="34" charset="0"/>
                <a:ea typeface="ＭＳ Ｐゴシック" panose="020B0600070205080204" pitchFamily="34" charset="-128"/>
              </a:rPr>
              <a:t>to Galaxy</a:t>
            </a:r>
          </a:p>
          <a:p>
            <a:pPr eaLnBrk="1">
              <a:lnSpc>
                <a:spcPct val="150000"/>
              </a:lnSpc>
              <a:spcBef>
                <a:spcPts val="250"/>
              </a:spcBef>
              <a:buSzPct val="100000"/>
              <a:buFont typeface="+mj-lt"/>
              <a:buAutoNum type="arabicPeriod"/>
            </a:pPr>
            <a:r>
              <a:rPr lang="en-US" altLang="en-US" dirty="0">
                <a:solidFill>
                  <a:srgbClr val="FF0000"/>
                </a:solidFill>
                <a:latin typeface="Verdana" panose="020B0604030504040204" pitchFamily="34" charset="0"/>
                <a:ea typeface="ＭＳ Ｐゴシック" panose="020B0600070205080204" pitchFamily="34" charset="-128"/>
              </a:rPr>
              <a:t>RNA-</a:t>
            </a:r>
            <a:r>
              <a:rPr lang="en-US" altLang="en-US" dirty="0" err="1">
                <a:solidFill>
                  <a:srgbClr val="FF0000"/>
                </a:solidFill>
                <a:latin typeface="Verdana" panose="020B0604030504040204" pitchFamily="34" charset="0"/>
                <a:ea typeface="ＭＳ Ｐゴシック" panose="020B0600070205080204" pitchFamily="34" charset="-128"/>
              </a:rPr>
              <a:t>seq</a:t>
            </a:r>
            <a:r>
              <a:rPr lang="en-US" altLang="en-US" dirty="0">
                <a:solidFill>
                  <a:srgbClr val="FF0000"/>
                </a:solidFill>
                <a:latin typeface="Verdana" panose="020B0604030504040204" pitchFamily="34" charset="0"/>
                <a:ea typeface="ＭＳ Ｐゴシック" panose="020B0600070205080204" pitchFamily="34" charset="-128"/>
              </a:rPr>
              <a:t> analysis exercise with Galaxy</a:t>
            </a:r>
          </a:p>
          <a:p>
            <a:pPr lvl="1" eaLnBrk="1">
              <a:lnSpc>
                <a:spcPct val="150000"/>
              </a:lnSpc>
              <a:spcBef>
                <a:spcPts val="288"/>
              </a:spcBef>
              <a:buSzPct val="100000"/>
              <a:buFont typeface="Times New Roman" panose="02020603050405020304" pitchFamily="18" charset="0"/>
              <a:buAutoNum type="arabicPeriod"/>
            </a:pPr>
            <a:r>
              <a:rPr lang="en-US" altLang="en-US" sz="1400" dirty="0">
                <a:solidFill>
                  <a:srgbClr val="FF0000"/>
                </a:solidFill>
                <a:latin typeface="Verdana" panose="020B0604030504040204" pitchFamily="34" charset="0"/>
                <a:ea typeface="ＭＳ Ｐゴシック" panose="020B0600070205080204" pitchFamily="34" charset="-128"/>
              </a:rPr>
              <a:t>Exercise overview and Input data</a:t>
            </a:r>
          </a:p>
          <a:p>
            <a:pPr lvl="1" eaLnBrk="1">
              <a:lnSpc>
                <a:spcPct val="150000"/>
              </a:lnSpc>
              <a:spcBef>
                <a:spcPts val="288"/>
              </a:spcBef>
              <a:buSzPct val="100000"/>
              <a:buFont typeface="Times New Roman" panose="02020603050405020304" pitchFamily="18" charset="0"/>
              <a:buAutoNum type="arabicPeriod"/>
            </a:pPr>
            <a:r>
              <a:rPr lang="en-US" altLang="en-US" sz="1400" dirty="0" smtClean="0">
                <a:solidFill>
                  <a:srgbClr val="FF0000"/>
                </a:solidFill>
                <a:latin typeface="Verdana" panose="020B0604030504040204" pitchFamily="34" charset="0"/>
                <a:ea typeface="ＭＳ Ｐゴシック" panose="020B0600070205080204" pitchFamily="34" charset="-128"/>
              </a:rPr>
              <a:t>Quality Control and pre-processing of raw data</a:t>
            </a:r>
            <a:endParaRPr lang="en-US" altLang="en-US" sz="1400" dirty="0">
              <a:solidFill>
                <a:srgbClr val="FF0000"/>
              </a:solidFill>
              <a:latin typeface="Verdana" panose="020B0604030504040204" pitchFamily="34" charset="0"/>
              <a:ea typeface="ＭＳ Ｐゴシック" panose="020B0600070205080204" pitchFamily="34" charset="-128"/>
            </a:endParaRP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Reads mapping</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Summarization to get raw counts</a:t>
            </a:r>
          </a:p>
          <a:p>
            <a:pPr lvl="1" eaLnBrk="1">
              <a:lnSpc>
                <a:spcPct val="150000"/>
              </a:lnSpc>
              <a:spcBef>
                <a:spcPts val="288"/>
              </a:spcBef>
              <a:buSzPct val="100000"/>
              <a:buFont typeface="Times New Roman" panose="02020603050405020304" pitchFamily="18" charset="0"/>
              <a:buAutoNum type="arabicPeriod"/>
            </a:pPr>
            <a:r>
              <a:rPr lang="en-US" altLang="en-US" sz="1400" dirty="0">
                <a:latin typeface="Verdana" panose="020B0604030504040204" pitchFamily="34" charset="0"/>
                <a:ea typeface="ＭＳ Ｐゴシック" panose="020B0600070205080204" pitchFamily="34" charset="-128"/>
              </a:rPr>
              <a:t>Differential expression analysis (plots, normalization and testing)</a:t>
            </a:r>
          </a:p>
        </p:txBody>
      </p:sp>
      <p:sp>
        <p:nvSpPr>
          <p:cNvPr id="38917" name="Rectangle 4"/>
          <p:cNvSpPr>
            <a:spLocks noChangeArrowheads="1"/>
          </p:cNvSpPr>
          <p:nvPr/>
        </p:nvSpPr>
        <p:spPr bwMode="auto">
          <a:xfrm>
            <a:off x="2576513" y="549275"/>
            <a:ext cx="5551487"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u="sng">
                <a:solidFill>
                  <a:srgbClr val="7D468C"/>
                </a:solidFill>
                <a:latin typeface="Calibri" panose="020F0502020204030204" pitchFamily="34" charset="0"/>
                <a:ea typeface="ＭＳ Ｐゴシック" panose="020B0600070205080204" pitchFamily="34" charset="-128"/>
              </a:rPr>
              <a:t>TABLE OF CONTENTS</a:t>
            </a:r>
          </a:p>
        </p:txBody>
      </p:sp>
    </p:spTree>
    <p:extLst>
      <p:ext uri="{BB962C8B-B14F-4D97-AF65-F5344CB8AC3E}">
        <p14:creationId xmlns="" xmlns:p14="http://schemas.microsoft.com/office/powerpoint/2010/main" val="33209124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2" descr="https://www.ebi.ac.uk/training/online/sites/ebi.ac.uk.training.online/files/user/18/Figure16.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88950" y="1196975"/>
            <a:ext cx="2741613" cy="5149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3" name="27 Rectángulo"/>
          <p:cNvSpPr>
            <a:spLocks noChangeArrowheads="1"/>
          </p:cNvSpPr>
          <p:nvPr/>
        </p:nvSpPr>
        <p:spPr bwMode="auto">
          <a:xfrm>
            <a:off x="1281113" y="4508500"/>
            <a:ext cx="2087562" cy="433388"/>
          </a:xfrm>
          <a:prstGeom prst="rect">
            <a:avLst/>
          </a:prstGeom>
          <a:noFill/>
          <a:ln w="38100" algn="ctr">
            <a:solidFill>
              <a:srgbClr val="FF0000"/>
            </a:solidFill>
            <a:round/>
            <a:headEnd/>
            <a:tailEnd/>
          </a:ln>
          <a:effectLst>
            <a:outerShdw blurRad="50800" dist="38100" dir="5400000" algn="t" rotWithShape="0">
              <a:prstClr val="black">
                <a:alpha val="40000"/>
              </a:prstClr>
            </a:outerShdw>
          </a:effectLst>
        </p:spPr>
        <p:txBody>
          <a:bodyPr/>
          <a:lstStyle/>
          <a:p>
            <a:pPr eaLnBrk="1">
              <a:lnSpc>
                <a:spcPct val="93000"/>
              </a:lnSpc>
              <a:buClr>
                <a:srgbClr val="000000"/>
              </a:buClr>
              <a:buSzPct val="100000"/>
              <a:buFont typeface="Times New Roman" pitchFamily="18" charset="0"/>
              <a:buNone/>
              <a:defRPr/>
            </a:pPr>
            <a:endParaRPr lang="en-US" altLang="en-US" dirty="0">
              <a:solidFill>
                <a:srgbClr val="FF0000"/>
              </a:solidFill>
            </a:endParaRPr>
          </a:p>
        </p:txBody>
      </p:sp>
      <p:sp>
        <p:nvSpPr>
          <p:cNvPr id="5" name="Rectángulo redondeado 3"/>
          <p:cNvSpPr/>
          <p:nvPr/>
        </p:nvSpPr>
        <p:spPr>
          <a:xfrm>
            <a:off x="488949" y="4346351"/>
            <a:ext cx="2741613" cy="200047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4950798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b="19015"/>
          <a:stretch>
            <a:fillRect/>
          </a:stretch>
        </p:blipFill>
        <p:spPr bwMode="auto">
          <a:xfrm>
            <a:off x="488950" y="1341438"/>
            <a:ext cx="8904288" cy="3887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27"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smtClean="0">
                <a:solidFill>
                  <a:srgbClr val="CE02CE"/>
                </a:solidFill>
                <a:latin typeface="Calibri" panose="020F0502020204030204" pitchFamily="34" charset="0"/>
                <a:ea typeface="ＭＳ Ｐゴシック" panose="020B0600070205080204" pitchFamily="34" charset="-128"/>
              </a:rPr>
              <a:t>Quality </a:t>
            </a:r>
            <a:r>
              <a:rPr lang="en-US" altLang="en-US" sz="2300" b="1" dirty="0">
                <a:solidFill>
                  <a:srgbClr val="CE02CE"/>
                </a:solidFill>
                <a:latin typeface="Calibri" panose="020F0502020204030204" pitchFamily="34" charset="0"/>
                <a:ea typeface="ＭＳ Ｐゴシック" panose="020B0600070205080204" pitchFamily="34" charset="-128"/>
              </a:rPr>
              <a:t>Control</a:t>
            </a:r>
          </a:p>
        </p:txBody>
      </p:sp>
    </p:spTree>
    <p:extLst>
      <p:ext uri="{BB962C8B-B14F-4D97-AF65-F5344CB8AC3E}">
        <p14:creationId xmlns="" xmlns:p14="http://schemas.microsoft.com/office/powerpoint/2010/main" val="21823151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Quality control with </a:t>
            </a:r>
            <a:r>
              <a:rPr lang="en-US" altLang="en-US" sz="2300" b="1" dirty="0" err="1" smtClean="0">
                <a:solidFill>
                  <a:srgbClr val="CE02CE"/>
                </a:solidFill>
                <a:latin typeface="Calibri" panose="020F0502020204030204" pitchFamily="34" charset="0"/>
                <a:ea typeface="ＭＳ Ｐゴシック" panose="020B0600070205080204" pitchFamily="34" charset="-128"/>
              </a:rPr>
              <a:t>FastQC</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grpSp>
        <p:nvGrpSpPr>
          <p:cNvPr id="10" name="9 Grupo"/>
          <p:cNvGrpSpPr/>
          <p:nvPr/>
        </p:nvGrpSpPr>
        <p:grpSpPr>
          <a:xfrm>
            <a:off x="-49771" y="1556792"/>
            <a:ext cx="9955771" cy="4680520"/>
            <a:chOff x="-49771" y="1556792"/>
            <a:chExt cx="9955771" cy="4680520"/>
          </a:xfrm>
        </p:grpSpPr>
        <p:pic>
          <p:nvPicPr>
            <p:cNvPr id="349185" name="Picture 1"/>
            <p:cNvPicPr>
              <a:picLocks noChangeAspect="1" noChangeArrowheads="1"/>
            </p:cNvPicPr>
            <p:nvPr/>
          </p:nvPicPr>
          <p:blipFill>
            <a:blip r:embed="rId3" cstate="print"/>
            <a:srcRect t="13407" r="9357" b="10797"/>
            <a:stretch>
              <a:fillRect/>
            </a:stretch>
          </p:blipFill>
          <p:spPr bwMode="auto">
            <a:xfrm>
              <a:off x="-49771" y="1556792"/>
              <a:ext cx="9955771" cy="4680520"/>
            </a:xfrm>
            <a:prstGeom prst="rect">
              <a:avLst/>
            </a:prstGeom>
            <a:noFill/>
            <a:ln w="9525">
              <a:noFill/>
              <a:miter lim="800000"/>
              <a:headEnd/>
              <a:tailEnd/>
            </a:ln>
          </p:spPr>
        </p:pic>
        <p:sp>
          <p:nvSpPr>
            <p:cNvPr id="8" name="7 Rectángulo"/>
            <p:cNvSpPr/>
            <p:nvPr/>
          </p:nvSpPr>
          <p:spPr>
            <a:xfrm>
              <a:off x="3080792" y="2492896"/>
              <a:ext cx="4392488"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9" name="8 Rectángulo"/>
            <p:cNvSpPr/>
            <p:nvPr/>
          </p:nvSpPr>
          <p:spPr>
            <a:xfrm>
              <a:off x="0" y="3789040"/>
              <a:ext cx="2360712"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grpSp>
    </p:spTree>
    <p:extLst>
      <p:ext uri="{BB962C8B-B14F-4D97-AF65-F5344CB8AC3E}">
        <p14:creationId xmlns="" xmlns:p14="http://schemas.microsoft.com/office/powerpoint/2010/main" val="425549609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b="6387"/>
          <a:stretch>
            <a:fillRect/>
          </a:stretch>
        </p:blipFill>
        <p:spPr bwMode="auto">
          <a:xfrm>
            <a:off x="1238250" y="1352550"/>
            <a:ext cx="7426325" cy="409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Quality control with </a:t>
            </a:r>
            <a:r>
              <a:rPr lang="en-US" altLang="en-US" sz="2300" b="1" dirty="0" err="1" smtClean="0">
                <a:solidFill>
                  <a:srgbClr val="CE02CE"/>
                </a:solidFill>
                <a:latin typeface="Calibri" panose="020F0502020204030204" pitchFamily="34" charset="0"/>
                <a:ea typeface="ＭＳ Ｐゴシック" panose="020B0600070205080204" pitchFamily="34" charset="-128"/>
              </a:rPr>
              <a:t>FastQC</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12501997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44488" y="2276475"/>
            <a:ext cx="9056687" cy="4044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76" name="4 CuadroTexto"/>
          <p:cNvSpPr txBox="1">
            <a:spLocks noChangeArrowheads="1"/>
          </p:cNvSpPr>
          <p:nvPr/>
        </p:nvSpPr>
        <p:spPr bwMode="auto">
          <a:xfrm>
            <a:off x="4160838" y="1125538"/>
            <a:ext cx="1004887"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s-ES" altLang="en-US" b="1"/>
              <a:t>FastQC</a:t>
            </a:r>
            <a:endParaRPr lang="en-US" altLang="en-US" b="1"/>
          </a:p>
        </p:txBody>
      </p:sp>
      <p:sp>
        <p:nvSpPr>
          <p:cNvPr id="54277" name="5 CuadroTexto"/>
          <p:cNvSpPr txBox="1">
            <a:spLocks noChangeArrowheads="1"/>
          </p:cNvSpPr>
          <p:nvPr/>
        </p:nvSpPr>
        <p:spPr bwMode="auto">
          <a:xfrm>
            <a:off x="415925" y="1557338"/>
            <a:ext cx="3890963"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n-US" altLang="en-US" u="sng"/>
              <a:t>Per base sequence quality (Boxplot)</a:t>
            </a:r>
          </a:p>
        </p:txBody>
      </p:sp>
      <p:sp>
        <p:nvSpPr>
          <p:cNvPr id="54278" name="TextBox 3"/>
          <p:cNvSpPr txBox="1">
            <a:spLocks noChangeArrowheads="1"/>
          </p:cNvSpPr>
          <p:nvPr/>
        </p:nvSpPr>
        <p:spPr bwMode="auto">
          <a:xfrm>
            <a:off x="6392863" y="5300663"/>
            <a:ext cx="2376487" cy="608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en-US" altLang="en-US"/>
              <a:t>Y axis- Quality Score</a:t>
            </a:r>
          </a:p>
          <a:p>
            <a:pPr eaLnBrk="1">
              <a:lnSpc>
                <a:spcPct val="93000"/>
              </a:lnSpc>
              <a:buClr>
                <a:srgbClr val="000000"/>
              </a:buClr>
              <a:buSzPct val="100000"/>
              <a:buFont typeface="Times New Roman" panose="02020603050405020304" pitchFamily="18" charset="0"/>
              <a:buNone/>
            </a:pPr>
            <a:r>
              <a:rPr lang="en-US" altLang="en-US"/>
              <a:t>X axis- Base position</a:t>
            </a:r>
          </a:p>
        </p:txBody>
      </p:sp>
      <p:sp>
        <p:nvSpPr>
          <p:cNvPr id="7"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Quality control with </a:t>
            </a:r>
            <a:r>
              <a:rPr lang="en-US" altLang="en-US" sz="2300" b="1" dirty="0" err="1" smtClean="0">
                <a:solidFill>
                  <a:srgbClr val="CE02CE"/>
                </a:solidFill>
                <a:latin typeface="Calibri" panose="020F0502020204030204" pitchFamily="34" charset="0"/>
                <a:ea typeface="ＭＳ Ｐゴシック" panose="020B0600070205080204" pitchFamily="34" charset="-128"/>
              </a:rPr>
              <a:t>FastQC</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37256797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t="30180"/>
          <a:stretch>
            <a:fillRect/>
          </a:stretch>
        </p:blipFill>
        <p:spPr bwMode="auto">
          <a:xfrm>
            <a:off x="344488" y="2276475"/>
            <a:ext cx="9069387" cy="283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300" name="3 CuadroTexto"/>
          <p:cNvSpPr txBox="1">
            <a:spLocks noChangeArrowheads="1"/>
          </p:cNvSpPr>
          <p:nvPr/>
        </p:nvSpPr>
        <p:spPr bwMode="auto">
          <a:xfrm>
            <a:off x="4160838" y="1125538"/>
            <a:ext cx="1004887"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s-ES" altLang="en-US" b="1"/>
              <a:t>FastQC</a:t>
            </a:r>
            <a:endParaRPr lang="en-US" altLang="en-US" b="1"/>
          </a:p>
        </p:txBody>
      </p:sp>
      <p:sp>
        <p:nvSpPr>
          <p:cNvPr id="55301" name="4 CuadroTexto"/>
          <p:cNvSpPr txBox="1">
            <a:spLocks noChangeArrowheads="1"/>
          </p:cNvSpPr>
          <p:nvPr/>
        </p:nvSpPr>
        <p:spPr bwMode="auto">
          <a:xfrm>
            <a:off x="415925" y="1557338"/>
            <a:ext cx="3890963"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n-US" altLang="en-US" u="sng"/>
              <a:t>Per base sequence quality (Boxplot)</a:t>
            </a:r>
          </a:p>
        </p:txBody>
      </p:sp>
      <p:sp>
        <p:nvSpPr>
          <p:cNvPr id="6"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Quality control with </a:t>
            </a:r>
            <a:r>
              <a:rPr lang="en-US" altLang="en-US" sz="2300" b="1" dirty="0" err="1" smtClean="0">
                <a:solidFill>
                  <a:srgbClr val="CE02CE"/>
                </a:solidFill>
                <a:latin typeface="Calibri" panose="020F0502020204030204" pitchFamily="34" charset="0"/>
                <a:ea typeface="ＭＳ Ｐゴシック" panose="020B0600070205080204" pitchFamily="34" charset="-128"/>
              </a:rPr>
              <a:t>FastQC</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1086830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2 Rectángulo"/>
          <p:cNvSpPr>
            <a:spLocks noChangeArrowheads="1"/>
          </p:cNvSpPr>
          <p:nvPr/>
        </p:nvSpPr>
        <p:spPr bwMode="auto">
          <a:xfrm>
            <a:off x="3944938" y="1381125"/>
            <a:ext cx="5761037" cy="240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a:lnSpc>
                <a:spcPct val="93000"/>
              </a:lnSpc>
              <a:spcAft>
                <a:spcPts val="1200"/>
              </a:spcAft>
              <a:buClr>
                <a:srgbClr val="000000"/>
              </a:buClr>
              <a:buSzPct val="100000"/>
              <a:buFont typeface="Times New Roman" panose="02020603050405020304" pitchFamily="18" charset="0"/>
              <a:buNone/>
            </a:pPr>
            <a:r>
              <a:rPr lang="en-US" altLang="en-US" u="sng" dirty="0"/>
              <a:t>Limitations:</a:t>
            </a:r>
          </a:p>
          <a:p>
            <a:pPr eaLnBrk="1">
              <a:lnSpc>
                <a:spcPct val="93000"/>
              </a:lnSpc>
              <a:spcAft>
                <a:spcPts val="1200"/>
              </a:spcAft>
              <a:buClr>
                <a:srgbClr val="000000"/>
              </a:buClr>
              <a:buSzPct val="100000"/>
              <a:buFont typeface="Arial" panose="020B0604020202020204" pitchFamily="34" charset="0"/>
              <a:buChar char="•"/>
            </a:pPr>
            <a:r>
              <a:rPr lang="en-US" altLang="en-US" dirty="0"/>
              <a:t> Limited speed</a:t>
            </a:r>
          </a:p>
          <a:p>
            <a:pPr eaLnBrk="1">
              <a:lnSpc>
                <a:spcPct val="93000"/>
              </a:lnSpc>
              <a:spcAft>
                <a:spcPts val="1200"/>
              </a:spcAft>
              <a:buClr>
                <a:srgbClr val="000000"/>
              </a:buClr>
              <a:buSzPct val="100000"/>
              <a:buFont typeface="Arial" panose="020B0604020202020204" pitchFamily="34" charset="0"/>
              <a:buChar char="•"/>
            </a:pPr>
            <a:r>
              <a:rPr lang="en-US" altLang="en-US" dirty="0"/>
              <a:t> Low-throughput</a:t>
            </a:r>
          </a:p>
          <a:p>
            <a:pPr eaLnBrk="1">
              <a:lnSpc>
                <a:spcPct val="93000"/>
              </a:lnSpc>
              <a:spcAft>
                <a:spcPts val="1200"/>
              </a:spcAft>
              <a:buClr>
                <a:srgbClr val="000000"/>
              </a:buClr>
              <a:buSzPct val="100000"/>
              <a:buFont typeface="Arial" panose="020B0604020202020204" pitchFamily="34" charset="0"/>
              <a:buChar char="•"/>
            </a:pPr>
            <a:r>
              <a:rPr lang="en-US" altLang="en-US" dirty="0"/>
              <a:t> Does not allow the sequencing of complex genomes</a:t>
            </a:r>
          </a:p>
          <a:p>
            <a:pPr eaLnBrk="1">
              <a:lnSpc>
                <a:spcPct val="93000"/>
              </a:lnSpc>
              <a:spcAft>
                <a:spcPts val="1200"/>
              </a:spcAft>
              <a:buClr>
                <a:srgbClr val="000000"/>
              </a:buClr>
              <a:buSzPct val="100000"/>
              <a:buFont typeface="Arial" panose="020B0604020202020204" pitchFamily="34" charset="0"/>
              <a:buChar char="•"/>
            </a:pPr>
            <a:r>
              <a:rPr lang="en-US" altLang="en-US" dirty="0"/>
              <a:t> Difficulties with automation of sample preparation</a:t>
            </a:r>
          </a:p>
          <a:p>
            <a:pPr eaLnBrk="1">
              <a:lnSpc>
                <a:spcPct val="93000"/>
              </a:lnSpc>
              <a:spcAft>
                <a:spcPts val="1200"/>
              </a:spcAft>
              <a:buClr>
                <a:srgbClr val="000000"/>
              </a:buClr>
              <a:buSzPct val="100000"/>
              <a:buFont typeface="Arial" panose="020B0604020202020204" pitchFamily="34" charset="0"/>
              <a:buChar char="•"/>
            </a:pPr>
            <a:r>
              <a:rPr lang="en-US" altLang="en-US" dirty="0"/>
              <a:t> Expensive,  time consuming</a:t>
            </a:r>
          </a:p>
        </p:txBody>
      </p:sp>
      <p:sp>
        <p:nvSpPr>
          <p:cNvPr id="10243" name="Rectangle 2"/>
          <p:cNvSpPr>
            <a:spLocks noChangeArrowheads="1"/>
          </p:cNvSpPr>
          <p:nvPr/>
        </p:nvSpPr>
        <p:spPr bwMode="auto">
          <a:xfrm>
            <a:off x="128588" y="476250"/>
            <a:ext cx="8640762"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1. Introduction to </a:t>
            </a:r>
            <a:r>
              <a:rPr lang="en-US" altLang="en-US" sz="2300" b="1" dirty="0" smtClean="0">
                <a:solidFill>
                  <a:srgbClr val="7D468C"/>
                </a:solidFill>
                <a:latin typeface="Calibri" panose="020F0502020204030204" pitchFamily="34" charset="0"/>
                <a:ea typeface="ＭＳ Ｐゴシック" panose="020B0600070205080204" pitchFamily="34" charset="-128"/>
              </a:rPr>
              <a:t>NGS: </a:t>
            </a:r>
            <a:r>
              <a:rPr lang="en-US" altLang="en-US" sz="2300" b="1" dirty="0">
                <a:solidFill>
                  <a:srgbClr val="CE02CE"/>
                </a:solidFill>
                <a:latin typeface="Calibri" panose="020F0502020204030204" pitchFamily="34" charset="0"/>
                <a:ea typeface="ＭＳ Ｐゴシック" panose="020B0600070205080204" pitchFamily="34" charset="-128"/>
              </a:rPr>
              <a:t>First generation sequencing (</a:t>
            </a:r>
            <a:r>
              <a:rPr lang="en-US" altLang="en-US" sz="2300" b="1" dirty="0" smtClean="0">
                <a:solidFill>
                  <a:srgbClr val="CE02CE"/>
                </a:solidFill>
                <a:latin typeface="Calibri" panose="020F0502020204030204" pitchFamily="34" charset="0"/>
                <a:ea typeface="ＭＳ Ｐゴシック" panose="020B0600070205080204" pitchFamily="34" charset="-128"/>
              </a:rPr>
              <a:t>Sanger method)</a:t>
            </a:r>
            <a:endParaRPr lang="en-US" altLang="en-US" sz="2300" b="1" dirty="0">
              <a:solidFill>
                <a:srgbClr val="CE02CE"/>
              </a:solidFill>
              <a:latin typeface="Calibri" panose="020F0502020204030204" pitchFamily="34" charset="0"/>
              <a:ea typeface="ＭＳ Ｐゴシック" panose="020B0600070205080204" pitchFamily="34" charset="-128"/>
            </a:endParaRPr>
          </a:p>
        </p:txBody>
      </p:sp>
      <p:pic>
        <p:nvPicPr>
          <p:cNvPr id="1024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r="50990"/>
          <a:stretch>
            <a:fillRect/>
          </a:stretch>
        </p:blipFill>
        <p:spPr bwMode="auto">
          <a:xfrm>
            <a:off x="79375" y="908050"/>
            <a:ext cx="2554288" cy="5505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5" name="7 Rectángulo"/>
          <p:cNvSpPr>
            <a:spLocks noChangeArrowheads="1"/>
          </p:cNvSpPr>
          <p:nvPr/>
        </p:nvSpPr>
        <p:spPr bwMode="auto">
          <a:xfrm>
            <a:off x="-15875" y="908050"/>
            <a:ext cx="344488" cy="288925"/>
          </a:xfrm>
          <a:prstGeom prst="rect">
            <a:avLst/>
          </a:prstGeom>
          <a:solidFill>
            <a:schemeClr val="bg1"/>
          </a:solidFill>
          <a:ln w="9525" algn="ctr">
            <a:solidFill>
              <a:schemeClr val="bg1"/>
            </a:solidFill>
            <a:round/>
            <a:headEnd/>
            <a:tailEnd/>
          </a:ln>
        </p:spPr>
        <p:txBody>
          <a:bodyPr/>
          <a:lstStyle/>
          <a:p>
            <a:pPr eaLnBrk="1">
              <a:lnSpc>
                <a:spcPct val="93000"/>
              </a:lnSpc>
              <a:buClr>
                <a:srgbClr val="000000"/>
              </a:buClr>
              <a:buSzPct val="100000"/>
              <a:buFont typeface="Times New Roman" panose="02020603050405020304" pitchFamily="18" charset="0"/>
              <a:buNone/>
            </a:pPr>
            <a:endParaRPr lang="en-US" altLang="en-US"/>
          </a:p>
        </p:txBody>
      </p:sp>
      <p:sp>
        <p:nvSpPr>
          <p:cNvPr id="10246" name="3 Rectángulo redondeado"/>
          <p:cNvSpPr>
            <a:spLocks noChangeArrowheads="1"/>
          </p:cNvSpPr>
          <p:nvPr/>
        </p:nvSpPr>
        <p:spPr bwMode="auto">
          <a:xfrm>
            <a:off x="7938" y="979488"/>
            <a:ext cx="2592387" cy="5473700"/>
          </a:xfrm>
          <a:prstGeom prst="roundRect">
            <a:avLst>
              <a:gd name="adj" fmla="val 16667"/>
            </a:avLst>
          </a:prstGeom>
          <a:noFill/>
          <a:ln w="28575" algn="ctr">
            <a:solidFill>
              <a:srgbClr val="CE02CE"/>
            </a:solidFill>
            <a:round/>
            <a:headEnd/>
            <a:tailEnd/>
          </a:ln>
          <a:extLst>
            <a:ext uri="{909E8E84-426E-40DD-AFC4-6F175D3DCCD1}">
              <a14:hiddenFill xmlns="" xmlns:a14="http://schemas.microsoft.com/office/drawing/2010/main">
                <a:solidFill>
                  <a:srgbClr val="FFFFFF"/>
                </a:solidFill>
              </a14:hiddenFill>
            </a:ext>
          </a:extLst>
        </p:spPr>
        <p:txBody>
          <a:bodyPr/>
          <a:lstStyle/>
          <a:p>
            <a:pPr eaLnBrk="1">
              <a:lnSpc>
                <a:spcPct val="93000"/>
              </a:lnSpc>
              <a:buClr>
                <a:srgbClr val="000000"/>
              </a:buClr>
              <a:buSzPct val="100000"/>
              <a:buFont typeface="Times New Roman" panose="02020603050405020304" pitchFamily="18" charset="0"/>
              <a:buNone/>
            </a:pPr>
            <a:endParaRPr lang="en-US" altLang="en-US"/>
          </a:p>
        </p:txBody>
      </p:sp>
      <p:sp>
        <p:nvSpPr>
          <p:cNvPr id="8" name="7 Flecha abajo"/>
          <p:cNvSpPr/>
          <p:nvPr/>
        </p:nvSpPr>
        <p:spPr>
          <a:xfrm>
            <a:off x="5886450" y="4178300"/>
            <a:ext cx="506413" cy="690563"/>
          </a:xfrm>
          <a:prstGeom prst="downArrow">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a:lnSpc>
                <a:spcPct val="93000"/>
              </a:lnSpc>
              <a:buClr>
                <a:srgbClr val="000000"/>
              </a:buClr>
              <a:buSzPct val="100000"/>
              <a:buFont typeface="Times New Roman" panose="02020603050405020304" pitchFamily="18" charset="0"/>
              <a:buNone/>
              <a:defRPr/>
            </a:pPr>
            <a:endParaRPr lang="en-US" dirty="0">
              <a:solidFill>
                <a:srgbClr val="990099"/>
              </a:solidFill>
            </a:endParaRPr>
          </a:p>
        </p:txBody>
      </p:sp>
      <p:sp>
        <p:nvSpPr>
          <p:cNvPr id="10248" name="8 CuadroTexto"/>
          <p:cNvSpPr txBox="1">
            <a:spLocks noChangeArrowheads="1"/>
          </p:cNvSpPr>
          <p:nvPr/>
        </p:nvSpPr>
        <p:spPr bwMode="auto">
          <a:xfrm>
            <a:off x="3008313" y="5157788"/>
            <a:ext cx="6840537"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en-US" altLang="en-US"/>
              <a:t>These limitations triggered the efforts to develop new techniques</a:t>
            </a:r>
          </a:p>
        </p:txBody>
      </p:sp>
    </p:spTree>
    <p:extLst>
      <p:ext uri="{BB962C8B-B14F-4D97-AF65-F5344CB8AC3E}">
        <p14:creationId xmlns="" xmlns:p14="http://schemas.microsoft.com/office/powerpoint/2010/main" val="10767489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2 CuadroTexto"/>
          <p:cNvSpPr txBox="1">
            <a:spLocks noChangeArrowheads="1"/>
          </p:cNvSpPr>
          <p:nvPr/>
        </p:nvSpPr>
        <p:spPr bwMode="auto">
          <a:xfrm>
            <a:off x="4160838" y="1125538"/>
            <a:ext cx="1004887"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s-ES" altLang="en-US" b="1"/>
              <a:t>FastQC</a:t>
            </a:r>
            <a:endParaRPr lang="en-US" altLang="en-US" b="1"/>
          </a:p>
        </p:txBody>
      </p:sp>
      <p:sp>
        <p:nvSpPr>
          <p:cNvPr id="56324" name="3 CuadroTexto"/>
          <p:cNvSpPr txBox="1">
            <a:spLocks noChangeArrowheads="1"/>
          </p:cNvSpPr>
          <p:nvPr/>
        </p:nvSpPr>
        <p:spPr bwMode="auto">
          <a:xfrm>
            <a:off x="415925" y="1557338"/>
            <a:ext cx="3160713"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n-US" altLang="en-US" u="sng"/>
              <a:t>Per sequence quality scores</a:t>
            </a:r>
          </a:p>
        </p:txBody>
      </p:sp>
      <p:pic>
        <p:nvPicPr>
          <p:cNvPr id="56325"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l="64299" t="14137" b="55569"/>
          <a:stretch>
            <a:fillRect/>
          </a:stretch>
        </p:blipFill>
        <p:spPr bwMode="auto">
          <a:xfrm>
            <a:off x="3944938" y="1916113"/>
            <a:ext cx="2719387" cy="1081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cstate="print"/>
          <a:stretch>
            <a:fillRect/>
          </a:stretch>
        </p:blipFill>
        <p:spPr>
          <a:xfrm>
            <a:off x="0" y="3068638"/>
            <a:ext cx="5126038" cy="2506662"/>
          </a:xfrm>
          <a:prstGeom prst="rect">
            <a:avLst/>
          </a:prstGeom>
          <a:ln w="38100" cap="sq">
            <a:noFill/>
          </a:ln>
          <a:effectLst>
            <a:outerShdw blurRad="50800" dist="38100" dir="2700000" algn="tl" rotWithShape="0">
              <a:srgbClr val="000000">
                <a:alpha val="43000"/>
              </a:srgbClr>
            </a:outerShdw>
          </a:effectLst>
        </p:spPr>
      </p:pic>
      <p:pic>
        <p:nvPicPr>
          <p:cNvPr id="7" name="Picture 2"/>
          <p:cNvPicPr>
            <a:picLocks noChangeAspect="1" noChangeArrowheads="1"/>
          </p:cNvPicPr>
          <p:nvPr/>
        </p:nvPicPr>
        <p:blipFill>
          <a:blip r:embed="rId4" cstate="print"/>
          <a:stretch>
            <a:fillRect/>
          </a:stretch>
        </p:blipFill>
        <p:spPr>
          <a:xfrm>
            <a:off x="5145088" y="3068638"/>
            <a:ext cx="4760912" cy="2482850"/>
          </a:xfrm>
          <a:prstGeom prst="rect">
            <a:avLst/>
          </a:prstGeom>
          <a:ln w="38100" cap="sq">
            <a:noFill/>
          </a:ln>
          <a:effectLst>
            <a:outerShdw blurRad="50800" dist="38100" dir="2700000" algn="tl" rotWithShape="0">
              <a:srgbClr val="000000">
                <a:alpha val="43000"/>
              </a:srgbClr>
            </a:outerShdw>
          </a:effectLst>
        </p:spPr>
      </p:pic>
      <p:sp>
        <p:nvSpPr>
          <p:cNvPr id="8"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Quality control with </a:t>
            </a:r>
            <a:r>
              <a:rPr lang="en-US" altLang="en-US" sz="2300" b="1" dirty="0" err="1" smtClean="0">
                <a:solidFill>
                  <a:srgbClr val="CE02CE"/>
                </a:solidFill>
                <a:latin typeface="Calibri" panose="020F0502020204030204" pitchFamily="34" charset="0"/>
                <a:ea typeface="ＭＳ Ｐゴシック" panose="020B0600070205080204" pitchFamily="34" charset="-128"/>
              </a:rPr>
              <a:t>FastQC</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27945872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2 CuadroTexto"/>
          <p:cNvSpPr txBox="1">
            <a:spLocks noChangeArrowheads="1"/>
          </p:cNvSpPr>
          <p:nvPr/>
        </p:nvSpPr>
        <p:spPr bwMode="auto">
          <a:xfrm>
            <a:off x="4160838" y="1125538"/>
            <a:ext cx="1004887"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s-ES" altLang="en-US" b="1"/>
              <a:t>FastQC</a:t>
            </a:r>
            <a:endParaRPr lang="en-US" altLang="en-US" b="1"/>
          </a:p>
        </p:txBody>
      </p:sp>
      <p:sp>
        <p:nvSpPr>
          <p:cNvPr id="57348" name="3 CuadroTexto"/>
          <p:cNvSpPr txBox="1">
            <a:spLocks noChangeArrowheads="1"/>
          </p:cNvSpPr>
          <p:nvPr/>
        </p:nvSpPr>
        <p:spPr bwMode="auto">
          <a:xfrm>
            <a:off x="415925" y="1557338"/>
            <a:ext cx="3057525"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n-US" altLang="en-US" u="sng"/>
              <a:t>Per  base sequence content</a:t>
            </a:r>
          </a:p>
        </p:txBody>
      </p:sp>
      <p:pic>
        <p:nvPicPr>
          <p:cNvPr id="5" name="Picture 2"/>
          <p:cNvPicPr>
            <a:picLocks noChangeAspect="1" noChangeArrowheads="1"/>
          </p:cNvPicPr>
          <p:nvPr/>
        </p:nvPicPr>
        <p:blipFill>
          <a:blip r:embed="rId2" cstate="print"/>
          <a:stretch>
            <a:fillRect/>
          </a:stretch>
        </p:blipFill>
        <p:spPr>
          <a:xfrm>
            <a:off x="273050" y="3397250"/>
            <a:ext cx="4679950" cy="2479675"/>
          </a:xfrm>
          <a:prstGeom prst="rect">
            <a:avLst/>
          </a:prstGeom>
          <a:ln w="38100" cap="sq">
            <a:noFill/>
          </a:ln>
          <a:effectLst>
            <a:outerShdw blurRad="50800" dist="38100" dir="2700000" algn="tl" rotWithShape="0">
              <a:srgbClr val="000000">
                <a:alpha val="43000"/>
              </a:srgbClr>
            </a:outerShdw>
          </a:effectLst>
        </p:spPr>
      </p:pic>
      <p:pic>
        <p:nvPicPr>
          <p:cNvPr id="6" name="Picture 2"/>
          <p:cNvPicPr>
            <a:picLocks noChangeAspect="1" noChangeArrowheads="1"/>
          </p:cNvPicPr>
          <p:nvPr/>
        </p:nvPicPr>
        <p:blipFill>
          <a:blip r:embed="rId3" cstate="print"/>
          <a:srcRect/>
          <a:stretch>
            <a:fillRect/>
          </a:stretch>
        </p:blipFill>
        <p:spPr>
          <a:xfrm>
            <a:off x="5168900" y="3397250"/>
            <a:ext cx="4521200" cy="2459038"/>
          </a:xfrm>
          <a:prstGeom prst="rect">
            <a:avLst/>
          </a:prstGeom>
          <a:ln w="38100" cap="sq">
            <a:noFill/>
          </a:ln>
          <a:effectLst>
            <a:outerShdw blurRad="50800" dist="38100" dir="2700000" algn="tl" rotWithShape="0">
              <a:srgbClr val="000000">
                <a:alpha val="43000"/>
              </a:srgbClr>
            </a:outerShdw>
          </a:effectLst>
        </p:spPr>
      </p:pic>
      <p:pic>
        <p:nvPicPr>
          <p:cNvPr id="57351"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l="66898" t="21715" b="47095"/>
          <a:stretch>
            <a:fillRect/>
          </a:stretch>
        </p:blipFill>
        <p:spPr bwMode="auto">
          <a:xfrm>
            <a:off x="4016375" y="1628775"/>
            <a:ext cx="2533650" cy="1512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Quality control with </a:t>
            </a:r>
            <a:r>
              <a:rPr lang="en-US" altLang="en-US" sz="2300" b="1" dirty="0" err="1" smtClean="0">
                <a:solidFill>
                  <a:srgbClr val="CE02CE"/>
                </a:solidFill>
                <a:latin typeface="Calibri" panose="020F0502020204030204" pitchFamily="34" charset="0"/>
                <a:ea typeface="ＭＳ Ｐゴシック" panose="020B0600070205080204" pitchFamily="34" charset="-128"/>
              </a:rPr>
              <a:t>FastQC</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30891809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2 CuadroTexto"/>
          <p:cNvSpPr txBox="1">
            <a:spLocks noChangeArrowheads="1"/>
          </p:cNvSpPr>
          <p:nvPr/>
        </p:nvSpPr>
        <p:spPr bwMode="auto">
          <a:xfrm>
            <a:off x="4160838" y="1125538"/>
            <a:ext cx="1004887"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s-ES" altLang="en-US" b="1"/>
              <a:t>FastQC</a:t>
            </a:r>
            <a:endParaRPr lang="en-US" altLang="en-US" b="1"/>
          </a:p>
        </p:txBody>
      </p:sp>
      <p:sp>
        <p:nvSpPr>
          <p:cNvPr id="58372" name="3 CuadroTexto"/>
          <p:cNvSpPr txBox="1">
            <a:spLocks noChangeArrowheads="1"/>
          </p:cNvSpPr>
          <p:nvPr/>
        </p:nvSpPr>
        <p:spPr bwMode="auto">
          <a:xfrm>
            <a:off x="415925" y="1557338"/>
            <a:ext cx="2903538"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n-US" altLang="en-US" u="sng"/>
              <a:t>Per  sequence GC content</a:t>
            </a:r>
          </a:p>
        </p:txBody>
      </p:sp>
      <p:pic>
        <p:nvPicPr>
          <p:cNvPr id="5" name="Picture 2"/>
          <p:cNvPicPr>
            <a:picLocks noChangeAspect="1" noChangeArrowheads="1"/>
          </p:cNvPicPr>
          <p:nvPr/>
        </p:nvPicPr>
        <p:blipFill>
          <a:blip r:embed="rId2" cstate="print"/>
          <a:stretch>
            <a:fillRect/>
          </a:stretch>
        </p:blipFill>
        <p:spPr>
          <a:xfrm>
            <a:off x="0" y="3228975"/>
            <a:ext cx="4895850" cy="2624138"/>
          </a:xfrm>
          <a:prstGeom prst="rect">
            <a:avLst/>
          </a:prstGeom>
          <a:ln w="38100" cap="sq">
            <a:noFill/>
          </a:ln>
          <a:effectLst>
            <a:outerShdw blurRad="50800" dist="38100" dir="2700000" algn="tl" rotWithShape="0">
              <a:srgbClr val="000000">
                <a:alpha val="43000"/>
              </a:srgbClr>
            </a:outerShdw>
          </a:effectLst>
        </p:spPr>
      </p:pic>
      <p:pic>
        <p:nvPicPr>
          <p:cNvPr id="6" name="Picture 2"/>
          <p:cNvPicPr>
            <a:picLocks noChangeAspect="1" noChangeArrowheads="1"/>
          </p:cNvPicPr>
          <p:nvPr/>
        </p:nvPicPr>
        <p:blipFill>
          <a:blip r:embed="rId3" cstate="print"/>
          <a:srcRect/>
          <a:stretch>
            <a:fillRect/>
          </a:stretch>
        </p:blipFill>
        <p:spPr bwMode="auto">
          <a:xfrm>
            <a:off x="4999038" y="3157538"/>
            <a:ext cx="4906962" cy="2719387"/>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58375"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l="57870" t="12016" b="57576"/>
          <a:stretch>
            <a:fillRect/>
          </a:stretch>
        </p:blipFill>
        <p:spPr bwMode="auto">
          <a:xfrm>
            <a:off x="3584575" y="1557338"/>
            <a:ext cx="3452813" cy="1457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Quality control with </a:t>
            </a:r>
            <a:r>
              <a:rPr lang="en-US" altLang="en-US" sz="2300" b="1" dirty="0" err="1" smtClean="0">
                <a:solidFill>
                  <a:srgbClr val="CE02CE"/>
                </a:solidFill>
                <a:latin typeface="Calibri" panose="020F0502020204030204" pitchFamily="34" charset="0"/>
                <a:ea typeface="ＭＳ Ｐゴシック" panose="020B0600070205080204" pitchFamily="34" charset="-128"/>
              </a:rPr>
              <a:t>FastQC</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20216119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52550" y="2349500"/>
            <a:ext cx="7229475" cy="3943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6" name="3 CuadroTexto"/>
          <p:cNvSpPr txBox="1">
            <a:spLocks noChangeArrowheads="1"/>
          </p:cNvSpPr>
          <p:nvPr/>
        </p:nvSpPr>
        <p:spPr bwMode="auto">
          <a:xfrm>
            <a:off x="4160838" y="1125538"/>
            <a:ext cx="1004887"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s-ES" altLang="en-US" b="1"/>
              <a:t>FastQC</a:t>
            </a:r>
            <a:endParaRPr lang="en-US" altLang="en-US" b="1"/>
          </a:p>
        </p:txBody>
      </p:sp>
      <p:sp>
        <p:nvSpPr>
          <p:cNvPr id="59397" name="4 CuadroTexto"/>
          <p:cNvSpPr txBox="1">
            <a:spLocks noChangeArrowheads="1"/>
          </p:cNvSpPr>
          <p:nvPr/>
        </p:nvSpPr>
        <p:spPr bwMode="auto">
          <a:xfrm>
            <a:off x="415925" y="1557338"/>
            <a:ext cx="2224088"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n-US" altLang="en-US" u="sng"/>
              <a:t>Per  base N content</a:t>
            </a:r>
          </a:p>
        </p:txBody>
      </p:sp>
      <p:sp>
        <p:nvSpPr>
          <p:cNvPr id="6"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Quality control with </a:t>
            </a:r>
            <a:r>
              <a:rPr lang="en-US" altLang="en-US" sz="2300" b="1" dirty="0" err="1" smtClean="0">
                <a:solidFill>
                  <a:srgbClr val="CE02CE"/>
                </a:solidFill>
                <a:latin typeface="Calibri" panose="020F0502020204030204" pitchFamily="34" charset="0"/>
                <a:ea typeface="ＭＳ Ｐゴシック" panose="020B0600070205080204" pitchFamily="34" charset="-128"/>
              </a:rPr>
              <a:t>FastQC</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37883181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3 CuadroTexto"/>
          <p:cNvSpPr txBox="1">
            <a:spLocks noChangeArrowheads="1"/>
          </p:cNvSpPr>
          <p:nvPr/>
        </p:nvSpPr>
        <p:spPr bwMode="auto">
          <a:xfrm>
            <a:off x="4160838" y="1125538"/>
            <a:ext cx="1004887"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s-ES" altLang="en-US" b="1"/>
              <a:t>FastQC</a:t>
            </a:r>
            <a:endParaRPr lang="en-US" altLang="en-US" b="1"/>
          </a:p>
        </p:txBody>
      </p:sp>
      <p:sp>
        <p:nvSpPr>
          <p:cNvPr id="60420" name="4 CuadroTexto"/>
          <p:cNvSpPr txBox="1">
            <a:spLocks noChangeArrowheads="1"/>
          </p:cNvSpPr>
          <p:nvPr/>
        </p:nvSpPr>
        <p:spPr bwMode="auto">
          <a:xfrm>
            <a:off x="415925" y="1557338"/>
            <a:ext cx="3095625"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n-US" altLang="en-US" u="sng"/>
              <a:t>Sequence length distribution</a:t>
            </a:r>
          </a:p>
        </p:txBody>
      </p:sp>
      <p:pic>
        <p:nvPicPr>
          <p:cNvPr id="60421"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81113" y="2444750"/>
            <a:ext cx="7127875" cy="394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Quality control with </a:t>
            </a:r>
            <a:r>
              <a:rPr lang="en-US" altLang="en-US" sz="2300" b="1" dirty="0" err="1" smtClean="0">
                <a:solidFill>
                  <a:srgbClr val="CE02CE"/>
                </a:solidFill>
                <a:latin typeface="Calibri" panose="020F0502020204030204" pitchFamily="34" charset="0"/>
                <a:ea typeface="ＭＳ Ｐゴシック" panose="020B0600070205080204" pitchFamily="34" charset="-128"/>
              </a:rPr>
              <a:t>FastQC</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6848732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3 CuadroTexto"/>
          <p:cNvSpPr txBox="1">
            <a:spLocks noChangeArrowheads="1"/>
          </p:cNvSpPr>
          <p:nvPr/>
        </p:nvSpPr>
        <p:spPr bwMode="auto">
          <a:xfrm>
            <a:off x="4160838" y="1125538"/>
            <a:ext cx="1004887"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s-ES" altLang="en-US" b="1"/>
              <a:t>FastQC</a:t>
            </a:r>
            <a:endParaRPr lang="en-US" altLang="en-US" b="1"/>
          </a:p>
        </p:txBody>
      </p:sp>
      <p:sp>
        <p:nvSpPr>
          <p:cNvPr id="61444" name="4 CuadroTexto"/>
          <p:cNvSpPr txBox="1">
            <a:spLocks noChangeArrowheads="1"/>
          </p:cNvSpPr>
          <p:nvPr/>
        </p:nvSpPr>
        <p:spPr bwMode="auto">
          <a:xfrm>
            <a:off x="415925" y="1557338"/>
            <a:ext cx="2928938"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n-US" altLang="en-US" u="sng"/>
              <a:t>Sequence duplication level</a:t>
            </a:r>
          </a:p>
        </p:txBody>
      </p:sp>
      <p:pic>
        <p:nvPicPr>
          <p:cNvPr id="61445"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23988" y="1989138"/>
            <a:ext cx="7077075" cy="4090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Quality control with </a:t>
            </a:r>
            <a:r>
              <a:rPr lang="en-US" altLang="en-US" sz="2300" b="1" dirty="0" err="1" smtClean="0">
                <a:solidFill>
                  <a:srgbClr val="CE02CE"/>
                </a:solidFill>
                <a:latin typeface="Calibri" panose="020F0502020204030204" pitchFamily="34" charset="0"/>
                <a:ea typeface="ＭＳ Ｐゴシック" panose="020B0600070205080204" pitchFamily="34" charset="-128"/>
              </a:rPr>
              <a:t>FastQC</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680857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3 CuadroTexto"/>
          <p:cNvSpPr txBox="1">
            <a:spLocks noChangeArrowheads="1"/>
          </p:cNvSpPr>
          <p:nvPr/>
        </p:nvSpPr>
        <p:spPr bwMode="auto">
          <a:xfrm>
            <a:off x="4160838" y="1125538"/>
            <a:ext cx="1004887"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s-ES" altLang="en-US" b="1"/>
              <a:t>FastQC</a:t>
            </a:r>
            <a:endParaRPr lang="en-US" altLang="en-US" b="1"/>
          </a:p>
        </p:txBody>
      </p:sp>
      <p:sp>
        <p:nvSpPr>
          <p:cNvPr id="62468" name="4 CuadroTexto"/>
          <p:cNvSpPr txBox="1">
            <a:spLocks noChangeArrowheads="1"/>
          </p:cNvSpPr>
          <p:nvPr/>
        </p:nvSpPr>
        <p:spPr bwMode="auto">
          <a:xfrm>
            <a:off x="415925" y="1557338"/>
            <a:ext cx="3095625"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n-US" altLang="en-US" u="sng"/>
              <a:t>Overrepresented sequences</a:t>
            </a:r>
          </a:p>
        </p:txBody>
      </p:sp>
      <p:pic>
        <p:nvPicPr>
          <p:cNvPr id="62469"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81113" y="2205038"/>
            <a:ext cx="6580187" cy="3783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Quality control with </a:t>
            </a:r>
            <a:r>
              <a:rPr lang="en-US" altLang="en-US" sz="2300" b="1" dirty="0" err="1" smtClean="0">
                <a:solidFill>
                  <a:srgbClr val="CE02CE"/>
                </a:solidFill>
                <a:latin typeface="Calibri" panose="020F0502020204030204" pitchFamily="34" charset="0"/>
                <a:ea typeface="ＭＳ Ｐゴシック" panose="020B0600070205080204" pitchFamily="34" charset="-128"/>
              </a:rPr>
              <a:t>FastQC</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26902523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2 CuadroTexto"/>
          <p:cNvSpPr txBox="1">
            <a:spLocks noChangeArrowheads="1"/>
          </p:cNvSpPr>
          <p:nvPr/>
        </p:nvSpPr>
        <p:spPr bwMode="auto">
          <a:xfrm>
            <a:off x="4160838" y="1125538"/>
            <a:ext cx="1004887"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s-ES" altLang="en-US" b="1"/>
              <a:t>FastQC</a:t>
            </a:r>
            <a:endParaRPr lang="en-US" altLang="en-US" b="1"/>
          </a:p>
        </p:txBody>
      </p:sp>
      <p:sp>
        <p:nvSpPr>
          <p:cNvPr id="63492" name="3 CuadroTexto"/>
          <p:cNvSpPr txBox="1">
            <a:spLocks noChangeArrowheads="1"/>
          </p:cNvSpPr>
          <p:nvPr/>
        </p:nvSpPr>
        <p:spPr bwMode="auto">
          <a:xfrm>
            <a:off x="415925" y="1557338"/>
            <a:ext cx="1814513"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n-US" altLang="en-US" u="sng"/>
              <a:t>Adapter content</a:t>
            </a:r>
          </a:p>
        </p:txBody>
      </p:sp>
      <p:pic>
        <p:nvPicPr>
          <p:cNvPr id="63493"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073275" y="2060575"/>
            <a:ext cx="6018213" cy="4044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Quality control with </a:t>
            </a:r>
            <a:r>
              <a:rPr lang="en-US" altLang="en-US" sz="2300" b="1" dirty="0" err="1" smtClean="0">
                <a:solidFill>
                  <a:srgbClr val="CE02CE"/>
                </a:solidFill>
                <a:latin typeface="Calibri" panose="020F0502020204030204" pitchFamily="34" charset="0"/>
                <a:ea typeface="ＭＳ Ｐゴシック" panose="020B0600070205080204" pitchFamily="34" charset="-128"/>
              </a:rPr>
              <a:t>FastQC</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3811607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2 CuadroTexto"/>
          <p:cNvSpPr txBox="1">
            <a:spLocks noChangeArrowheads="1"/>
          </p:cNvSpPr>
          <p:nvPr/>
        </p:nvSpPr>
        <p:spPr bwMode="auto">
          <a:xfrm>
            <a:off x="200025" y="1989138"/>
            <a:ext cx="9598025" cy="2725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Arial" panose="020B0604020202020204" pitchFamily="34" charset="0"/>
              <a:buChar char="•"/>
            </a:pPr>
            <a:r>
              <a:rPr lang="en-US" altLang="en-US"/>
              <a:t>Good (Illumina) quality data:</a:t>
            </a:r>
          </a:p>
          <a:p>
            <a:pPr eaLnBrk="1">
              <a:lnSpc>
                <a:spcPct val="93000"/>
              </a:lnSpc>
              <a:buClr>
                <a:srgbClr val="000000"/>
              </a:buClr>
              <a:buSzPct val="100000"/>
              <a:buFont typeface="Times New Roman" panose="02020603050405020304" pitchFamily="18" charset="0"/>
              <a:buNone/>
            </a:pPr>
            <a:endParaRPr lang="en-US" altLang="en-US"/>
          </a:p>
          <a:p>
            <a:pPr eaLnBrk="1">
              <a:lnSpc>
                <a:spcPct val="93000"/>
              </a:lnSpc>
              <a:buClr>
                <a:srgbClr val="000000"/>
              </a:buClr>
              <a:buSzPct val="100000"/>
              <a:buFont typeface="Times New Roman" panose="02020603050405020304" pitchFamily="18" charset="0"/>
              <a:buNone/>
            </a:pPr>
            <a:r>
              <a:rPr lang="en-US" altLang="en-US" u="sng"/>
              <a:t>http://www.bioinformatics.babraham.ac.uk/projects/fastqc/good_sequence_short_fastqc.html</a:t>
            </a:r>
          </a:p>
          <a:p>
            <a:pPr eaLnBrk="1">
              <a:lnSpc>
                <a:spcPct val="93000"/>
              </a:lnSpc>
              <a:buClr>
                <a:srgbClr val="000000"/>
              </a:buClr>
              <a:buSzPct val="100000"/>
              <a:buFont typeface="Times New Roman" panose="02020603050405020304" pitchFamily="18" charset="0"/>
              <a:buNone/>
            </a:pPr>
            <a:endParaRPr lang="en-US" altLang="en-US"/>
          </a:p>
          <a:p>
            <a:pPr eaLnBrk="1">
              <a:lnSpc>
                <a:spcPct val="93000"/>
              </a:lnSpc>
              <a:buClr>
                <a:srgbClr val="000000"/>
              </a:buClr>
              <a:buSzPct val="100000"/>
              <a:buFont typeface="Times New Roman" panose="02020603050405020304" pitchFamily="18" charset="0"/>
              <a:buNone/>
            </a:pPr>
            <a:endParaRPr lang="en-US" altLang="en-US"/>
          </a:p>
          <a:p>
            <a:pPr eaLnBrk="1">
              <a:lnSpc>
                <a:spcPct val="93000"/>
              </a:lnSpc>
              <a:buClr>
                <a:srgbClr val="000000"/>
              </a:buClr>
              <a:buSzPct val="100000"/>
              <a:buFont typeface="Arial" panose="020B0604020202020204" pitchFamily="34" charset="0"/>
              <a:buChar char="•"/>
            </a:pPr>
            <a:r>
              <a:rPr lang="en-US" altLang="en-US"/>
              <a:t>Bad (Illumina) quality data:</a:t>
            </a:r>
          </a:p>
          <a:p>
            <a:pPr eaLnBrk="1">
              <a:lnSpc>
                <a:spcPct val="93000"/>
              </a:lnSpc>
              <a:buClr>
                <a:srgbClr val="000000"/>
              </a:buClr>
              <a:buSzPct val="100000"/>
              <a:buFont typeface="Times New Roman" panose="02020603050405020304" pitchFamily="18" charset="0"/>
              <a:buNone/>
            </a:pPr>
            <a:endParaRPr lang="en-US" altLang="en-US"/>
          </a:p>
          <a:p>
            <a:pPr eaLnBrk="1">
              <a:lnSpc>
                <a:spcPct val="93000"/>
              </a:lnSpc>
              <a:buClr>
                <a:srgbClr val="000000"/>
              </a:buClr>
              <a:buSzPct val="100000"/>
              <a:buFont typeface="Times New Roman" panose="02020603050405020304" pitchFamily="18" charset="0"/>
              <a:buNone/>
            </a:pPr>
            <a:r>
              <a:rPr lang="en-US" altLang="en-US" u="sng"/>
              <a:t>http://www.bioinformatics.babraham.ac.uk/projects/fastqc/bad_sequence_fastqc.html</a:t>
            </a:r>
          </a:p>
          <a:p>
            <a:pPr eaLnBrk="1">
              <a:lnSpc>
                <a:spcPct val="93000"/>
              </a:lnSpc>
              <a:buClr>
                <a:srgbClr val="000000"/>
              </a:buClr>
              <a:buSzPct val="100000"/>
              <a:buFont typeface="Times New Roman" panose="02020603050405020304" pitchFamily="18" charset="0"/>
              <a:buNone/>
            </a:pPr>
            <a:endParaRPr lang="en-US" altLang="en-US"/>
          </a:p>
          <a:p>
            <a:pPr eaLnBrk="1">
              <a:lnSpc>
                <a:spcPct val="93000"/>
              </a:lnSpc>
              <a:buClr>
                <a:srgbClr val="000000"/>
              </a:buClr>
              <a:buSzPct val="100000"/>
              <a:buFont typeface="Times New Roman" panose="02020603050405020304" pitchFamily="18" charset="0"/>
              <a:buNone/>
            </a:pPr>
            <a:endParaRPr lang="en-US" altLang="en-US"/>
          </a:p>
        </p:txBody>
      </p:sp>
      <p:sp>
        <p:nvSpPr>
          <p:cNvPr id="64516" name="4 CuadroTexto"/>
          <p:cNvSpPr txBox="1">
            <a:spLocks noChangeArrowheads="1"/>
          </p:cNvSpPr>
          <p:nvPr/>
        </p:nvSpPr>
        <p:spPr bwMode="auto">
          <a:xfrm>
            <a:off x="4160838" y="1125538"/>
            <a:ext cx="1004887"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s-ES" altLang="en-US" b="1"/>
              <a:t>FastQC</a:t>
            </a:r>
            <a:endParaRPr lang="en-US" altLang="en-US" b="1"/>
          </a:p>
        </p:txBody>
      </p:sp>
      <p:sp>
        <p:nvSpPr>
          <p:cNvPr id="5"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Quality control with </a:t>
            </a:r>
            <a:r>
              <a:rPr lang="en-US" altLang="en-US" sz="2300" b="1" dirty="0" err="1" smtClean="0">
                <a:solidFill>
                  <a:srgbClr val="CE02CE"/>
                </a:solidFill>
                <a:latin typeface="Calibri" panose="020F0502020204030204" pitchFamily="34" charset="0"/>
                <a:ea typeface="ＭＳ Ｐゴシック" panose="020B0600070205080204" pitchFamily="34" charset="-128"/>
              </a:rPr>
              <a:t>FastQC</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extLst>
      <p:ext uri="{BB962C8B-B14F-4D97-AF65-F5344CB8AC3E}">
        <p14:creationId xmlns="" xmlns:p14="http://schemas.microsoft.com/office/powerpoint/2010/main" val="28974469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928664" y="2132856"/>
            <a:ext cx="6989414" cy="1938992"/>
          </a:xfrm>
          <a:prstGeom prst="rect">
            <a:avLst/>
          </a:prstGeom>
          <a:noFill/>
        </p:spPr>
        <p:txBody>
          <a:bodyPr wrap="none" rtlCol="0">
            <a:spAutoFit/>
          </a:bodyPr>
          <a:lstStyle/>
          <a:p>
            <a:r>
              <a:rPr lang="ca-ES" sz="2000" b="1" dirty="0" err="1" smtClean="0">
                <a:latin typeface="Arial" pitchFamily="34" charset="0"/>
                <a:cs typeface="Arial" pitchFamily="34" charset="0"/>
              </a:rPr>
              <a:t>Your</a:t>
            </a:r>
            <a:r>
              <a:rPr lang="ca-ES" sz="2000" b="1" dirty="0" smtClean="0">
                <a:latin typeface="Arial" pitchFamily="34" charset="0"/>
                <a:cs typeface="Arial" pitchFamily="34" charset="0"/>
              </a:rPr>
              <a:t> </a:t>
            </a:r>
            <a:r>
              <a:rPr lang="ca-ES" sz="2000" b="1" dirty="0" err="1" smtClean="0">
                <a:latin typeface="Arial" pitchFamily="34" charset="0"/>
                <a:cs typeface="Arial" pitchFamily="34" charset="0"/>
              </a:rPr>
              <a:t>turn</a:t>
            </a:r>
            <a:r>
              <a:rPr lang="ca-ES" sz="2000" b="1" dirty="0" smtClean="0">
                <a:latin typeface="Arial" pitchFamily="34" charset="0"/>
                <a:cs typeface="Arial" pitchFamily="34" charset="0"/>
              </a:rPr>
              <a:t>! </a:t>
            </a:r>
          </a:p>
          <a:p>
            <a:endParaRPr lang="ca-ES" sz="2000" dirty="0" smtClean="0">
              <a:latin typeface="Arial" pitchFamily="34" charset="0"/>
              <a:cs typeface="Arial" pitchFamily="34" charset="0"/>
            </a:endParaRPr>
          </a:p>
          <a:p>
            <a:pPr lvl="1">
              <a:buFont typeface="Wingdings" pitchFamily="2" charset="2"/>
              <a:buChar char="Ø"/>
            </a:pPr>
            <a:r>
              <a:rPr lang="ca-ES" sz="2000" dirty="0" smtClean="0">
                <a:latin typeface="Arial" pitchFamily="34" charset="0"/>
                <a:cs typeface="Arial" pitchFamily="34" charset="0"/>
              </a:rPr>
              <a:t>Do </a:t>
            </a:r>
            <a:r>
              <a:rPr lang="ca-ES" sz="2000" dirty="0" err="1" smtClean="0">
                <a:latin typeface="Arial" pitchFamily="34" charset="0"/>
                <a:cs typeface="Arial" pitchFamily="34" charset="0"/>
              </a:rPr>
              <a:t>we</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have</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good</a:t>
            </a:r>
            <a:r>
              <a:rPr lang="ca-ES" sz="2000" dirty="0" smtClean="0">
                <a:latin typeface="Arial" pitchFamily="34" charset="0"/>
                <a:cs typeface="Arial" pitchFamily="34" charset="0"/>
              </a:rPr>
              <a:t> data?</a:t>
            </a:r>
          </a:p>
          <a:p>
            <a:endParaRPr lang="ca-ES" sz="2000" dirty="0" smtClean="0">
              <a:latin typeface="Arial" pitchFamily="34" charset="0"/>
              <a:cs typeface="Arial" pitchFamily="34" charset="0"/>
            </a:endParaRPr>
          </a:p>
          <a:p>
            <a:pPr lvl="1">
              <a:buFont typeface="Wingdings" pitchFamily="2" charset="2"/>
              <a:buChar char="Ø"/>
            </a:pPr>
            <a:r>
              <a:rPr lang="ca-ES" sz="2000" dirty="0" err="1" smtClean="0">
                <a:latin typeface="Arial" pitchFamily="34" charset="0"/>
                <a:cs typeface="Arial" pitchFamily="34" charset="0"/>
              </a:rPr>
              <a:t>What</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would</a:t>
            </a:r>
            <a:r>
              <a:rPr lang="ca-ES" sz="2000" dirty="0" smtClean="0">
                <a:latin typeface="Arial" pitchFamily="34" charset="0"/>
                <a:cs typeface="Arial" pitchFamily="34" charset="0"/>
              </a:rPr>
              <a:t> be </a:t>
            </a:r>
            <a:r>
              <a:rPr lang="ca-ES" sz="2000" dirty="0" err="1" smtClean="0">
                <a:latin typeface="Arial" pitchFamily="34" charset="0"/>
                <a:cs typeface="Arial" pitchFamily="34" charset="0"/>
              </a:rPr>
              <a:t>the</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next</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step</a:t>
            </a:r>
            <a:r>
              <a:rPr lang="ca-ES" sz="2000" dirty="0" smtClean="0">
                <a:latin typeface="Arial" pitchFamily="34" charset="0"/>
                <a:cs typeface="Arial" pitchFamily="34" charset="0"/>
              </a:rPr>
              <a:t> in </a:t>
            </a:r>
            <a:r>
              <a:rPr lang="ca-ES" sz="2000" dirty="0" err="1" smtClean="0">
                <a:latin typeface="Arial" pitchFamily="34" charset="0"/>
                <a:cs typeface="Arial" pitchFamily="34" charset="0"/>
              </a:rPr>
              <a:t>the</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analysis</a:t>
            </a:r>
            <a:r>
              <a:rPr lang="ca-ES" sz="2000" dirty="0" smtClean="0">
                <a:latin typeface="Arial" pitchFamily="34" charset="0"/>
                <a:cs typeface="Arial" pitchFamily="34" charset="0"/>
              </a:rPr>
              <a:t> </a:t>
            </a:r>
            <a:r>
              <a:rPr lang="ca-ES" sz="2000" dirty="0" err="1" smtClean="0">
                <a:latin typeface="Arial" pitchFamily="34" charset="0"/>
                <a:cs typeface="Arial" pitchFamily="34" charset="0"/>
              </a:rPr>
              <a:t>workflow</a:t>
            </a:r>
            <a:r>
              <a:rPr lang="ca-ES" sz="2000" dirty="0" smtClean="0">
                <a:latin typeface="Arial" pitchFamily="34" charset="0"/>
                <a:cs typeface="Arial" pitchFamily="34" charset="0"/>
              </a:rPr>
              <a:t>?</a:t>
            </a:r>
          </a:p>
          <a:p>
            <a:endParaRPr lang="ca-ES" sz="2000" dirty="0">
              <a:latin typeface="Arial" pitchFamily="34" charset="0"/>
              <a:cs typeface="Arial" pitchFamily="34" charset="0"/>
            </a:endParaRPr>
          </a:p>
        </p:txBody>
      </p:sp>
      <p:sp>
        <p:nvSpPr>
          <p:cNvPr id="4" name="Rectangle 3"/>
          <p:cNvSpPr>
            <a:spLocks noChangeArrowheads="1"/>
          </p:cNvSpPr>
          <p:nvPr/>
        </p:nvSpPr>
        <p:spPr bwMode="auto">
          <a:xfrm>
            <a:off x="128588" y="606425"/>
            <a:ext cx="9432925"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Noto Sans CJK SC Regular" charset="0"/>
                <a:cs typeface="Noto Sans CJK SC Regular" charset="0"/>
              </a:defRPr>
            </a:lvl9pPr>
          </a:lstStyle>
          <a:p>
            <a:pPr eaLnBrk="1">
              <a:buClr>
                <a:srgbClr val="000000"/>
              </a:buClr>
              <a:buSzPct val="100000"/>
              <a:buFont typeface="Times New Roman" panose="02020603050405020304" pitchFamily="18" charset="0"/>
              <a:buNone/>
            </a:pPr>
            <a:r>
              <a:rPr lang="en-US" altLang="en-US" sz="2300" b="1" dirty="0">
                <a:solidFill>
                  <a:srgbClr val="7D468C"/>
                </a:solidFill>
                <a:latin typeface="Calibri" panose="020F0502020204030204" pitchFamily="34" charset="0"/>
                <a:ea typeface="ＭＳ Ｐゴシック" panose="020B0600070205080204" pitchFamily="34" charset="-128"/>
              </a:rPr>
              <a:t>7. RNA-</a:t>
            </a:r>
            <a:r>
              <a:rPr lang="en-US" altLang="en-US" sz="2300" b="1" dirty="0" err="1">
                <a:solidFill>
                  <a:srgbClr val="7D468C"/>
                </a:solidFill>
                <a:latin typeface="Calibri" panose="020F0502020204030204" pitchFamily="34" charset="0"/>
                <a:ea typeface="ＭＳ Ｐゴシック" panose="020B0600070205080204" pitchFamily="34" charset="-128"/>
              </a:rPr>
              <a:t>seq</a:t>
            </a:r>
            <a:r>
              <a:rPr lang="en-US" altLang="en-US" sz="2300" b="1" dirty="0">
                <a:solidFill>
                  <a:srgbClr val="7D468C"/>
                </a:solidFill>
                <a:latin typeface="Calibri" panose="020F0502020204030204" pitchFamily="34" charset="0"/>
                <a:ea typeface="ＭＳ Ｐゴシック" panose="020B0600070205080204" pitchFamily="34" charset="-128"/>
              </a:rPr>
              <a:t> analysis exercise with Galaxy: </a:t>
            </a:r>
            <a:r>
              <a:rPr lang="en-US" altLang="en-US" sz="2300" b="1" dirty="0">
                <a:solidFill>
                  <a:srgbClr val="CE02CE"/>
                </a:solidFill>
                <a:latin typeface="Calibri" panose="020F0502020204030204" pitchFamily="34" charset="0"/>
                <a:ea typeface="ＭＳ Ｐゴシック" panose="020B0600070205080204" pitchFamily="34" charset="-128"/>
              </a:rPr>
              <a:t>Quality control with </a:t>
            </a:r>
            <a:r>
              <a:rPr lang="en-US" altLang="en-US" sz="2300" b="1" dirty="0" err="1" smtClean="0">
                <a:solidFill>
                  <a:srgbClr val="CE02CE"/>
                </a:solidFill>
                <a:latin typeface="Calibri" panose="020F0502020204030204" pitchFamily="34" charset="0"/>
                <a:ea typeface="ＭＳ Ｐゴシック" panose="020B0600070205080204" pitchFamily="34" charset="-128"/>
              </a:rPr>
              <a:t>FastQC</a:t>
            </a:r>
            <a:endParaRPr lang="en-US" altLang="en-US" sz="2300" b="1" dirty="0">
              <a:solidFill>
                <a:srgbClr val="7D468C"/>
              </a:solidFill>
              <a:latin typeface="Calibri" panose="020F0502020204030204" pitchFamily="34" charset="0"/>
              <a:ea typeface="ＭＳ Ｐゴシック" panose="020B0600070205080204" pitchFamily="34" charset="-128"/>
            </a:endParaRPr>
          </a:p>
        </p:txBody>
      </p:sp>
    </p:spTree>
  </p:cSld>
  <p:clrMapOvr>
    <a:masterClrMapping/>
  </p:clrMapOvr>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HIR">
  <a:themeElements>
    <a:clrScheme name="VHIR">
      <a:dk1>
        <a:srgbClr val="262626"/>
      </a:dk1>
      <a:lt1>
        <a:srgbClr val="FFFFFF"/>
      </a:lt1>
      <a:dk2>
        <a:srgbClr val="666666"/>
      </a:dk2>
      <a:lt2>
        <a:srgbClr val="D2D2D2"/>
      </a:lt2>
      <a:accent1>
        <a:srgbClr val="993489"/>
      </a:accent1>
      <a:accent2>
        <a:srgbClr val="67235C"/>
      </a:accent2>
      <a:accent3>
        <a:srgbClr val="17BBFD"/>
      </a:accent3>
      <a:accent4>
        <a:srgbClr val="005BD3"/>
      </a:accent4>
      <a:accent5>
        <a:srgbClr val="00349E"/>
      </a:accent5>
      <a:accent6>
        <a:srgbClr val="A2E3FE"/>
      </a:accent6>
      <a:hlink>
        <a:srgbClr val="E40059"/>
      </a:hlink>
      <a:folHlink>
        <a:srgbClr val="FF5597"/>
      </a:folHlink>
    </a:clrScheme>
    <a:fontScheme name="VHI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02 Lateral">
  <a:themeElements>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lantilla_presentacio_elearning">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EAEAEA"/>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ca-ES" sz="2000" b="0" i="0" u="none" strike="noStrike" cap="none" normalizeH="0" baseline="0" smtClean="0">
            <a:ln>
              <a:noFill/>
            </a:ln>
            <a:solidFill>
              <a:schemeClr val="tx1"/>
            </a:solidFill>
            <a:effectLst/>
            <a:latin typeface="Calibri" pitchFamily="34" charset="0"/>
          </a:defRPr>
        </a:defPPr>
      </a:lstStyle>
    </a:spDef>
    <a:lnDef>
      <a:spPr bwMode="auto">
        <a:xfrm>
          <a:off x="0" y="0"/>
          <a:ext cx="1" cy="1"/>
        </a:xfrm>
        <a:custGeom>
          <a:avLst/>
          <a:gdLst/>
          <a:ahLst/>
          <a:cxnLst/>
          <a:rect l="0" t="0" r="0" b="0"/>
          <a:pathLst/>
        </a:custGeom>
        <a:solidFill>
          <a:srgbClr val="FFFF99"/>
        </a:solidFill>
        <a:ln w="9525" cap="flat" cmpd="sng" algn="ctr">
          <a:solidFill>
            <a:srgbClr val="EAEAEA"/>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ca-ES" sz="2000" b="0" i="0" u="none" strike="noStrike" cap="none" normalizeH="0" baseline="0" smtClean="0">
            <a:ln>
              <a:noFill/>
            </a:ln>
            <a:solidFill>
              <a:schemeClr val="tx1"/>
            </a:solidFill>
            <a:effectLst/>
            <a:latin typeface="Calibri" pitchFamily="34" charset="0"/>
          </a:defRPr>
        </a:defPPr>
      </a:lstStyle>
    </a:lnDef>
  </a:objectDefaults>
  <a:extraClrSchemeLst>
    <a:extraClrScheme>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lantilla_presentacio_elearn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lantilla_presentacio_elearn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lantilla_presentacio_elearn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lantilla_presentacio_elearn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lantilla_presentacio_elearn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lantilla_presentacio_elearn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lantilla_presentacio_elearn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lantilla_presentacio_elearn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lantilla_presentacio_elearn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lantilla_presentacio_elearn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lantilla_presentacio_elearn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Calibri"/>
        <a:ea typeface="Noto Sans CJK SC Regular"/>
        <a:cs typeface="Noto Sans CJK SC Regular"/>
      </a:majorFont>
      <a:minorFont>
        <a:latin typeface="Calibri"/>
        <a:ea typeface="Noto Sans CJK SC Regular"/>
        <a:cs typeface="Noto Sans CJK SC Regula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effectLst/>
            <a:latin typeface="Arial"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5787</TotalTime>
  <Words>6548</Words>
  <Application>Microsoft Office PowerPoint</Application>
  <PresentationFormat>A4 (210 x 297 mm)</PresentationFormat>
  <Paragraphs>1104</Paragraphs>
  <Slides>184</Slides>
  <Notes>106</Notes>
  <HiddenSlides>0</HiddenSlides>
  <MMClips>0</MMClips>
  <ScaleCrop>false</ScaleCrop>
  <HeadingPairs>
    <vt:vector size="4" baseType="variant">
      <vt:variant>
        <vt:lpstr>Tema</vt:lpstr>
      </vt:variant>
      <vt:variant>
        <vt:i4>4</vt:i4>
      </vt:variant>
      <vt:variant>
        <vt:lpstr>Títulos de diapositiva</vt:lpstr>
      </vt:variant>
      <vt:variant>
        <vt:i4>184</vt:i4>
      </vt:variant>
    </vt:vector>
  </HeadingPairs>
  <TitlesOfParts>
    <vt:vector size="188" baseType="lpstr">
      <vt:lpstr>Diseño personalizado</vt:lpstr>
      <vt:lpstr>VHIR</vt:lpstr>
      <vt:lpstr>02 Lateral</vt:lpstr>
      <vt:lpstr>Tema de Office</vt:lpstr>
      <vt:lpstr>Diapositiva 1</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lpstr>Diapositiva 26</vt:lpstr>
      <vt:lpstr>Diapositiva 27</vt:lpstr>
      <vt:lpstr>Diapositiva 28</vt:lpstr>
      <vt:lpstr>Diapositiva 29</vt:lpstr>
      <vt:lpstr>Diapositiva 30</vt:lpstr>
      <vt:lpstr>Diapositiva 31</vt:lpstr>
      <vt:lpstr>Diapositiva 32</vt:lpstr>
      <vt:lpstr>Diapositiva 33</vt:lpstr>
      <vt:lpstr>Diapositiva 34</vt:lpstr>
      <vt:lpstr>Diapositiva 35</vt:lpstr>
      <vt:lpstr>Diapositiva 36</vt:lpstr>
      <vt:lpstr>Diapositiva 37</vt:lpstr>
      <vt:lpstr>Diapositiva 38</vt:lpstr>
      <vt:lpstr>Diapositiva 39</vt:lpstr>
      <vt:lpstr>Diapositiva 40</vt:lpstr>
      <vt:lpstr>Diapositiva 41</vt:lpstr>
      <vt:lpstr>Diapositiva 42</vt:lpstr>
      <vt:lpstr>Diapositiva 43</vt:lpstr>
      <vt:lpstr>Diapositiva 44</vt:lpstr>
      <vt:lpstr>Diapositiva 45</vt:lpstr>
      <vt:lpstr>Diapositiva 46</vt:lpstr>
      <vt:lpstr>Diapositiva 47</vt:lpstr>
      <vt:lpstr>Diapositiva 48</vt:lpstr>
      <vt:lpstr>Diapositiva 49</vt:lpstr>
      <vt:lpstr>Diapositiva 50</vt:lpstr>
      <vt:lpstr>Diapositiva 51</vt:lpstr>
      <vt:lpstr>Diapositiva 52</vt:lpstr>
      <vt:lpstr>Diapositiva 53</vt:lpstr>
      <vt:lpstr>Diapositiva 54</vt:lpstr>
      <vt:lpstr>Diapositiva 55</vt:lpstr>
      <vt:lpstr>Diapositiva 56</vt:lpstr>
      <vt:lpstr>Diapositiva 57</vt:lpstr>
      <vt:lpstr>Diapositiva 58</vt:lpstr>
      <vt:lpstr>Diapositiva 59</vt:lpstr>
      <vt:lpstr>Diapositiva 60</vt:lpstr>
      <vt:lpstr>Diapositiva 61</vt:lpstr>
      <vt:lpstr>Diapositiva 62</vt:lpstr>
      <vt:lpstr>Diapositiva 63</vt:lpstr>
      <vt:lpstr>Diapositiva 64</vt:lpstr>
      <vt:lpstr>Diapositiva 65</vt:lpstr>
      <vt:lpstr>Diapositiva 66</vt:lpstr>
      <vt:lpstr>Diapositiva 67</vt:lpstr>
      <vt:lpstr>Diapositiva 68</vt:lpstr>
      <vt:lpstr>Diapositiva 69</vt:lpstr>
      <vt:lpstr>Diapositiva 70</vt:lpstr>
      <vt:lpstr>Diapositiva 71</vt:lpstr>
      <vt:lpstr>Diapositiva 72</vt:lpstr>
      <vt:lpstr>Diapositiva 73</vt:lpstr>
      <vt:lpstr>Diapositiva 74</vt:lpstr>
      <vt:lpstr>Diapositiva 75</vt:lpstr>
      <vt:lpstr>Diapositiva 76</vt:lpstr>
      <vt:lpstr>Diapositiva 77</vt:lpstr>
      <vt:lpstr>Diapositiva 78</vt:lpstr>
      <vt:lpstr>Diapositiva 79</vt:lpstr>
      <vt:lpstr>Diapositiva 80</vt:lpstr>
      <vt:lpstr>Diapositiva 81</vt:lpstr>
      <vt:lpstr>Diapositiva 82</vt:lpstr>
      <vt:lpstr>Diapositiva 83</vt:lpstr>
      <vt:lpstr>Diapositiva 84</vt:lpstr>
      <vt:lpstr>Diapositiva 85</vt:lpstr>
      <vt:lpstr>Diapositiva 86</vt:lpstr>
      <vt:lpstr>Diapositiva 87</vt:lpstr>
      <vt:lpstr>Diapositiva 88</vt:lpstr>
      <vt:lpstr>Diapositiva 89</vt:lpstr>
      <vt:lpstr>Diapositiva 90</vt:lpstr>
      <vt:lpstr>Diapositiva 91</vt:lpstr>
      <vt:lpstr>Diapositiva 92</vt:lpstr>
      <vt:lpstr>Diapositiva 93</vt:lpstr>
      <vt:lpstr>Diapositiva 94</vt:lpstr>
      <vt:lpstr>Diapositiva 95</vt:lpstr>
      <vt:lpstr>Diapositiva 96</vt:lpstr>
      <vt:lpstr>Diapositiva 97</vt:lpstr>
      <vt:lpstr>Diapositiva 98</vt:lpstr>
      <vt:lpstr>Diapositiva 99</vt:lpstr>
      <vt:lpstr>Diapositiva 100</vt:lpstr>
      <vt:lpstr>Diapositiva 101</vt:lpstr>
      <vt:lpstr>Diapositiva 102</vt:lpstr>
      <vt:lpstr>Diapositiva 103</vt:lpstr>
      <vt:lpstr>Diapositiva 104</vt:lpstr>
      <vt:lpstr>Diapositiva 105</vt:lpstr>
      <vt:lpstr>Diapositiva 106</vt:lpstr>
      <vt:lpstr>Diapositiva 107</vt:lpstr>
      <vt:lpstr>Diapositiva 108</vt:lpstr>
      <vt:lpstr>Diapositiva 109</vt:lpstr>
      <vt:lpstr>Diapositiva 110</vt:lpstr>
      <vt:lpstr>Diapositiva 111</vt:lpstr>
      <vt:lpstr>Diapositiva 112</vt:lpstr>
      <vt:lpstr>Diapositiva 113</vt:lpstr>
      <vt:lpstr>Diapositiva 114</vt:lpstr>
      <vt:lpstr>Diapositiva 115</vt:lpstr>
      <vt:lpstr>Diapositiva 116</vt:lpstr>
      <vt:lpstr>Diapositiva 117</vt:lpstr>
      <vt:lpstr>Diapositiva 118</vt:lpstr>
      <vt:lpstr>Diapositiva 119</vt:lpstr>
      <vt:lpstr>Diapositiva 120</vt:lpstr>
      <vt:lpstr>Diapositiva 121</vt:lpstr>
      <vt:lpstr>Diapositiva 122</vt:lpstr>
      <vt:lpstr>Diapositiva 123</vt:lpstr>
      <vt:lpstr>Diapositiva 124</vt:lpstr>
      <vt:lpstr>Diapositiva 125</vt:lpstr>
      <vt:lpstr>Diapositiva 126</vt:lpstr>
      <vt:lpstr>Diapositiva 127</vt:lpstr>
      <vt:lpstr>Diapositiva 128</vt:lpstr>
      <vt:lpstr>Diapositiva 129</vt:lpstr>
      <vt:lpstr>Diapositiva 130</vt:lpstr>
      <vt:lpstr>Diapositiva 131</vt:lpstr>
      <vt:lpstr>Diapositiva 132</vt:lpstr>
      <vt:lpstr>Diapositiva 133</vt:lpstr>
      <vt:lpstr>Diapositiva 134</vt:lpstr>
      <vt:lpstr>Diapositiva 135</vt:lpstr>
      <vt:lpstr>Diapositiva 136</vt:lpstr>
      <vt:lpstr>Diapositiva 137</vt:lpstr>
      <vt:lpstr>Diapositiva 138</vt:lpstr>
      <vt:lpstr>Diapositiva 139</vt:lpstr>
      <vt:lpstr>Diapositiva 140</vt:lpstr>
      <vt:lpstr>Diapositiva 141</vt:lpstr>
      <vt:lpstr>Diapositiva 142</vt:lpstr>
      <vt:lpstr>Diapositiva 143</vt:lpstr>
      <vt:lpstr>Diapositiva 144</vt:lpstr>
      <vt:lpstr>Diapositiva 145</vt:lpstr>
      <vt:lpstr>Diapositiva 146</vt:lpstr>
      <vt:lpstr>Diapositiva 147</vt:lpstr>
      <vt:lpstr>Diapositiva 148</vt:lpstr>
      <vt:lpstr>Diapositiva 149</vt:lpstr>
      <vt:lpstr>Diapositiva 150</vt:lpstr>
      <vt:lpstr>Diapositiva 151</vt:lpstr>
      <vt:lpstr>Diapositiva 152</vt:lpstr>
      <vt:lpstr>Diapositiva 153</vt:lpstr>
      <vt:lpstr>Diapositiva 154</vt:lpstr>
      <vt:lpstr>Diapositiva 155</vt:lpstr>
      <vt:lpstr>Diapositiva 156</vt:lpstr>
      <vt:lpstr>Diapositiva 157</vt:lpstr>
      <vt:lpstr>Diapositiva 158</vt:lpstr>
      <vt:lpstr>Diapositiva 159</vt:lpstr>
      <vt:lpstr>Diapositiva 160</vt:lpstr>
      <vt:lpstr>Diapositiva 161</vt:lpstr>
      <vt:lpstr>Diapositiva 162</vt:lpstr>
      <vt:lpstr>Diapositiva 163</vt:lpstr>
      <vt:lpstr>Diapositiva 164</vt:lpstr>
      <vt:lpstr>Diapositiva 165</vt:lpstr>
      <vt:lpstr>Diapositiva 166</vt:lpstr>
      <vt:lpstr>Diapositiva 167</vt:lpstr>
      <vt:lpstr>Diapositiva 168</vt:lpstr>
      <vt:lpstr>Diapositiva 169</vt:lpstr>
      <vt:lpstr>Diapositiva 170</vt:lpstr>
      <vt:lpstr>Diapositiva 171</vt:lpstr>
      <vt:lpstr>Diapositiva 172</vt:lpstr>
      <vt:lpstr>Diapositiva 173</vt:lpstr>
      <vt:lpstr>Diapositiva 174</vt:lpstr>
      <vt:lpstr>Diapositiva 175</vt:lpstr>
      <vt:lpstr>Diapositiva 176</vt:lpstr>
      <vt:lpstr>Diapositiva 177</vt:lpstr>
      <vt:lpstr>Diapositiva 178</vt:lpstr>
      <vt:lpstr>Diapositiva 179</vt:lpstr>
      <vt:lpstr>Diapositiva 180</vt:lpstr>
      <vt:lpstr>Diapositiva 181</vt:lpstr>
      <vt:lpstr>Diapositiva 182</vt:lpstr>
      <vt:lpstr>Diapositiva 183</vt:lpstr>
      <vt:lpstr>Diapositiva 184</vt:lpstr>
    </vt:vector>
  </TitlesOfParts>
  <Company>VHIR</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77631054M</dc:creator>
  <cp:lastModifiedBy>Mireia Ferrer</cp:lastModifiedBy>
  <cp:revision>385</cp:revision>
  <cp:lastPrinted>2018-02-12T10:40:14Z</cp:lastPrinted>
  <dcterms:created xsi:type="dcterms:W3CDTF">2015-06-08T10:38:51Z</dcterms:created>
  <dcterms:modified xsi:type="dcterms:W3CDTF">2020-02-19T07:17:47Z</dcterms:modified>
</cp:coreProperties>
</file>